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p:scale>
          <a:sx n="91" d="100"/>
          <a:sy n="91" d="100"/>
        </p:scale>
        <p:origin x="8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183376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124876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61234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160278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5440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178653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23593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104468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13108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196337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D9EF4-C278-E147-8528-A025E8DEC566}" type="datetimeFigureOut">
              <a:rPr lang="en-US" smtClean="0"/>
              <a:t>10/16/16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078205-C888-5B46-B856-6904AEC0DF6A}" type="slidenum">
              <a:rPr lang="en-US" smtClean="0"/>
              <a:t>‹#›</a:t>
            </a:fld>
            <a:endParaRPr lang="en-US" dirty="0"/>
          </a:p>
        </p:txBody>
      </p:sp>
    </p:spTree>
    <p:extLst>
      <p:ext uri="{BB962C8B-B14F-4D97-AF65-F5344CB8AC3E}">
        <p14:creationId xmlns:p14="http://schemas.microsoft.com/office/powerpoint/2010/main" val="254342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D9EF4-C278-E147-8528-A025E8DEC566}" type="datetimeFigureOut">
              <a:rPr lang="en-US" smtClean="0"/>
              <a:t>10/16/16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78205-C888-5B46-B856-6904AEC0DF6A}" type="slidenum">
              <a:rPr lang="en-US" smtClean="0"/>
              <a:t>‹#›</a:t>
            </a:fld>
            <a:endParaRPr lang="en-US" dirty="0"/>
          </a:p>
        </p:txBody>
      </p:sp>
    </p:spTree>
    <p:extLst>
      <p:ext uri="{BB962C8B-B14F-4D97-AF65-F5344CB8AC3E}">
        <p14:creationId xmlns:p14="http://schemas.microsoft.com/office/powerpoint/2010/main" val="39658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9114352" y="836257"/>
            <a:ext cx="2815647" cy="5244530"/>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7" name="Rectangle 26"/>
          <p:cNvSpPr/>
          <p:nvPr/>
        </p:nvSpPr>
        <p:spPr>
          <a:xfrm>
            <a:off x="5562570" y="4308157"/>
            <a:ext cx="3060925" cy="2178368"/>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9" name="Rectangle 18"/>
          <p:cNvSpPr/>
          <p:nvPr/>
        </p:nvSpPr>
        <p:spPr>
          <a:xfrm>
            <a:off x="2331247" y="4291011"/>
            <a:ext cx="2776538" cy="1795464"/>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 name="Rectangle 3"/>
          <p:cNvSpPr/>
          <p:nvPr/>
        </p:nvSpPr>
        <p:spPr>
          <a:xfrm>
            <a:off x="285750" y="271463"/>
            <a:ext cx="1871663" cy="6215062"/>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5" name="TextBox 4"/>
          <p:cNvSpPr txBox="1"/>
          <p:nvPr/>
        </p:nvSpPr>
        <p:spPr>
          <a:xfrm>
            <a:off x="428625" y="485775"/>
            <a:ext cx="1728788" cy="5909310"/>
          </a:xfrm>
          <a:prstGeom prst="rect">
            <a:avLst/>
          </a:prstGeom>
          <a:noFill/>
        </p:spPr>
        <p:txBody>
          <a:bodyPr wrap="square" rtlCol="0">
            <a:spAutoFit/>
          </a:bodyPr>
          <a:lstStyle/>
          <a:p>
            <a:r>
              <a:rPr lang="en-US" b="1" u="sng" dirty="0" smtClean="0"/>
              <a:t>Aircraft Aluminum.</a:t>
            </a:r>
          </a:p>
          <a:p>
            <a:endParaRPr lang="en-US" dirty="0"/>
          </a:p>
          <a:p>
            <a:endParaRPr lang="en-US" dirty="0" smtClean="0"/>
          </a:p>
          <a:p>
            <a:r>
              <a:rPr lang="en-US" dirty="0" smtClean="0"/>
              <a:t>Aluminum is used for all different products within aviation. It can be used for large panels and structural areas , as well as small production pieces such as rivets. However aluminum was not produced purely to be used within aviation.  </a:t>
            </a:r>
            <a:endParaRPr lang="en-US" dirty="0"/>
          </a:p>
        </p:txBody>
      </p:sp>
      <p:cxnSp>
        <p:nvCxnSpPr>
          <p:cNvPr id="7" name="Straight Arrow Connector 6"/>
          <p:cNvCxnSpPr/>
          <p:nvPr/>
        </p:nvCxnSpPr>
        <p:spPr>
          <a:xfrm>
            <a:off x="2157413" y="771525"/>
            <a:ext cx="942975" cy="0"/>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 name="Rectangle 8"/>
          <p:cNvSpPr/>
          <p:nvPr/>
        </p:nvSpPr>
        <p:spPr>
          <a:xfrm>
            <a:off x="3100388" y="271463"/>
            <a:ext cx="2500312" cy="1285875"/>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TextBox 10"/>
          <p:cNvSpPr txBox="1"/>
          <p:nvPr/>
        </p:nvSpPr>
        <p:spPr>
          <a:xfrm>
            <a:off x="3217070" y="400914"/>
            <a:ext cx="2486025" cy="954107"/>
          </a:xfrm>
          <a:prstGeom prst="rect">
            <a:avLst/>
          </a:prstGeom>
          <a:noFill/>
        </p:spPr>
        <p:txBody>
          <a:bodyPr wrap="square" rtlCol="0">
            <a:spAutoFit/>
          </a:bodyPr>
          <a:lstStyle/>
          <a:p>
            <a:r>
              <a:rPr lang="en-US" sz="1400" dirty="0" smtClean="0"/>
              <a:t>The first production process of aluminum starts within mining for aluminum rich materials such as bauxite.</a:t>
            </a:r>
            <a:endParaRPr lang="en-US" sz="1400" dirty="0"/>
          </a:p>
        </p:txBody>
      </p:sp>
      <p:cxnSp>
        <p:nvCxnSpPr>
          <p:cNvPr id="12" name="Straight Arrow Connector 11"/>
          <p:cNvCxnSpPr/>
          <p:nvPr/>
        </p:nvCxnSpPr>
        <p:spPr>
          <a:xfrm>
            <a:off x="3100388" y="1557338"/>
            <a:ext cx="4762" cy="704850"/>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2314576" y="2309812"/>
            <a:ext cx="2776538" cy="1547336"/>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5" name="TextBox 14"/>
          <p:cNvSpPr txBox="1"/>
          <p:nvPr/>
        </p:nvSpPr>
        <p:spPr>
          <a:xfrm>
            <a:off x="2314576" y="2309812"/>
            <a:ext cx="2788445" cy="1600438"/>
          </a:xfrm>
          <a:prstGeom prst="rect">
            <a:avLst/>
          </a:prstGeom>
          <a:noFill/>
        </p:spPr>
        <p:txBody>
          <a:bodyPr wrap="square" rtlCol="0">
            <a:spAutoFit/>
          </a:bodyPr>
          <a:lstStyle/>
          <a:p>
            <a:r>
              <a:rPr lang="en-US" sz="1400" dirty="0" smtClean="0"/>
              <a:t>This process would require machinery that has been previously engineered and designed for another job. Explosives also would have been used which were designed for an original purpose different to mining.</a:t>
            </a:r>
            <a:endParaRPr lang="en-US" sz="1400" dirty="0"/>
          </a:p>
        </p:txBody>
      </p:sp>
      <p:sp>
        <p:nvSpPr>
          <p:cNvPr id="16" name="TextBox 15"/>
          <p:cNvSpPr txBox="1"/>
          <p:nvPr/>
        </p:nvSpPr>
        <p:spPr>
          <a:xfrm>
            <a:off x="2750344" y="378381"/>
            <a:ext cx="700088" cy="369332"/>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2750344" y="1916668"/>
            <a:ext cx="700088" cy="369332"/>
          </a:xfrm>
          <a:prstGeom prst="rect">
            <a:avLst/>
          </a:prstGeom>
          <a:noFill/>
        </p:spPr>
        <p:txBody>
          <a:bodyPr wrap="square" rtlCol="0">
            <a:spAutoFit/>
          </a:bodyPr>
          <a:lstStyle/>
          <a:p>
            <a:r>
              <a:rPr lang="en-US" dirty="0"/>
              <a:t>2</a:t>
            </a:r>
          </a:p>
        </p:txBody>
      </p:sp>
      <p:sp>
        <p:nvSpPr>
          <p:cNvPr id="18" name="TextBox 17"/>
          <p:cNvSpPr txBox="1"/>
          <p:nvPr/>
        </p:nvSpPr>
        <p:spPr>
          <a:xfrm>
            <a:off x="2331247" y="4264905"/>
            <a:ext cx="2788445" cy="1815882"/>
          </a:xfrm>
          <a:prstGeom prst="rect">
            <a:avLst/>
          </a:prstGeom>
          <a:noFill/>
        </p:spPr>
        <p:txBody>
          <a:bodyPr wrap="square" rtlCol="0">
            <a:spAutoFit/>
          </a:bodyPr>
          <a:lstStyle/>
          <a:p>
            <a:r>
              <a:rPr lang="en-US" sz="1400" dirty="0" smtClean="0"/>
              <a:t>Bauxite would have then been sent to a mill to be crushed. It is then placed in specialist containers and heated with steam. These containers would have been specially designed for this process but not with the final product in mind</a:t>
            </a:r>
            <a:endParaRPr lang="en-US" sz="1400" dirty="0"/>
          </a:p>
        </p:txBody>
      </p:sp>
      <p:cxnSp>
        <p:nvCxnSpPr>
          <p:cNvPr id="21" name="Straight Arrow Connector 20"/>
          <p:cNvCxnSpPr/>
          <p:nvPr/>
        </p:nvCxnSpPr>
        <p:spPr>
          <a:xfrm>
            <a:off x="3217070" y="3824286"/>
            <a:ext cx="0" cy="434931"/>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2867026" y="3938825"/>
            <a:ext cx="700088" cy="369332"/>
          </a:xfrm>
          <a:prstGeom prst="rect">
            <a:avLst/>
          </a:prstGeom>
          <a:noFill/>
        </p:spPr>
        <p:txBody>
          <a:bodyPr wrap="square" rtlCol="0">
            <a:spAutoFit/>
          </a:bodyPr>
          <a:lstStyle/>
          <a:p>
            <a:r>
              <a:rPr lang="en-US" dirty="0" smtClean="0"/>
              <a:t>4</a:t>
            </a:r>
            <a:endParaRPr lang="en-US" dirty="0"/>
          </a:p>
        </p:txBody>
      </p:sp>
      <p:sp>
        <p:nvSpPr>
          <p:cNvPr id="24" name="TextBox 23"/>
          <p:cNvSpPr txBox="1"/>
          <p:nvPr/>
        </p:nvSpPr>
        <p:spPr>
          <a:xfrm>
            <a:off x="5703095" y="4308157"/>
            <a:ext cx="2788445" cy="1815882"/>
          </a:xfrm>
          <a:prstGeom prst="rect">
            <a:avLst/>
          </a:prstGeom>
          <a:noFill/>
        </p:spPr>
        <p:txBody>
          <a:bodyPr wrap="square" rtlCol="0">
            <a:spAutoFit/>
          </a:bodyPr>
          <a:lstStyle/>
          <a:p>
            <a:r>
              <a:rPr lang="en-US" sz="1400" dirty="0" smtClean="0"/>
              <a:t>At an aluminum smelter. ( Another product that would have contained multiple design stages and machinery).Alumina is then poured into specialist reduction cells along with other materials such as cryolite. This produces a liquid aluminum settling. </a:t>
            </a:r>
            <a:endParaRPr lang="en-US" sz="1400" dirty="0"/>
          </a:p>
        </p:txBody>
      </p:sp>
      <p:sp>
        <p:nvSpPr>
          <p:cNvPr id="28" name="TextBox 27"/>
          <p:cNvSpPr txBox="1"/>
          <p:nvPr/>
        </p:nvSpPr>
        <p:spPr>
          <a:xfrm>
            <a:off x="5200619" y="4527099"/>
            <a:ext cx="700088" cy="369332"/>
          </a:xfrm>
          <a:prstGeom prst="rect">
            <a:avLst/>
          </a:prstGeom>
          <a:noFill/>
        </p:spPr>
        <p:txBody>
          <a:bodyPr wrap="square" rtlCol="0">
            <a:spAutoFit/>
          </a:bodyPr>
          <a:lstStyle/>
          <a:p>
            <a:r>
              <a:rPr lang="en-US" dirty="0"/>
              <a:t>5</a:t>
            </a:r>
          </a:p>
        </p:txBody>
      </p:sp>
      <p:cxnSp>
        <p:nvCxnSpPr>
          <p:cNvPr id="29" name="Straight Arrow Connector 28"/>
          <p:cNvCxnSpPr/>
          <p:nvPr/>
        </p:nvCxnSpPr>
        <p:spPr>
          <a:xfrm flipV="1">
            <a:off x="5091114" y="4510474"/>
            <a:ext cx="459549" cy="1657"/>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5611117" y="2132416"/>
            <a:ext cx="2815647" cy="1649769"/>
          </a:xfrm>
          <a:prstGeom prst="rect">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3" name="TextBox 32"/>
          <p:cNvSpPr txBox="1"/>
          <p:nvPr/>
        </p:nvSpPr>
        <p:spPr>
          <a:xfrm>
            <a:off x="5684045" y="2223181"/>
            <a:ext cx="2486025" cy="1384995"/>
          </a:xfrm>
          <a:prstGeom prst="rect">
            <a:avLst/>
          </a:prstGeom>
          <a:noFill/>
        </p:spPr>
        <p:txBody>
          <a:bodyPr wrap="square" rtlCol="0">
            <a:spAutoFit/>
          </a:bodyPr>
          <a:lstStyle/>
          <a:p>
            <a:r>
              <a:rPr lang="en-US" sz="1400" dirty="0" smtClean="0"/>
              <a:t>Primary aluminum is then made which can be cast and shaped into a more specific product in this case aluminum sheets to then be used as structural panels.</a:t>
            </a:r>
            <a:endParaRPr lang="en-US" sz="1400" dirty="0"/>
          </a:p>
        </p:txBody>
      </p:sp>
      <p:cxnSp>
        <p:nvCxnSpPr>
          <p:cNvPr id="34" name="Straight Arrow Connector 33"/>
          <p:cNvCxnSpPr/>
          <p:nvPr/>
        </p:nvCxnSpPr>
        <p:spPr>
          <a:xfrm flipV="1">
            <a:off x="6541477" y="3824286"/>
            <a:ext cx="14068" cy="453978"/>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6742988" y="3830882"/>
            <a:ext cx="700088" cy="369332"/>
          </a:xfrm>
          <a:prstGeom prst="rect">
            <a:avLst/>
          </a:prstGeom>
          <a:noFill/>
        </p:spPr>
        <p:txBody>
          <a:bodyPr wrap="square" rtlCol="0">
            <a:spAutoFit/>
          </a:bodyPr>
          <a:lstStyle/>
          <a:p>
            <a:r>
              <a:rPr lang="en-US" dirty="0" smtClean="0"/>
              <a:t>6</a:t>
            </a:r>
            <a:endParaRPr lang="en-US" dirty="0"/>
          </a:p>
        </p:txBody>
      </p:sp>
      <p:sp>
        <p:nvSpPr>
          <p:cNvPr id="38" name="TextBox 37"/>
          <p:cNvSpPr txBox="1"/>
          <p:nvPr/>
        </p:nvSpPr>
        <p:spPr>
          <a:xfrm>
            <a:off x="6020972" y="140677"/>
            <a:ext cx="6063176" cy="523220"/>
          </a:xfrm>
          <a:prstGeom prst="rect">
            <a:avLst/>
          </a:prstGeom>
          <a:noFill/>
        </p:spPr>
        <p:txBody>
          <a:bodyPr wrap="square" rtlCol="0">
            <a:spAutoFit/>
          </a:bodyPr>
          <a:lstStyle/>
          <a:p>
            <a:r>
              <a:rPr lang="en-US" sz="1400" dirty="0" smtClean="0"/>
              <a:t>Ref Link used: http://</a:t>
            </a:r>
            <a:r>
              <a:rPr lang="en-US" sz="1400" dirty="0" smtClean="0"/>
              <a:t>www.aluminiumleader.com</a:t>
            </a:r>
            <a:r>
              <a:rPr lang="en-US" sz="1400" dirty="0" smtClean="0"/>
              <a:t>/production/</a:t>
            </a:r>
            <a:r>
              <a:rPr lang="en-US" sz="1400" dirty="0" smtClean="0"/>
              <a:t>aluminum_production</a:t>
            </a:r>
            <a:r>
              <a:rPr lang="en-US" sz="1400" dirty="0" smtClean="0"/>
              <a:t>/</a:t>
            </a:r>
            <a:endParaRPr lang="en-US" sz="1400" dirty="0"/>
          </a:p>
        </p:txBody>
      </p:sp>
      <p:sp>
        <p:nvSpPr>
          <p:cNvPr id="39" name="TextBox 38"/>
          <p:cNvSpPr txBox="1"/>
          <p:nvPr/>
        </p:nvSpPr>
        <p:spPr>
          <a:xfrm>
            <a:off x="9228406" y="1355021"/>
            <a:ext cx="2587540" cy="4401205"/>
          </a:xfrm>
          <a:prstGeom prst="rect">
            <a:avLst/>
          </a:prstGeom>
          <a:noFill/>
        </p:spPr>
        <p:txBody>
          <a:bodyPr wrap="square" rtlCol="0">
            <a:spAutoFit/>
          </a:bodyPr>
          <a:lstStyle/>
          <a:p>
            <a:r>
              <a:rPr lang="en-US" sz="1400" dirty="0" smtClean="0"/>
              <a:t>During this process tools that had been previously engineered would have played a big part</a:t>
            </a:r>
            <a:r>
              <a:rPr lang="is-IS" sz="1400" dirty="0" smtClean="0"/>
              <a:t>… </a:t>
            </a:r>
          </a:p>
          <a:p>
            <a:endParaRPr lang="is-IS" sz="1400" dirty="0"/>
          </a:p>
          <a:p>
            <a:r>
              <a:rPr lang="is-IS" sz="1400" dirty="0" smtClean="0"/>
              <a:t>for exmaple step 1. Would have used diggers and even hand tools such as chissels which were never designed for the purposes of mining this speciic rock.</a:t>
            </a:r>
          </a:p>
          <a:p>
            <a:endParaRPr lang="en-US" sz="1400" dirty="0" smtClean="0"/>
          </a:p>
          <a:p>
            <a:r>
              <a:rPr lang="en-US" sz="1400" dirty="0" smtClean="0"/>
              <a:t>S</a:t>
            </a:r>
            <a:r>
              <a:rPr lang="is-IS" sz="1400" dirty="0" smtClean="0"/>
              <a:t>tep 5. cryolite which is a key part to the aluminium process is actually a main product within producing pesticides so to conldude most the materials and tools within the aluminium process were never designed with the intention of creating the final prodcut within this example. </a:t>
            </a:r>
            <a:endParaRPr lang="en-US" sz="1400" dirty="0"/>
          </a:p>
        </p:txBody>
      </p:sp>
      <p:sp>
        <p:nvSpPr>
          <p:cNvPr id="41" name="TextBox 40"/>
          <p:cNvSpPr txBox="1"/>
          <p:nvPr/>
        </p:nvSpPr>
        <p:spPr>
          <a:xfrm>
            <a:off x="9298584" y="985689"/>
            <a:ext cx="1716259" cy="369332"/>
          </a:xfrm>
          <a:prstGeom prst="rect">
            <a:avLst/>
          </a:prstGeom>
          <a:noFill/>
        </p:spPr>
        <p:txBody>
          <a:bodyPr wrap="square" rtlCol="0">
            <a:spAutoFit/>
          </a:bodyPr>
          <a:lstStyle/>
          <a:p>
            <a:r>
              <a:rPr lang="en-US" b="1" u="sng" dirty="0" smtClean="0"/>
              <a:t>Conclusion</a:t>
            </a:r>
            <a:endParaRPr lang="en-US" b="1" u="sng" dirty="0"/>
          </a:p>
        </p:txBody>
      </p:sp>
    </p:spTree>
    <p:extLst>
      <p:ext uri="{BB962C8B-B14F-4D97-AF65-F5344CB8AC3E}">
        <p14:creationId xmlns:p14="http://schemas.microsoft.com/office/powerpoint/2010/main" val="936627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317</Words>
  <Application>Microsoft Macintosh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A Powell</dc:creator>
  <cp:lastModifiedBy>Lauren A Powell</cp:lastModifiedBy>
  <cp:revision>4</cp:revision>
  <dcterms:created xsi:type="dcterms:W3CDTF">2016-10-16T18:01:39Z</dcterms:created>
  <dcterms:modified xsi:type="dcterms:W3CDTF">2016-10-16T18:34:03Z</dcterms:modified>
</cp:coreProperties>
</file>