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1" r:id="rId1"/>
  </p:sldMasterIdLst>
  <p:notesMasterIdLst>
    <p:notesMasterId r:id="rId10"/>
  </p:notesMasterIdLst>
  <p:sldIdLst>
    <p:sldId id="256" r:id="rId2"/>
    <p:sldId id="262" r:id="rId3"/>
    <p:sldId id="263" r:id="rId4"/>
    <p:sldId id="265" r:id="rId5"/>
    <p:sldId id="264" r:id="rId6"/>
    <p:sldId id="266" r:id="rId7"/>
    <p:sldId id="268" r:id="rId8"/>
    <p:sldId id="267" r:id="rId9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431800" indent="-215900" algn="l" defTabSz="457200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647700" indent="-215900" algn="l" defTabSz="457200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863600" indent="-215900" algn="l" defTabSz="457200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1079500" indent="-215900" algn="l" defTabSz="457200" rtl="0" fontAlgn="base" hangingPunct="0">
      <a:lnSpc>
        <a:spcPct val="96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4" d="100"/>
          <a:sy n="64" d="100"/>
        </p:scale>
        <p:origin x="140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D795A3CF-CA57-430F-82E5-856234C272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92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0666C1-61B2-4146-B58E-F7A04FDE8638}" type="slidenum">
              <a:rPr lang="en-GB"/>
              <a:pPr/>
              <a:t>1</a:t>
            </a:fld>
            <a:endParaRPr lang="en-GB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47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06E882-E85C-4531-968E-F87B590880ED}" type="slidenum">
              <a:rPr lang="en-GB"/>
              <a:pPr/>
              <a:t>2</a:t>
            </a:fld>
            <a:endParaRPr lang="en-GB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70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36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06E882-E85C-4531-968E-F87B590880ED}" type="slidenum">
              <a:rPr lang="en-GB"/>
              <a:pPr/>
              <a:t>3</a:t>
            </a:fld>
            <a:endParaRPr lang="en-GB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70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91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06E882-E85C-4531-968E-F87B590880ED}" type="slidenum">
              <a:rPr lang="en-GB"/>
              <a:pPr/>
              <a:t>4</a:t>
            </a:fld>
            <a:endParaRPr lang="en-GB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70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06E882-E85C-4531-968E-F87B590880ED}" type="slidenum">
              <a:rPr lang="en-GB"/>
              <a:pPr/>
              <a:t>5</a:t>
            </a:fld>
            <a:endParaRPr lang="en-GB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70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182E-2F38-4677-915A-CC8819DC4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E999-C9C6-4B77-AEFC-8A89E657B7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B5B9-0CDC-455A-96D8-46F977FB4F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7696B-8EF2-43F5-A16B-B434770CF2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168A-6DCB-411F-8C3B-630512ED32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BD12-FFE1-45AB-A2A8-83E1FD6E1F2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15ED-7946-4D9D-A90D-301F9D5593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26FD-54E0-4A3B-A4A2-B1E45D3216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4879-ECCE-46AF-8DE4-FFDB397946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DE36-4117-417F-8F6C-0D7C18AFD7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fld id="{447A76A5-9CA2-4885-AD6B-8D0F796C5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305439-A5DD-42F9-A09B-F54CB717B7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mi.open.ac.uk/publications/pdf/kmi-11-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5912" y="298922"/>
            <a:ext cx="9220200" cy="18651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SOCIAL LEARNING analytics</a:t>
            </a:r>
            <a:endParaRPr lang="en-US" sz="60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312" y="2332037"/>
            <a:ext cx="7772400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What </a:t>
            </a:r>
            <a:r>
              <a:rPr lang="en-US" sz="4000" dirty="0"/>
              <a:t>social learning analytics </a:t>
            </a:r>
            <a:r>
              <a:rPr lang="en-US" sz="4000" dirty="0" smtClean="0"/>
              <a:t>are.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dirty="0"/>
              <a:t>W</a:t>
            </a:r>
            <a:r>
              <a:rPr lang="en-US" sz="4000" dirty="0" smtClean="0"/>
              <a:t>hy </a:t>
            </a:r>
            <a:r>
              <a:rPr lang="en-US" sz="4000" dirty="0"/>
              <a:t>they are becoming more </a:t>
            </a:r>
            <a:r>
              <a:rPr lang="en-US" sz="4000" dirty="0" smtClean="0"/>
              <a:t>important.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What are the benefits </a:t>
            </a:r>
            <a:r>
              <a:rPr lang="en-US" sz="4000" dirty="0"/>
              <a:t>they may offer.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dirty="0" smtClean="0"/>
              <a:t>DEFINITION</a:t>
            </a:r>
            <a:endParaRPr lang="en-GB" b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22437"/>
            <a:ext cx="9072562" cy="4648200"/>
          </a:xfrm>
          <a:ln/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 smtClean="0"/>
              <a:t>“Social </a:t>
            </a:r>
            <a:r>
              <a:rPr lang="en-US" sz="4400" dirty="0"/>
              <a:t>Learning Analytics (SLA) can be usefully thought of as </a:t>
            </a:r>
            <a:r>
              <a:rPr lang="en-US" sz="4400" dirty="0" smtClean="0"/>
              <a:t>a subset </a:t>
            </a:r>
            <a:r>
              <a:rPr lang="en-US" sz="4400" dirty="0"/>
              <a:t>of learning analytics, which draws on the substantial </a:t>
            </a:r>
            <a:r>
              <a:rPr lang="en-US" sz="4400" dirty="0" smtClean="0"/>
              <a:t>body of </a:t>
            </a:r>
            <a:r>
              <a:rPr lang="en-US" sz="4400" dirty="0"/>
              <a:t>work evidencing that new skills and ideas are not </a:t>
            </a:r>
            <a:r>
              <a:rPr lang="en-US" sz="4400" dirty="0" smtClean="0"/>
              <a:t>solely individual </a:t>
            </a:r>
            <a:r>
              <a:rPr lang="en-US" sz="4400" dirty="0"/>
              <a:t>achievements, but are developed, </a:t>
            </a:r>
            <a:r>
              <a:rPr lang="en-US" sz="4400" dirty="0" smtClean="0"/>
              <a:t>carried forward</a:t>
            </a:r>
            <a:r>
              <a:rPr lang="en-US" sz="4400" dirty="0"/>
              <a:t>, </a:t>
            </a:r>
            <a:r>
              <a:rPr lang="en-US" sz="4400" dirty="0" smtClean="0"/>
              <a:t>and passed </a:t>
            </a:r>
            <a:r>
              <a:rPr lang="en-US" sz="4400" dirty="0"/>
              <a:t>on through interaction and collaboration</a:t>
            </a:r>
            <a:r>
              <a:rPr lang="en-US" sz="4400" dirty="0" smtClean="0"/>
              <a:t>.”</a:t>
            </a:r>
            <a:endParaRPr lang="en-US" sz="12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500" dirty="0" smtClean="0"/>
              <a:t>(Ferguson &amp; Buckingham, 2012, p.23)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ar-SA" sz="4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/>
              <a:t>What social learning analytics </a:t>
            </a:r>
            <a:r>
              <a:rPr lang="en-US" b="1" dirty="0" smtClean="0"/>
              <a:t>are</a:t>
            </a:r>
            <a:endParaRPr lang="en-US" b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951037"/>
            <a:ext cx="9072562" cy="4572000"/>
          </a:xfrm>
          <a:ln/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500" dirty="0"/>
              <a:t>Social learning analytics make use of data generated by </a:t>
            </a:r>
            <a:r>
              <a:rPr lang="en-US" sz="6500" dirty="0" smtClean="0"/>
              <a:t>learners’ online </a:t>
            </a:r>
            <a:r>
              <a:rPr lang="en-US" sz="6500" dirty="0"/>
              <a:t>activity in order to </a:t>
            </a:r>
            <a:r>
              <a:rPr lang="en-US" sz="6500" dirty="0" smtClean="0"/>
              <a:t>identify and monitor </a:t>
            </a:r>
            <a:r>
              <a:rPr lang="en-US" sz="6500" dirty="0" err="1" smtClean="0"/>
              <a:t>behaviours</a:t>
            </a:r>
            <a:r>
              <a:rPr lang="en-US" sz="6500" dirty="0" smtClean="0"/>
              <a:t> </a:t>
            </a:r>
            <a:r>
              <a:rPr lang="en-US" sz="6500" dirty="0"/>
              <a:t>and patterns </a:t>
            </a:r>
            <a:r>
              <a:rPr lang="en-US" sz="6500" dirty="0" smtClean="0"/>
              <a:t>within the learning environment </a:t>
            </a:r>
            <a:r>
              <a:rPr lang="en-US" sz="6500" dirty="0"/>
              <a:t>that signify effective process. </a:t>
            </a:r>
            <a:endParaRPr lang="en-US" sz="40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/>
              <a:t>(Ferguson &amp; Buckingham, 2012)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ar-SA" sz="4400" dirty="0" smtClean="0"/>
          </a:p>
        </p:txBody>
      </p:sp>
    </p:spTree>
    <p:extLst>
      <p:ext uri="{BB962C8B-B14F-4D97-AF65-F5344CB8AC3E}">
        <p14:creationId xmlns:p14="http://schemas.microsoft.com/office/powerpoint/2010/main" val="2177790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/>
              <a:t>What social learning analytics </a:t>
            </a:r>
            <a:r>
              <a:rPr lang="en-US" b="1" dirty="0" smtClean="0"/>
              <a:t>are cont’d</a:t>
            </a:r>
            <a:endParaRPr lang="en-US" b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22437"/>
            <a:ext cx="9072562" cy="4572000"/>
          </a:xfrm>
          <a:ln/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500" dirty="0" smtClean="0"/>
              <a:t>The intention </a:t>
            </a:r>
            <a:r>
              <a:rPr lang="en-US" sz="6500" dirty="0"/>
              <a:t>is to make these visible to learners, to learning groups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500" dirty="0"/>
              <a:t>and to teachers, together with recommendations that spark and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6500" dirty="0"/>
              <a:t>support learning.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2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200" dirty="0" smtClean="0"/>
              <a:t>(Ferguson &amp; Buckingham, 2012)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ar-SA" sz="4400" dirty="0" smtClean="0"/>
          </a:p>
        </p:txBody>
      </p:sp>
    </p:spTree>
    <p:extLst>
      <p:ext uri="{BB962C8B-B14F-4D97-AF65-F5344CB8AC3E}">
        <p14:creationId xmlns:p14="http://schemas.microsoft.com/office/powerpoint/2010/main" val="3360670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3163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/>
              <a:t>Why they are becoming more important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22437"/>
            <a:ext cx="9072562" cy="4572000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 As online social learning becomes more prevalent there is a pressing need for effective innovation in organizational life. 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 </a:t>
            </a:r>
            <a:r>
              <a:rPr lang="en-US" sz="3600" dirty="0" smtClean="0"/>
              <a:t>SLA provides new means of monitoring learner progress. </a:t>
            </a:r>
          </a:p>
          <a:p>
            <a:pPr>
              <a:buFont typeface="Wingdings" panose="05000000000000000000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In order to do this, these analytics make use of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/>
              <a:t>data generated when learners are socially engaged.</a:t>
            </a:r>
            <a:endParaRPr lang="en-US" sz="36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/>
              <a:t>(Ferguson &amp; Buckingham, 2012)</a:t>
            </a:r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ar-SA" sz="4400" dirty="0" smtClean="0"/>
          </a:p>
        </p:txBody>
      </p:sp>
    </p:spTree>
    <p:extLst>
      <p:ext uri="{BB962C8B-B14F-4D97-AF65-F5344CB8AC3E}">
        <p14:creationId xmlns:p14="http://schemas.microsoft.com/office/powerpoint/2010/main" val="2273974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benefits they may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Typically, success is formally defined as engaging in some form of summative </a:t>
            </a:r>
            <a:r>
              <a:rPr lang="en-US" sz="3600" dirty="0" smtClean="0"/>
              <a:t>assessment. Social </a:t>
            </a:r>
            <a:r>
              <a:rPr lang="en-US" sz="3600" dirty="0"/>
              <a:t>Learning Analytics seek to enrich this conception by making visible, and in some </a:t>
            </a:r>
            <a:r>
              <a:rPr lang="en-US" sz="3600" dirty="0" smtClean="0"/>
              <a:t>cases potentially </a:t>
            </a:r>
            <a:r>
              <a:rPr lang="en-US" sz="3600" dirty="0"/>
              <a:t>actionable, </a:t>
            </a:r>
            <a:r>
              <a:rPr lang="en-US" sz="3600" dirty="0" err="1"/>
              <a:t>behaviours</a:t>
            </a:r>
            <a:r>
              <a:rPr lang="en-US" sz="3600" dirty="0"/>
              <a:t> and patterns in the learning environment that </a:t>
            </a:r>
            <a:r>
              <a:rPr lang="en-US" sz="3600" dirty="0" smtClean="0"/>
              <a:t>signify effective </a:t>
            </a:r>
            <a:r>
              <a:rPr lang="en-US" sz="3600" dirty="0"/>
              <a:t>process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3901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82" y="198437"/>
            <a:ext cx="9072563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categories of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04" y="1112838"/>
            <a:ext cx="9072563" cy="54864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network analytics — interpersonal relationships</a:t>
            </a:r>
          </a:p>
          <a:p>
            <a:pPr marL="0" indent="0">
              <a:buNone/>
            </a:pPr>
            <a:r>
              <a:rPr lang="en-US" dirty="0"/>
              <a:t>define social platforms</a:t>
            </a:r>
          </a:p>
          <a:p>
            <a:pPr marL="0" indent="0">
              <a:buNone/>
            </a:pPr>
            <a:r>
              <a:rPr lang="en-US" dirty="0"/>
              <a:t>• discourse analytics —language is a primary tool for</a:t>
            </a:r>
          </a:p>
          <a:p>
            <a:pPr marL="0" indent="0">
              <a:buNone/>
            </a:pPr>
            <a:r>
              <a:rPr lang="en-US" dirty="0"/>
              <a:t>knowledge negotiation and construction</a:t>
            </a:r>
          </a:p>
          <a:p>
            <a:pPr marL="0" indent="0">
              <a:buNone/>
            </a:pPr>
            <a:r>
              <a:rPr lang="en-US" dirty="0"/>
              <a:t>• content analytics — user-generated content is one of the</a:t>
            </a:r>
          </a:p>
          <a:p>
            <a:pPr marL="0" indent="0">
              <a:buNone/>
            </a:pPr>
            <a:r>
              <a:rPr lang="en-US" dirty="0"/>
              <a:t>defining characteristics of Web 2.0</a:t>
            </a:r>
          </a:p>
          <a:p>
            <a:pPr marL="0" indent="0">
              <a:buNone/>
            </a:pPr>
            <a:r>
              <a:rPr lang="en-US" dirty="0"/>
              <a:t>• disposition analytics — intrinsic motivation to learn is a</a:t>
            </a:r>
          </a:p>
          <a:p>
            <a:pPr marL="0" indent="0">
              <a:buNone/>
            </a:pPr>
            <a:r>
              <a:rPr lang="en-US" dirty="0"/>
              <a:t>defining feature of online social media, and lies at the</a:t>
            </a:r>
          </a:p>
          <a:p>
            <a:pPr marL="0" indent="0">
              <a:buNone/>
            </a:pPr>
            <a:r>
              <a:rPr lang="en-US" dirty="0"/>
              <a:t>heart of engaged learning, and innovation</a:t>
            </a:r>
          </a:p>
          <a:p>
            <a:pPr marL="0" indent="0">
              <a:buNone/>
            </a:pPr>
            <a:r>
              <a:rPr lang="en-US" dirty="0"/>
              <a:t>• context analytics — mobile computing is transforming</a:t>
            </a:r>
          </a:p>
          <a:p>
            <a:pPr marL="0" indent="0">
              <a:buNone/>
            </a:pPr>
            <a:r>
              <a:rPr lang="en-US" dirty="0"/>
              <a:t>access to both people and content.</a:t>
            </a:r>
          </a:p>
        </p:txBody>
      </p:sp>
    </p:spTree>
    <p:extLst>
      <p:ext uri="{BB962C8B-B14F-4D97-AF65-F5344CB8AC3E}">
        <p14:creationId xmlns:p14="http://schemas.microsoft.com/office/powerpoint/2010/main" val="85465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74" y="198437"/>
            <a:ext cx="9072563" cy="1259946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Ferguson, Rebecca and Buckingham Shum, Simon (2012). Social learning analytics: five approaches. In: 2nd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International Conference on Learning Analytics &amp; Knowledge, 29 Apr - 02 May 2012, Vancouver, British Columbia,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Canada, pp. 23–33.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Buckingham Shum, S. and Ferguson, R. (2011). Social Learning Analytics.</a:t>
            </a:r>
          </a:p>
          <a:p>
            <a:pPr marL="0" indent="0">
              <a:buNone/>
            </a:pPr>
            <a:r>
              <a:rPr lang="en-US" dirty="0" smtClean="0"/>
              <a:t>Available as: Technical Report KMI-11-01, Knowledge Media Institute, The Open University, UK. </a:t>
            </a:r>
            <a:r>
              <a:rPr lang="en-US" dirty="0" smtClean="0">
                <a:hlinkClick r:id="rId2"/>
              </a:rPr>
              <a:t>http://kmi.open.ac.uk/publications/pdf/kmi-11-01.pdf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25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1943</TotalTime>
  <Words>461</Words>
  <Application>Microsoft Office PowerPoint</Application>
  <PresentationFormat>Custom</PresentationFormat>
  <Paragraphs>57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Unicode MS</vt:lpstr>
      <vt:lpstr>Algerian</vt:lpstr>
      <vt:lpstr>Arial</vt:lpstr>
      <vt:lpstr>Calibri</vt:lpstr>
      <vt:lpstr>Constantia</vt:lpstr>
      <vt:lpstr>Majalla UI</vt:lpstr>
      <vt:lpstr>Times New Roman</vt:lpstr>
      <vt:lpstr>Wingdings</vt:lpstr>
      <vt:lpstr>Wingdings 2</vt:lpstr>
      <vt:lpstr>Flow</vt:lpstr>
      <vt:lpstr>PowerPoint Presentation</vt:lpstr>
      <vt:lpstr>DEFINITION</vt:lpstr>
      <vt:lpstr>What social learning analytics are</vt:lpstr>
      <vt:lpstr>What social learning analytics are cont’d</vt:lpstr>
      <vt:lpstr>Why they are becoming more important</vt:lpstr>
      <vt:lpstr>What are the benefits they may offer</vt:lpstr>
      <vt:lpstr>5 categories of Analytics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PHP</dc:title>
  <dc:creator>Winston</dc:creator>
  <cp:lastModifiedBy>Windows User</cp:lastModifiedBy>
  <cp:revision>109</cp:revision>
  <dcterms:modified xsi:type="dcterms:W3CDTF">2019-07-15T21:49:17Z</dcterms:modified>
</cp:coreProperties>
</file>