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docx" ContentType="application/vnd.openxmlformats-officedocument.wordprocessingml.document"/>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4" r:id="rId6"/>
    <p:sldMasterId id="2147483677" r:id="rId7"/>
    <p:sldMasterId id="2147483691" r:id="rId8"/>
    <p:sldMasterId id="2147483717" r:id="rId9"/>
    <p:sldMasterId id="2147483724" r:id="rId10"/>
    <p:sldMasterId id="2147483734" r:id="rId11"/>
  </p:sldMasterIdLst>
  <p:notesMasterIdLst>
    <p:notesMasterId r:id="rId147"/>
  </p:notesMasterIdLst>
  <p:sldIdLst>
    <p:sldId id="256" r:id="rId12"/>
    <p:sldId id="260" r:id="rId13"/>
    <p:sldId id="261" r:id="rId14"/>
    <p:sldId id="262" r:id="rId15"/>
    <p:sldId id="263" r:id="rId16"/>
    <p:sldId id="264" r:id="rId17"/>
    <p:sldId id="265" r:id="rId18"/>
    <p:sldId id="266" r:id="rId19"/>
    <p:sldId id="267"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5" r:id="rId35"/>
    <p:sldId id="286" r:id="rId36"/>
    <p:sldId id="257"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258"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259" r:id="rId78"/>
    <p:sldId id="328" r:id="rId79"/>
    <p:sldId id="330" r:id="rId80"/>
    <p:sldId id="358" r:id="rId81"/>
    <p:sldId id="359" r:id="rId82"/>
    <p:sldId id="360" r:id="rId83"/>
    <p:sldId id="361" r:id="rId84"/>
    <p:sldId id="362" r:id="rId85"/>
    <p:sldId id="363" r:id="rId86"/>
    <p:sldId id="364" r:id="rId87"/>
    <p:sldId id="365" r:id="rId88"/>
    <p:sldId id="366" r:id="rId89"/>
    <p:sldId id="367" r:id="rId90"/>
    <p:sldId id="368" r:id="rId91"/>
    <p:sldId id="369" r:id="rId92"/>
    <p:sldId id="370" r:id="rId93"/>
    <p:sldId id="371" r:id="rId94"/>
    <p:sldId id="372" r:id="rId95"/>
    <p:sldId id="373" r:id="rId96"/>
    <p:sldId id="374" r:id="rId97"/>
    <p:sldId id="375" r:id="rId98"/>
    <p:sldId id="376" r:id="rId99"/>
    <p:sldId id="377" r:id="rId100"/>
    <p:sldId id="378" r:id="rId101"/>
    <p:sldId id="379" r:id="rId102"/>
    <p:sldId id="300" r:id="rId103"/>
    <p:sldId id="333" r:id="rId104"/>
    <p:sldId id="334" r:id="rId105"/>
    <p:sldId id="335" r:id="rId106"/>
    <p:sldId id="336" r:id="rId107"/>
    <p:sldId id="337" r:id="rId108"/>
    <p:sldId id="338" r:id="rId109"/>
    <p:sldId id="339" r:id="rId110"/>
    <p:sldId id="340" r:id="rId111"/>
    <p:sldId id="341" r:id="rId112"/>
    <p:sldId id="342" r:id="rId113"/>
    <p:sldId id="343" r:id="rId114"/>
    <p:sldId id="344" r:id="rId115"/>
    <p:sldId id="345" r:id="rId116"/>
    <p:sldId id="346" r:id="rId117"/>
    <p:sldId id="347" r:id="rId118"/>
    <p:sldId id="348" r:id="rId119"/>
    <p:sldId id="349" r:id="rId120"/>
    <p:sldId id="350" r:id="rId121"/>
    <p:sldId id="351" r:id="rId122"/>
    <p:sldId id="352" r:id="rId123"/>
    <p:sldId id="353" r:id="rId124"/>
    <p:sldId id="332"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355" r:id="rId1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479E"/>
    <a:srgbClr val="114191"/>
    <a:srgbClr val="6231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94660"/>
  </p:normalViewPr>
  <p:slideViewPr>
    <p:cSldViewPr>
      <p:cViewPr varScale="1">
        <p:scale>
          <a:sx n="110" d="100"/>
          <a:sy n="110" d="100"/>
        </p:scale>
        <p:origin x="1398"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38" Type="http://schemas.openxmlformats.org/officeDocument/2006/relationships/slide" Target="slides/slide127.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28" Type="http://schemas.openxmlformats.org/officeDocument/2006/relationships/slide" Target="slides/slide117.xml"/><Relationship Id="rId144" Type="http://schemas.openxmlformats.org/officeDocument/2006/relationships/slide" Target="slides/slide133.xml"/><Relationship Id="rId149" Type="http://schemas.openxmlformats.org/officeDocument/2006/relationships/viewProps" Target="viewProps.xml"/><Relationship Id="rId5" Type="http://schemas.openxmlformats.org/officeDocument/2006/relationships/slideMaster" Target="slideMasters/slideMaster2.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134" Type="http://schemas.openxmlformats.org/officeDocument/2006/relationships/slide" Target="slides/slide123.xml"/><Relationship Id="rId139" Type="http://schemas.openxmlformats.org/officeDocument/2006/relationships/slide" Target="slides/slide128.xml"/><Relationship Id="rId80" Type="http://schemas.openxmlformats.org/officeDocument/2006/relationships/slide" Target="slides/slide69.xml"/><Relationship Id="rId85" Type="http://schemas.openxmlformats.org/officeDocument/2006/relationships/slide" Target="slides/slide74.xml"/><Relationship Id="rId150" Type="http://schemas.openxmlformats.org/officeDocument/2006/relationships/theme" Target="theme/theme1.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openxmlformats.org/officeDocument/2006/relationships/slide" Target="slides/slide92.xml"/><Relationship Id="rId108" Type="http://schemas.openxmlformats.org/officeDocument/2006/relationships/slide" Target="slides/slide97.xml"/><Relationship Id="rId116" Type="http://schemas.openxmlformats.org/officeDocument/2006/relationships/slide" Target="slides/slide105.xml"/><Relationship Id="rId124" Type="http://schemas.openxmlformats.org/officeDocument/2006/relationships/slide" Target="slides/slide113.xml"/><Relationship Id="rId129" Type="http://schemas.openxmlformats.org/officeDocument/2006/relationships/slide" Target="slides/slide118.xml"/><Relationship Id="rId137" Type="http://schemas.openxmlformats.org/officeDocument/2006/relationships/slide" Target="slides/slide12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11" Type="http://schemas.openxmlformats.org/officeDocument/2006/relationships/slide" Target="slides/slide100.xml"/><Relationship Id="rId132" Type="http://schemas.openxmlformats.org/officeDocument/2006/relationships/slide" Target="slides/slide121.xml"/><Relationship Id="rId140" Type="http://schemas.openxmlformats.org/officeDocument/2006/relationships/slide" Target="slides/slide129.xml"/><Relationship Id="rId145" Type="http://schemas.openxmlformats.org/officeDocument/2006/relationships/slide" Target="slides/slide13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slide" Target="slides/slide95.xml"/><Relationship Id="rId114" Type="http://schemas.openxmlformats.org/officeDocument/2006/relationships/slide" Target="slides/slide103.xml"/><Relationship Id="rId119" Type="http://schemas.openxmlformats.org/officeDocument/2006/relationships/slide" Target="slides/slide108.xml"/><Relationship Id="rId127" Type="http://schemas.openxmlformats.org/officeDocument/2006/relationships/slide" Target="slides/slide11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30" Type="http://schemas.openxmlformats.org/officeDocument/2006/relationships/slide" Target="slides/slide119.xml"/><Relationship Id="rId135" Type="http://schemas.openxmlformats.org/officeDocument/2006/relationships/slide" Target="slides/slide124.xml"/><Relationship Id="rId143" Type="http://schemas.openxmlformats.org/officeDocument/2006/relationships/slide" Target="slides/slide132.xml"/><Relationship Id="rId148" Type="http://schemas.openxmlformats.org/officeDocument/2006/relationships/presProps" Target="presProps.xml"/><Relationship Id="rId15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slide" Target="slides/slide130.xml"/><Relationship Id="rId146" Type="http://schemas.openxmlformats.org/officeDocument/2006/relationships/slide" Target="slides/slide135.xml"/><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0979020979020979E-3"/>
          <c:y val="2.1295476695426429E-2"/>
          <c:w val="0.96923076923076923"/>
          <c:h val="0.94794439030006872"/>
        </c:manualLayout>
      </c:layout>
      <c:barChart>
        <c:barDir val="bar"/>
        <c:grouping val="clustered"/>
        <c:varyColors val="0"/>
        <c:ser>
          <c:idx val="0"/>
          <c:order val="0"/>
          <c:tx>
            <c:strRef>
              <c:f>Sheet1!$B$1</c:f>
              <c:strCache>
                <c:ptCount val="1"/>
                <c:pt idx="0">
                  <c:v>Identifcation</c:v>
                </c:pt>
              </c:strCache>
            </c:strRef>
          </c:tx>
          <c:spPr>
            <a:solidFill>
              <a:srgbClr val="DDDDDD"/>
            </a:solidFill>
            <a:ln w="25284">
              <a:noFill/>
            </a:ln>
          </c:spPr>
          <c:invertIfNegative val="0"/>
          <c:cat>
            <c:strRef>
              <c:f>Sheet1!$A$2</c:f>
              <c:strCache>
                <c:ptCount val="1"/>
                <c:pt idx="0">
                  <c:v>Value</c:v>
                </c:pt>
              </c:strCache>
            </c:strRef>
          </c:cat>
          <c:val>
            <c:numRef>
              <c:f>Sheet1!$B$2</c:f>
              <c:numCache>
                <c:formatCode>General</c:formatCode>
                <c:ptCount val="1"/>
                <c:pt idx="0">
                  <c:v>5</c:v>
                </c:pt>
              </c:numCache>
            </c:numRef>
          </c:val>
        </c:ser>
        <c:ser>
          <c:idx val="1"/>
          <c:order val="1"/>
          <c:tx>
            <c:strRef>
              <c:f>Sheet1!$C$1</c:f>
              <c:strCache>
                <c:ptCount val="1"/>
                <c:pt idx="0">
                  <c:v>Assessment</c:v>
                </c:pt>
              </c:strCache>
            </c:strRef>
          </c:tx>
          <c:spPr>
            <a:solidFill>
              <a:srgbClr val="4A2A71"/>
            </a:solidFill>
            <a:ln w="25284">
              <a:noFill/>
            </a:ln>
          </c:spPr>
          <c:invertIfNegative val="0"/>
          <c:cat>
            <c:strRef>
              <c:f>Sheet1!$A$2</c:f>
              <c:strCache>
                <c:ptCount val="1"/>
                <c:pt idx="0">
                  <c:v>Value</c:v>
                </c:pt>
              </c:strCache>
            </c:strRef>
          </c:cat>
          <c:val>
            <c:numRef>
              <c:f>Sheet1!$C$2</c:f>
              <c:numCache>
                <c:formatCode>General</c:formatCode>
                <c:ptCount val="1"/>
                <c:pt idx="0">
                  <c:v>2</c:v>
                </c:pt>
              </c:numCache>
            </c:numRef>
          </c:val>
        </c:ser>
        <c:ser>
          <c:idx val="2"/>
          <c:order val="2"/>
          <c:tx>
            <c:strRef>
              <c:f>Sheet1!$D$1</c:f>
              <c:strCache>
                <c:ptCount val="1"/>
                <c:pt idx="0">
                  <c:v>Closing</c:v>
                </c:pt>
              </c:strCache>
            </c:strRef>
          </c:tx>
          <c:spPr>
            <a:solidFill>
              <a:srgbClr val="5F5F5F"/>
            </a:solidFill>
            <a:ln w="25284">
              <a:noFill/>
            </a:ln>
          </c:spPr>
          <c:invertIfNegative val="0"/>
          <c:cat>
            <c:strRef>
              <c:f>Sheet1!$A$2</c:f>
              <c:strCache>
                <c:ptCount val="1"/>
                <c:pt idx="0">
                  <c:v>Value</c:v>
                </c:pt>
              </c:strCache>
            </c:strRef>
          </c:cat>
          <c:val>
            <c:numRef>
              <c:f>Sheet1!$D$2</c:f>
              <c:numCache>
                <c:formatCode>General</c:formatCode>
                <c:ptCount val="1"/>
                <c:pt idx="0">
                  <c:v>1</c:v>
                </c:pt>
              </c:numCache>
            </c:numRef>
          </c:val>
        </c:ser>
        <c:dLbls>
          <c:showLegendKey val="0"/>
          <c:showVal val="0"/>
          <c:showCatName val="0"/>
          <c:showSerName val="0"/>
          <c:showPercent val="0"/>
          <c:showBubbleSize val="0"/>
        </c:dLbls>
        <c:gapWidth val="150"/>
        <c:axId val="164331448"/>
        <c:axId val="164329488"/>
      </c:barChart>
      <c:catAx>
        <c:axId val="164331448"/>
        <c:scaling>
          <c:orientation val="minMax"/>
        </c:scaling>
        <c:delete val="0"/>
        <c:axPos val="l"/>
        <c:numFmt formatCode="General" sourceLinked="1"/>
        <c:majorTickMark val="none"/>
        <c:minorTickMark val="none"/>
        <c:tickLblPos val="nextTo"/>
        <c:spPr>
          <a:ln w="3161">
            <a:solidFill>
              <a:srgbClr val="C0C0C0"/>
            </a:solidFill>
            <a:prstDash val="solid"/>
          </a:ln>
        </c:spPr>
        <c:txPr>
          <a:bodyPr rot="-60000000" spcFirstLastPara="1" vertOverflow="ellipsis" vert="horz" wrap="square" anchor="ctr" anchorCtr="1"/>
          <a:lstStyle/>
          <a:p>
            <a:pPr>
              <a:defRPr sz="1186" b="0" i="0" u="none" strike="noStrike" kern="1200" baseline="0">
                <a:solidFill>
                  <a:schemeClr val="tx1">
                    <a:lumMod val="65000"/>
                    <a:lumOff val="35000"/>
                  </a:schemeClr>
                </a:solidFill>
                <a:latin typeface="+mn-lt"/>
                <a:ea typeface="+mn-ea"/>
                <a:cs typeface="+mn-cs"/>
              </a:defRPr>
            </a:pPr>
            <a:endParaRPr lang="en-US"/>
          </a:p>
        </c:txPr>
        <c:crossAx val="164329488"/>
        <c:crosses val="autoZero"/>
        <c:auto val="1"/>
        <c:lblAlgn val="ctr"/>
        <c:lblOffset val="100"/>
        <c:noMultiLvlLbl val="0"/>
      </c:catAx>
      <c:valAx>
        <c:axId val="164329488"/>
        <c:scaling>
          <c:orientation val="minMax"/>
        </c:scaling>
        <c:delete val="1"/>
        <c:axPos val="b"/>
        <c:numFmt formatCode="General" sourceLinked="1"/>
        <c:majorTickMark val="out"/>
        <c:minorTickMark val="none"/>
        <c:tickLblPos val="nextTo"/>
        <c:crossAx val="164331448"/>
        <c:crosses val="autoZero"/>
        <c:crossBetween val="between"/>
      </c:valAx>
      <c:spPr>
        <a:noFill/>
        <a:ln w="25356">
          <a:noFill/>
        </a:ln>
      </c:spPr>
    </c:plotArea>
    <c:plotVisOnly val="1"/>
    <c:dispBlanksAs val="gap"/>
    <c:showDLblsOverMax val="0"/>
  </c:chart>
  <c:spPr>
    <a:noFill/>
    <a:ln>
      <a:noFill/>
    </a:ln>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Identifcation</c:v>
                </c:pt>
              </c:strCache>
            </c:strRef>
          </c:tx>
          <c:spPr>
            <a:solidFill>
              <a:srgbClr val="B2B2B2"/>
            </a:solidFill>
            <a:ln w="25284">
              <a:noFill/>
            </a:ln>
          </c:spPr>
          <c:invertIfNegative val="0"/>
          <c:cat>
            <c:strRef>
              <c:f>Sheet1!$A$2</c:f>
              <c:strCache>
                <c:ptCount val="1"/>
                <c:pt idx="0">
                  <c:v>Value</c:v>
                </c:pt>
              </c:strCache>
            </c:strRef>
          </c:cat>
          <c:val>
            <c:numRef>
              <c:f>Sheet1!$B$2</c:f>
              <c:numCache>
                <c:formatCode>General</c:formatCode>
                <c:ptCount val="1"/>
                <c:pt idx="0">
                  <c:v>1</c:v>
                </c:pt>
              </c:numCache>
            </c:numRef>
          </c:val>
        </c:ser>
        <c:ser>
          <c:idx val="1"/>
          <c:order val="1"/>
          <c:tx>
            <c:strRef>
              <c:f>Sheet1!$C$1</c:f>
              <c:strCache>
                <c:ptCount val="1"/>
                <c:pt idx="0">
                  <c:v>Assessment</c:v>
                </c:pt>
              </c:strCache>
            </c:strRef>
          </c:tx>
          <c:spPr>
            <a:solidFill>
              <a:srgbClr val="4A2A71"/>
            </a:solidFill>
            <a:ln w="25284">
              <a:noFill/>
            </a:ln>
          </c:spPr>
          <c:invertIfNegative val="0"/>
          <c:cat>
            <c:strRef>
              <c:f>Sheet1!$A$2</c:f>
              <c:strCache>
                <c:ptCount val="1"/>
                <c:pt idx="0">
                  <c:v>Value</c:v>
                </c:pt>
              </c:strCache>
            </c:strRef>
          </c:cat>
          <c:val>
            <c:numRef>
              <c:f>Sheet1!$C$2</c:f>
              <c:numCache>
                <c:formatCode>General</c:formatCode>
                <c:ptCount val="1"/>
                <c:pt idx="0">
                  <c:v>5</c:v>
                </c:pt>
              </c:numCache>
            </c:numRef>
          </c:val>
        </c:ser>
        <c:ser>
          <c:idx val="2"/>
          <c:order val="2"/>
          <c:tx>
            <c:strRef>
              <c:f>Sheet1!$D$1</c:f>
              <c:strCache>
                <c:ptCount val="1"/>
                <c:pt idx="0">
                  <c:v>Closing</c:v>
                </c:pt>
              </c:strCache>
            </c:strRef>
          </c:tx>
          <c:spPr>
            <a:solidFill>
              <a:srgbClr val="5F5F5F"/>
            </a:solidFill>
            <a:ln w="25284">
              <a:noFill/>
            </a:ln>
          </c:spPr>
          <c:invertIfNegative val="0"/>
          <c:cat>
            <c:strRef>
              <c:f>Sheet1!$A$2</c:f>
              <c:strCache>
                <c:ptCount val="1"/>
                <c:pt idx="0">
                  <c:v>Value</c:v>
                </c:pt>
              </c:strCache>
            </c:strRef>
          </c:cat>
          <c:val>
            <c:numRef>
              <c:f>Sheet1!$D$2</c:f>
              <c:numCache>
                <c:formatCode>General</c:formatCode>
                <c:ptCount val="1"/>
                <c:pt idx="0">
                  <c:v>5</c:v>
                </c:pt>
              </c:numCache>
            </c:numRef>
          </c:val>
        </c:ser>
        <c:dLbls>
          <c:showLegendKey val="0"/>
          <c:showVal val="0"/>
          <c:showCatName val="0"/>
          <c:showSerName val="0"/>
          <c:showPercent val="0"/>
          <c:showBubbleSize val="0"/>
        </c:dLbls>
        <c:gapWidth val="150"/>
        <c:axId val="164326352"/>
        <c:axId val="164332232"/>
      </c:barChart>
      <c:catAx>
        <c:axId val="164326352"/>
        <c:scaling>
          <c:orientation val="minMax"/>
        </c:scaling>
        <c:delete val="0"/>
        <c:axPos val="l"/>
        <c:numFmt formatCode="General" sourceLinked="1"/>
        <c:majorTickMark val="none"/>
        <c:minorTickMark val="none"/>
        <c:tickLblPos val="nextTo"/>
        <c:spPr>
          <a:ln w="3161">
            <a:solidFill>
              <a:srgbClr val="C0C0C0"/>
            </a:solidFill>
            <a:prstDash val="solid"/>
          </a:ln>
        </c:spPr>
        <c:txPr>
          <a:bodyPr rot="-60000000" spcFirstLastPara="1" vertOverflow="ellipsis" vert="horz" wrap="square" anchor="ctr" anchorCtr="1"/>
          <a:lstStyle/>
          <a:p>
            <a:pPr>
              <a:defRPr sz="1186" b="0" i="0" u="none" strike="noStrike" kern="1200" baseline="0">
                <a:solidFill>
                  <a:schemeClr val="tx1">
                    <a:lumMod val="65000"/>
                    <a:lumOff val="35000"/>
                  </a:schemeClr>
                </a:solidFill>
                <a:latin typeface="+mn-lt"/>
                <a:ea typeface="+mn-ea"/>
                <a:cs typeface="+mn-cs"/>
              </a:defRPr>
            </a:pPr>
            <a:endParaRPr lang="en-US"/>
          </a:p>
        </c:txPr>
        <c:crossAx val="164332232"/>
        <c:crosses val="autoZero"/>
        <c:auto val="1"/>
        <c:lblAlgn val="ctr"/>
        <c:lblOffset val="100"/>
        <c:noMultiLvlLbl val="0"/>
      </c:catAx>
      <c:valAx>
        <c:axId val="164332232"/>
        <c:scaling>
          <c:orientation val="minMax"/>
        </c:scaling>
        <c:delete val="1"/>
        <c:axPos val="b"/>
        <c:numFmt formatCode="General" sourceLinked="1"/>
        <c:majorTickMark val="out"/>
        <c:minorTickMark val="none"/>
        <c:tickLblPos val="nextTo"/>
        <c:crossAx val="164326352"/>
        <c:crosses val="autoZero"/>
        <c:crossBetween val="between"/>
      </c:valAx>
      <c:spPr>
        <a:noFill/>
        <a:ln w="25356">
          <a:noFill/>
        </a:ln>
      </c:spPr>
    </c:plotArea>
    <c:plotVisOnly val="1"/>
    <c:dispBlanksAs val="gap"/>
    <c:showDLblsOverMax val="0"/>
  </c:chart>
  <c:spPr>
    <a:noFill/>
    <a:ln>
      <a:noFill/>
    </a:ln>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7941F9-6711-40D9-9104-C149633508BC}" type="doc">
      <dgm:prSet loTypeId="urn:microsoft.com/office/officeart/2005/8/layout/pyramid4" loCatId="pyramid" qsTypeId="urn:microsoft.com/office/officeart/2005/8/quickstyle/simple1" qsCatId="simple" csTypeId="urn:microsoft.com/office/officeart/2005/8/colors/accent1_2" csCatId="accent1" phldr="1"/>
      <dgm:spPr/>
      <dgm:t>
        <a:bodyPr/>
        <a:lstStyle/>
        <a:p>
          <a:endParaRPr lang="en-GB"/>
        </a:p>
      </dgm:t>
    </dgm:pt>
    <dgm:pt modelId="{E1579427-0F6C-4808-A62A-A70AC1B5208C}">
      <dgm:prSet phldrT="[Text]" custT="1"/>
      <dgm:spPr>
        <a:solidFill>
          <a:srgbClr val="C00000"/>
        </a:solidFill>
      </dgm:spPr>
      <dgm:t>
        <a:bodyPr/>
        <a:lstStyle/>
        <a:p>
          <a:r>
            <a:rPr lang="en-GB" sz="1600" dirty="0" smtClean="0">
              <a:latin typeface="+mj-lt"/>
              <a:ea typeface="Verdana" panose="020B0604030504040204" pitchFamily="34" charset="0"/>
              <a:cs typeface="Verdana" panose="020B0604030504040204" pitchFamily="34" charset="0"/>
            </a:rPr>
            <a:t>Private Equity</a:t>
          </a:r>
        </a:p>
        <a:p>
          <a:r>
            <a:rPr lang="en-GB" sz="1600" dirty="0" smtClean="0">
              <a:latin typeface="+mj-lt"/>
              <a:ea typeface="Verdana" panose="020B0604030504040204" pitchFamily="34" charset="0"/>
              <a:cs typeface="Verdana" panose="020B0604030504040204" pitchFamily="34" charset="0"/>
            </a:rPr>
            <a:t> </a:t>
          </a:r>
          <a:r>
            <a:rPr lang="en-GB" sz="1600" dirty="0" smtClean="0">
              <a:solidFill>
                <a:schemeClr val="tx1"/>
              </a:solidFill>
              <a:latin typeface="+mj-lt"/>
              <a:ea typeface="Verdana" panose="020B0604030504040204" pitchFamily="34" charset="0"/>
              <a:cs typeface="Verdana" panose="020B0604030504040204" pitchFamily="34" charset="0"/>
            </a:rPr>
            <a:t>Investing</a:t>
          </a:r>
          <a:endParaRPr lang="en-GB" sz="1600" dirty="0">
            <a:solidFill>
              <a:schemeClr val="tx1"/>
            </a:solidFill>
            <a:latin typeface="+mj-lt"/>
            <a:ea typeface="Verdana" panose="020B0604030504040204" pitchFamily="34" charset="0"/>
            <a:cs typeface="Verdana" panose="020B0604030504040204" pitchFamily="34" charset="0"/>
          </a:endParaRPr>
        </a:p>
      </dgm:t>
    </dgm:pt>
    <dgm:pt modelId="{5991F280-81FE-468E-BE57-BC408422E9B1}" type="parTrans" cxnId="{9921F2BE-EC37-4AA9-8641-E27AD81F9808}">
      <dgm:prSet/>
      <dgm:spPr/>
      <dgm:t>
        <a:bodyPr/>
        <a:lstStyle/>
        <a:p>
          <a:endParaRPr lang="en-GB"/>
        </a:p>
      </dgm:t>
    </dgm:pt>
    <dgm:pt modelId="{C3B0708F-B156-43D8-B85B-708917C2E147}" type="sibTrans" cxnId="{9921F2BE-EC37-4AA9-8641-E27AD81F9808}">
      <dgm:prSet/>
      <dgm:spPr/>
      <dgm:t>
        <a:bodyPr/>
        <a:lstStyle/>
        <a:p>
          <a:endParaRPr lang="en-GB"/>
        </a:p>
      </dgm:t>
    </dgm:pt>
    <dgm:pt modelId="{355E0FEF-07E1-4F02-AB19-48C5DEC335DF}">
      <dgm:prSet phldrT="[Text]" custT="1"/>
      <dgm:spPr>
        <a:solidFill>
          <a:srgbClr val="92D050"/>
        </a:solidFill>
      </dgm:spPr>
      <dgm:t>
        <a:bodyPr/>
        <a:lstStyle/>
        <a:p>
          <a:r>
            <a:rPr lang="en-GB" sz="1600" dirty="0" smtClean="0">
              <a:latin typeface="+mj-lt"/>
              <a:ea typeface="Verdana" panose="020B0604030504040204" pitchFamily="34" charset="0"/>
              <a:cs typeface="Verdana" panose="020B0604030504040204" pitchFamily="34" charset="0"/>
            </a:rPr>
            <a:t>Analysts</a:t>
          </a:r>
        </a:p>
        <a:p>
          <a:r>
            <a:rPr lang="en-GB" sz="1600" dirty="0" smtClean="0">
              <a:latin typeface="+mj-lt"/>
              <a:ea typeface="Verdana" panose="020B0604030504040204" pitchFamily="34" charset="0"/>
              <a:cs typeface="Verdana" panose="020B0604030504040204" pitchFamily="34" charset="0"/>
            </a:rPr>
            <a:t> </a:t>
          </a:r>
          <a:r>
            <a:rPr lang="en-GB" sz="1600" dirty="0" smtClean="0">
              <a:solidFill>
                <a:schemeClr val="tx1"/>
              </a:solidFill>
              <a:latin typeface="+mj-lt"/>
              <a:ea typeface="Verdana" panose="020B0604030504040204" pitchFamily="34" charset="0"/>
              <a:cs typeface="Verdana" panose="020B0604030504040204" pitchFamily="34" charset="0"/>
            </a:rPr>
            <a:t>Research</a:t>
          </a:r>
          <a:endParaRPr lang="en-GB" sz="1600" dirty="0">
            <a:solidFill>
              <a:schemeClr val="tx1"/>
            </a:solidFill>
            <a:latin typeface="+mj-lt"/>
            <a:ea typeface="Verdana" panose="020B0604030504040204" pitchFamily="34" charset="0"/>
            <a:cs typeface="Verdana" panose="020B0604030504040204" pitchFamily="34" charset="0"/>
          </a:endParaRPr>
        </a:p>
      </dgm:t>
    </dgm:pt>
    <dgm:pt modelId="{49F9508B-2156-420E-9126-516C5B9969D9}" type="parTrans" cxnId="{48EA2B29-7F4E-48E7-B540-9A08D2BB3D88}">
      <dgm:prSet/>
      <dgm:spPr/>
      <dgm:t>
        <a:bodyPr/>
        <a:lstStyle/>
        <a:p>
          <a:endParaRPr lang="en-GB"/>
        </a:p>
      </dgm:t>
    </dgm:pt>
    <dgm:pt modelId="{FE7E4A74-D11C-47CE-9BEE-E5813AF9E9B9}" type="sibTrans" cxnId="{48EA2B29-7F4E-48E7-B540-9A08D2BB3D88}">
      <dgm:prSet/>
      <dgm:spPr/>
      <dgm:t>
        <a:bodyPr/>
        <a:lstStyle/>
        <a:p>
          <a:endParaRPr lang="en-GB"/>
        </a:p>
      </dgm:t>
    </dgm:pt>
    <dgm:pt modelId="{E62D6EF2-366D-4145-8DCE-317337AB7D07}">
      <dgm:prSet phldrT="[Text]" custT="1"/>
      <dgm:spPr/>
      <dgm:t>
        <a:bodyPr/>
        <a:lstStyle/>
        <a:p>
          <a:r>
            <a:rPr lang="en-GB" sz="1600" dirty="0" smtClean="0">
              <a:latin typeface="+mj-lt"/>
              <a:ea typeface="Verdana" panose="020B0604030504040204" pitchFamily="34" charset="0"/>
              <a:cs typeface="Verdana" panose="020B0604030504040204" pitchFamily="34" charset="0"/>
            </a:rPr>
            <a:t>Human Capital </a:t>
          </a:r>
          <a:endParaRPr lang="en-GB" sz="1600" dirty="0">
            <a:latin typeface="+mj-lt"/>
            <a:ea typeface="Verdana" panose="020B0604030504040204" pitchFamily="34" charset="0"/>
            <a:cs typeface="Verdana" panose="020B0604030504040204" pitchFamily="34" charset="0"/>
          </a:endParaRPr>
        </a:p>
      </dgm:t>
    </dgm:pt>
    <dgm:pt modelId="{93A5B147-DE70-4A28-A6B3-97DB0F613F2D}" type="parTrans" cxnId="{D5CF357D-85A0-40AC-82F4-3A5E228A6716}">
      <dgm:prSet/>
      <dgm:spPr/>
      <dgm:t>
        <a:bodyPr/>
        <a:lstStyle/>
        <a:p>
          <a:endParaRPr lang="en-GB"/>
        </a:p>
      </dgm:t>
    </dgm:pt>
    <dgm:pt modelId="{68421F02-14AC-4176-A539-08350879D636}" type="sibTrans" cxnId="{D5CF357D-85A0-40AC-82F4-3A5E228A6716}">
      <dgm:prSet/>
      <dgm:spPr/>
      <dgm:t>
        <a:bodyPr/>
        <a:lstStyle/>
        <a:p>
          <a:endParaRPr lang="en-GB"/>
        </a:p>
      </dgm:t>
    </dgm:pt>
    <dgm:pt modelId="{41434F7E-5E76-48E1-A90E-60F1A9EA294F}">
      <dgm:prSet phldrT="[Text]" custT="1"/>
      <dgm:spPr>
        <a:solidFill>
          <a:srgbClr val="4274B0"/>
        </a:solidFill>
      </dgm:spPr>
      <dgm:t>
        <a:bodyPr/>
        <a:lstStyle/>
        <a:p>
          <a:r>
            <a:rPr lang="en-GB" sz="1400" dirty="0" smtClean="0">
              <a:latin typeface="+mj-lt"/>
              <a:ea typeface="Verdana" panose="020B0604030504040204" pitchFamily="34" charset="0"/>
              <a:cs typeface="Verdana" panose="020B0604030504040204" pitchFamily="34" charset="0"/>
            </a:rPr>
            <a:t>Investment Banking</a:t>
          </a:r>
        </a:p>
        <a:p>
          <a:r>
            <a:rPr lang="en-GB" sz="1400" dirty="0" smtClean="0">
              <a:latin typeface="+mj-lt"/>
              <a:ea typeface="Verdana" panose="020B0604030504040204" pitchFamily="34" charset="0"/>
              <a:cs typeface="Verdana" panose="020B0604030504040204" pitchFamily="34" charset="0"/>
            </a:rPr>
            <a:t> </a:t>
          </a:r>
          <a:r>
            <a:rPr lang="en-GB" sz="1400" dirty="0" smtClean="0">
              <a:solidFill>
                <a:schemeClr val="tx1"/>
              </a:solidFill>
              <a:latin typeface="+mj-lt"/>
              <a:ea typeface="Verdana" panose="020B0604030504040204" pitchFamily="34" charset="0"/>
              <a:cs typeface="Verdana" panose="020B0604030504040204" pitchFamily="34" charset="0"/>
            </a:rPr>
            <a:t>M&amp;A</a:t>
          </a:r>
          <a:endParaRPr lang="en-GB" sz="1400" dirty="0">
            <a:solidFill>
              <a:schemeClr val="tx1"/>
            </a:solidFill>
            <a:latin typeface="+mj-lt"/>
            <a:ea typeface="Verdana" panose="020B0604030504040204" pitchFamily="34" charset="0"/>
            <a:cs typeface="Verdana" panose="020B0604030504040204" pitchFamily="34" charset="0"/>
          </a:endParaRPr>
        </a:p>
      </dgm:t>
    </dgm:pt>
    <dgm:pt modelId="{C2E41741-E78C-4EBF-B3A1-6A9E984026B0}" type="parTrans" cxnId="{A88F8CC5-10FE-4A9C-B109-CE236A2F0FAB}">
      <dgm:prSet/>
      <dgm:spPr/>
      <dgm:t>
        <a:bodyPr/>
        <a:lstStyle/>
        <a:p>
          <a:endParaRPr lang="en-GB"/>
        </a:p>
      </dgm:t>
    </dgm:pt>
    <dgm:pt modelId="{120CE17D-2238-4CD9-8FEE-945532A9760D}" type="sibTrans" cxnId="{A88F8CC5-10FE-4A9C-B109-CE236A2F0FAB}">
      <dgm:prSet/>
      <dgm:spPr/>
      <dgm:t>
        <a:bodyPr/>
        <a:lstStyle/>
        <a:p>
          <a:endParaRPr lang="en-GB"/>
        </a:p>
      </dgm:t>
    </dgm:pt>
    <dgm:pt modelId="{DE1ACBFF-1B8C-4A24-BD90-3D05EB29E81B}" type="pres">
      <dgm:prSet presAssocID="{1F7941F9-6711-40D9-9104-C149633508BC}" presName="compositeShape" presStyleCnt="0">
        <dgm:presLayoutVars>
          <dgm:chMax val="9"/>
          <dgm:dir/>
          <dgm:resizeHandles val="exact"/>
        </dgm:presLayoutVars>
      </dgm:prSet>
      <dgm:spPr/>
      <dgm:t>
        <a:bodyPr/>
        <a:lstStyle/>
        <a:p>
          <a:endParaRPr lang="en-GB"/>
        </a:p>
      </dgm:t>
    </dgm:pt>
    <dgm:pt modelId="{B3D4D052-8AF1-4E27-A9D2-7410F6989B36}" type="pres">
      <dgm:prSet presAssocID="{1F7941F9-6711-40D9-9104-C149633508BC}" presName="triangle1" presStyleLbl="node1" presStyleIdx="0" presStyleCnt="4">
        <dgm:presLayoutVars>
          <dgm:bulletEnabled val="1"/>
        </dgm:presLayoutVars>
      </dgm:prSet>
      <dgm:spPr/>
      <dgm:t>
        <a:bodyPr/>
        <a:lstStyle/>
        <a:p>
          <a:endParaRPr lang="en-GB"/>
        </a:p>
      </dgm:t>
    </dgm:pt>
    <dgm:pt modelId="{B71AAD21-FB8C-40C1-ABCC-2B546EBBA5F1}" type="pres">
      <dgm:prSet presAssocID="{1F7941F9-6711-40D9-9104-C149633508BC}" presName="triangle2" presStyleLbl="node1" presStyleIdx="1" presStyleCnt="4">
        <dgm:presLayoutVars>
          <dgm:bulletEnabled val="1"/>
        </dgm:presLayoutVars>
      </dgm:prSet>
      <dgm:spPr/>
      <dgm:t>
        <a:bodyPr/>
        <a:lstStyle/>
        <a:p>
          <a:endParaRPr lang="en-GB"/>
        </a:p>
      </dgm:t>
    </dgm:pt>
    <dgm:pt modelId="{4096FD44-929B-4D8C-929F-7C14081CA51B}" type="pres">
      <dgm:prSet presAssocID="{1F7941F9-6711-40D9-9104-C149633508BC}" presName="triangle3" presStyleLbl="node1" presStyleIdx="2" presStyleCnt="4">
        <dgm:presLayoutVars>
          <dgm:bulletEnabled val="1"/>
        </dgm:presLayoutVars>
      </dgm:prSet>
      <dgm:spPr/>
      <dgm:t>
        <a:bodyPr/>
        <a:lstStyle/>
        <a:p>
          <a:endParaRPr lang="en-GB"/>
        </a:p>
      </dgm:t>
    </dgm:pt>
    <dgm:pt modelId="{CA026078-B438-492E-BE55-2BE7466C13D8}" type="pres">
      <dgm:prSet presAssocID="{1F7941F9-6711-40D9-9104-C149633508BC}" presName="triangle4" presStyleLbl="node1" presStyleIdx="3" presStyleCnt="4" custLinFactNeighborX="-500" custLinFactNeighborY="253">
        <dgm:presLayoutVars>
          <dgm:bulletEnabled val="1"/>
        </dgm:presLayoutVars>
      </dgm:prSet>
      <dgm:spPr/>
      <dgm:t>
        <a:bodyPr/>
        <a:lstStyle/>
        <a:p>
          <a:endParaRPr lang="en-GB"/>
        </a:p>
      </dgm:t>
    </dgm:pt>
  </dgm:ptLst>
  <dgm:cxnLst>
    <dgm:cxn modelId="{C95F0977-9727-4E36-9C91-1B979151C452}" type="presOf" srcId="{41434F7E-5E76-48E1-A90E-60F1A9EA294F}" destId="{CA026078-B438-492E-BE55-2BE7466C13D8}" srcOrd="0" destOrd="0" presId="urn:microsoft.com/office/officeart/2005/8/layout/pyramid4"/>
    <dgm:cxn modelId="{882F1611-5847-4EFC-AF8D-5580BFF95387}" type="presOf" srcId="{E1579427-0F6C-4808-A62A-A70AC1B5208C}" destId="{B3D4D052-8AF1-4E27-A9D2-7410F6989B36}" srcOrd="0" destOrd="0" presId="urn:microsoft.com/office/officeart/2005/8/layout/pyramid4"/>
    <dgm:cxn modelId="{48EA2B29-7F4E-48E7-B540-9A08D2BB3D88}" srcId="{1F7941F9-6711-40D9-9104-C149633508BC}" destId="{355E0FEF-07E1-4F02-AB19-48C5DEC335DF}" srcOrd="1" destOrd="0" parTransId="{49F9508B-2156-420E-9126-516C5B9969D9}" sibTransId="{FE7E4A74-D11C-47CE-9BEE-E5813AF9E9B9}"/>
    <dgm:cxn modelId="{D5CF357D-85A0-40AC-82F4-3A5E228A6716}" srcId="{1F7941F9-6711-40D9-9104-C149633508BC}" destId="{E62D6EF2-366D-4145-8DCE-317337AB7D07}" srcOrd="2" destOrd="0" parTransId="{93A5B147-DE70-4A28-A6B3-97DB0F613F2D}" sibTransId="{68421F02-14AC-4176-A539-08350879D636}"/>
    <dgm:cxn modelId="{39A82AA4-48A5-4CAE-A484-F0A84557583F}" type="presOf" srcId="{E62D6EF2-366D-4145-8DCE-317337AB7D07}" destId="{4096FD44-929B-4D8C-929F-7C14081CA51B}" srcOrd="0" destOrd="0" presId="urn:microsoft.com/office/officeart/2005/8/layout/pyramid4"/>
    <dgm:cxn modelId="{62CB123F-B39C-41E1-A880-26BB6A655C10}" type="presOf" srcId="{355E0FEF-07E1-4F02-AB19-48C5DEC335DF}" destId="{B71AAD21-FB8C-40C1-ABCC-2B546EBBA5F1}" srcOrd="0" destOrd="0" presId="urn:microsoft.com/office/officeart/2005/8/layout/pyramid4"/>
    <dgm:cxn modelId="{5B3961DC-29B1-4477-AC49-978632A3DB44}" type="presOf" srcId="{1F7941F9-6711-40D9-9104-C149633508BC}" destId="{DE1ACBFF-1B8C-4A24-BD90-3D05EB29E81B}" srcOrd="0" destOrd="0" presId="urn:microsoft.com/office/officeart/2005/8/layout/pyramid4"/>
    <dgm:cxn modelId="{A88F8CC5-10FE-4A9C-B109-CE236A2F0FAB}" srcId="{1F7941F9-6711-40D9-9104-C149633508BC}" destId="{41434F7E-5E76-48E1-A90E-60F1A9EA294F}" srcOrd="3" destOrd="0" parTransId="{C2E41741-E78C-4EBF-B3A1-6A9E984026B0}" sibTransId="{120CE17D-2238-4CD9-8FEE-945532A9760D}"/>
    <dgm:cxn modelId="{9921F2BE-EC37-4AA9-8641-E27AD81F9808}" srcId="{1F7941F9-6711-40D9-9104-C149633508BC}" destId="{E1579427-0F6C-4808-A62A-A70AC1B5208C}" srcOrd="0" destOrd="0" parTransId="{5991F280-81FE-468E-BE57-BC408422E9B1}" sibTransId="{C3B0708F-B156-43D8-B85B-708917C2E147}"/>
    <dgm:cxn modelId="{DC00306B-2BE5-4B54-A531-B6C5C9CCA678}" type="presParOf" srcId="{DE1ACBFF-1B8C-4A24-BD90-3D05EB29E81B}" destId="{B3D4D052-8AF1-4E27-A9D2-7410F6989B36}" srcOrd="0" destOrd="0" presId="urn:microsoft.com/office/officeart/2005/8/layout/pyramid4"/>
    <dgm:cxn modelId="{2787FEF5-5B31-4C2C-9913-4DC231ED9FE0}" type="presParOf" srcId="{DE1ACBFF-1B8C-4A24-BD90-3D05EB29E81B}" destId="{B71AAD21-FB8C-40C1-ABCC-2B546EBBA5F1}" srcOrd="1" destOrd="0" presId="urn:microsoft.com/office/officeart/2005/8/layout/pyramid4"/>
    <dgm:cxn modelId="{4FB79BEF-273A-45CA-B512-35B0BFB4DF3B}" type="presParOf" srcId="{DE1ACBFF-1B8C-4A24-BD90-3D05EB29E81B}" destId="{4096FD44-929B-4D8C-929F-7C14081CA51B}" srcOrd="2" destOrd="0" presId="urn:microsoft.com/office/officeart/2005/8/layout/pyramid4"/>
    <dgm:cxn modelId="{E90EB7DF-B216-4D20-97BE-9120B5219892}" type="presParOf" srcId="{DE1ACBFF-1B8C-4A24-BD90-3D05EB29E81B}" destId="{CA026078-B438-492E-BE55-2BE7466C13D8}" srcOrd="3"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7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C6D5C1-FEFD-4014-B0DF-E92F0D629930}" type="datetimeFigureOut">
              <a:rPr lang="en-GB" smtClean="0"/>
              <a:t>14/02/2014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613565-4ECF-4A91-9A44-0DFC2CD183D1}" type="slidenum">
              <a:rPr lang="en-GB" smtClean="0"/>
              <a:t>‹#›</a:t>
            </a:fld>
            <a:endParaRPr lang="en-GB"/>
          </a:p>
        </p:txBody>
      </p:sp>
    </p:spTree>
    <p:extLst>
      <p:ext uri="{BB962C8B-B14F-4D97-AF65-F5344CB8AC3E}">
        <p14:creationId xmlns:p14="http://schemas.microsoft.com/office/powerpoint/2010/main" val="2758960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p:spPr>
        <p:txBody>
          <a:bodyPr/>
          <a:lstStyle/>
          <a:p>
            <a:pPr eaLnBrk="1" hangingPunct="1"/>
            <a:endParaRPr lang="en-US" altLang="en-US" dirty="0" smtClean="0"/>
          </a:p>
        </p:txBody>
      </p:sp>
      <p:sp>
        <p:nvSpPr>
          <p:cNvPr id="73732" name="Slide Number Placeholder 3"/>
          <p:cNvSpPr>
            <a:spLocks noGrp="1"/>
          </p:cNvSpPr>
          <p:nvPr>
            <p:ph type="sldNum" sz="quarter" idx="5"/>
          </p:nvPr>
        </p:nvSpPr>
        <p:spPr>
          <a:noFill/>
        </p:spPr>
        <p:txBody>
          <a:bodyPr/>
          <a:lstStyle>
            <a:lvl1pPr eaLnBrk="0" hangingPunct="0">
              <a:defRPr>
                <a:solidFill>
                  <a:schemeClr val="tx1"/>
                </a:solidFill>
                <a:latin typeface="Bliss 2 Regular" pitchFamily="50" charset="0"/>
                <a:ea typeface="ＭＳ Ｐゴシック" pitchFamily="34" charset="-128"/>
              </a:defRPr>
            </a:lvl1pPr>
            <a:lvl2pPr marL="742950" indent="-285750" eaLnBrk="0" hangingPunct="0">
              <a:defRPr>
                <a:solidFill>
                  <a:schemeClr val="tx1"/>
                </a:solidFill>
                <a:latin typeface="Bliss 2 Regular" pitchFamily="50" charset="0"/>
                <a:ea typeface="ＭＳ Ｐゴシック" pitchFamily="34" charset="-128"/>
              </a:defRPr>
            </a:lvl2pPr>
            <a:lvl3pPr marL="1143000" indent="-228600" eaLnBrk="0" hangingPunct="0">
              <a:defRPr>
                <a:solidFill>
                  <a:schemeClr val="tx1"/>
                </a:solidFill>
                <a:latin typeface="Bliss 2 Regular" pitchFamily="50" charset="0"/>
                <a:ea typeface="ＭＳ Ｐゴシック" pitchFamily="34" charset="-128"/>
              </a:defRPr>
            </a:lvl3pPr>
            <a:lvl4pPr marL="1600200" indent="-228600" eaLnBrk="0" hangingPunct="0">
              <a:defRPr>
                <a:solidFill>
                  <a:schemeClr val="tx1"/>
                </a:solidFill>
                <a:latin typeface="Bliss 2 Regular" pitchFamily="50" charset="0"/>
                <a:ea typeface="ＭＳ Ｐゴシック" pitchFamily="34" charset="-128"/>
              </a:defRPr>
            </a:lvl4pPr>
            <a:lvl5pPr marL="2057400" indent="-228600" eaLnBrk="0" hangingPunct="0">
              <a:defRPr>
                <a:solidFill>
                  <a:schemeClr val="tx1"/>
                </a:solidFill>
                <a:latin typeface="Bliss 2 Regular" pitchFamily="50" charset="0"/>
                <a:ea typeface="ＭＳ Ｐゴシック" pitchFamily="34" charset="-128"/>
              </a:defRPr>
            </a:lvl5pPr>
            <a:lvl6pPr marL="2514600" indent="-228600" eaLnBrk="0" fontAlgn="base" hangingPunct="0">
              <a:spcBef>
                <a:spcPct val="0"/>
              </a:spcBef>
              <a:spcAft>
                <a:spcPct val="0"/>
              </a:spcAft>
              <a:defRPr>
                <a:solidFill>
                  <a:schemeClr val="tx1"/>
                </a:solidFill>
                <a:latin typeface="Bliss 2 Regular" pitchFamily="50" charset="0"/>
                <a:ea typeface="ＭＳ Ｐゴシック" pitchFamily="34" charset="-128"/>
              </a:defRPr>
            </a:lvl6pPr>
            <a:lvl7pPr marL="2971800" indent="-228600" eaLnBrk="0" fontAlgn="base" hangingPunct="0">
              <a:spcBef>
                <a:spcPct val="0"/>
              </a:spcBef>
              <a:spcAft>
                <a:spcPct val="0"/>
              </a:spcAft>
              <a:defRPr>
                <a:solidFill>
                  <a:schemeClr val="tx1"/>
                </a:solidFill>
                <a:latin typeface="Bliss 2 Regular" pitchFamily="50" charset="0"/>
                <a:ea typeface="ＭＳ Ｐゴシック" pitchFamily="34" charset="-128"/>
              </a:defRPr>
            </a:lvl7pPr>
            <a:lvl8pPr marL="3429000" indent="-228600" eaLnBrk="0" fontAlgn="base" hangingPunct="0">
              <a:spcBef>
                <a:spcPct val="0"/>
              </a:spcBef>
              <a:spcAft>
                <a:spcPct val="0"/>
              </a:spcAft>
              <a:defRPr>
                <a:solidFill>
                  <a:schemeClr val="tx1"/>
                </a:solidFill>
                <a:latin typeface="Bliss 2 Regular" pitchFamily="50" charset="0"/>
                <a:ea typeface="ＭＳ Ｐゴシック" pitchFamily="34" charset="-128"/>
              </a:defRPr>
            </a:lvl8pPr>
            <a:lvl9pPr marL="3886200" indent="-228600" eaLnBrk="0" fontAlgn="base" hangingPunct="0">
              <a:spcBef>
                <a:spcPct val="0"/>
              </a:spcBef>
              <a:spcAft>
                <a:spcPct val="0"/>
              </a:spcAft>
              <a:defRPr>
                <a:solidFill>
                  <a:schemeClr val="tx1"/>
                </a:solidFill>
                <a:latin typeface="Bliss 2 Regular" pitchFamily="50" charset="0"/>
                <a:ea typeface="ＭＳ Ｐゴシック" pitchFamily="34" charset="-128"/>
              </a:defRPr>
            </a:lvl9pPr>
          </a:lstStyle>
          <a:p>
            <a:pPr eaLnBrk="1" hangingPunct="1"/>
            <a:fld id="{4A1CF06E-4E08-429D-A297-6BCE5D79BD2F}" type="slidenum">
              <a:rPr lang="en-GB" altLang="en-US">
                <a:solidFill>
                  <a:prstClr val="black"/>
                </a:solidFill>
                <a:latin typeface="Arial" charset="0"/>
              </a:rPr>
              <a:pPr eaLnBrk="1" hangingPunct="1"/>
              <a:t>2</a:t>
            </a:fld>
            <a:endParaRPr lang="en-GB" altLang="en-US" dirty="0">
              <a:solidFill>
                <a:prstClr val="black"/>
              </a:solidFill>
              <a:latin typeface="Arial" charset="0"/>
            </a:endParaRPr>
          </a:p>
        </p:txBody>
      </p:sp>
    </p:spTree>
    <p:extLst>
      <p:ext uri="{BB962C8B-B14F-4D97-AF65-F5344CB8AC3E}">
        <p14:creationId xmlns:p14="http://schemas.microsoft.com/office/powerpoint/2010/main" val="826973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p:spPr>
        <p:txBody>
          <a:bodyPr/>
          <a:lstStyle/>
          <a:p>
            <a:endParaRPr lang="en-US" dirty="0" smtClean="0"/>
          </a:p>
        </p:txBody>
      </p:sp>
      <p:sp>
        <p:nvSpPr>
          <p:cNvPr id="35844" name="Slide Number Placeholder 3"/>
          <p:cNvSpPr>
            <a:spLocks noGrp="1"/>
          </p:cNvSpPr>
          <p:nvPr>
            <p:ph type="sldNum" sz="quarter" idx="5"/>
          </p:nvPr>
        </p:nvSpPr>
        <p:spPr>
          <a:noFill/>
        </p:spPr>
        <p:txBody>
          <a:bodyPr/>
          <a:lstStyle>
            <a:lvl1pPr defTabSz="868363" eaLnBrk="0" hangingPunct="0">
              <a:defRPr>
                <a:solidFill>
                  <a:schemeClr val="tx1"/>
                </a:solidFill>
                <a:latin typeface="Bliss 2 Regular" pitchFamily="50" charset="0"/>
                <a:ea typeface="ＭＳ Ｐゴシック" pitchFamily="34" charset="-128"/>
              </a:defRPr>
            </a:lvl1pPr>
            <a:lvl2pPr marL="742950" indent="-285750" defTabSz="868363" eaLnBrk="0" hangingPunct="0">
              <a:defRPr>
                <a:solidFill>
                  <a:schemeClr val="tx1"/>
                </a:solidFill>
                <a:latin typeface="Bliss 2 Regular" pitchFamily="50" charset="0"/>
                <a:ea typeface="ＭＳ Ｐゴシック" pitchFamily="34" charset="-128"/>
              </a:defRPr>
            </a:lvl2pPr>
            <a:lvl3pPr marL="1143000" indent="-228600" defTabSz="868363" eaLnBrk="0" hangingPunct="0">
              <a:defRPr>
                <a:solidFill>
                  <a:schemeClr val="tx1"/>
                </a:solidFill>
                <a:latin typeface="Bliss 2 Regular" pitchFamily="50" charset="0"/>
                <a:ea typeface="ＭＳ Ｐゴシック" pitchFamily="34" charset="-128"/>
              </a:defRPr>
            </a:lvl3pPr>
            <a:lvl4pPr marL="1600200" indent="-228600" defTabSz="868363" eaLnBrk="0" hangingPunct="0">
              <a:defRPr>
                <a:solidFill>
                  <a:schemeClr val="tx1"/>
                </a:solidFill>
                <a:latin typeface="Bliss 2 Regular" pitchFamily="50" charset="0"/>
                <a:ea typeface="ＭＳ Ｐゴシック" pitchFamily="34" charset="-128"/>
              </a:defRPr>
            </a:lvl4pPr>
            <a:lvl5pPr marL="2057400" indent="-228600" defTabSz="868363" eaLnBrk="0" hangingPunct="0">
              <a:defRPr>
                <a:solidFill>
                  <a:schemeClr val="tx1"/>
                </a:solidFill>
                <a:latin typeface="Bliss 2 Regular" pitchFamily="50"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Bliss 2 Regular" pitchFamily="50"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Bliss 2 Regular" pitchFamily="50"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Bliss 2 Regular" pitchFamily="50"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Bliss 2 Regular" pitchFamily="50" charset="0"/>
                <a:ea typeface="ＭＳ Ｐゴシック" pitchFamily="34" charset="-128"/>
              </a:defRPr>
            </a:lvl9pPr>
          </a:lstStyle>
          <a:p>
            <a:pPr eaLnBrk="1" hangingPunct="1"/>
            <a:fld id="{EF14F5A7-AB80-432E-878C-F5E0A4014FDE}" type="slidenum">
              <a:rPr lang="en-GB" smtClean="0">
                <a:solidFill>
                  <a:prstClr val="black"/>
                </a:solidFill>
                <a:latin typeface="Arial" charset="0"/>
              </a:rPr>
              <a:pPr eaLnBrk="1" hangingPunct="1"/>
              <a:t>17</a:t>
            </a:fld>
            <a:endParaRPr lang="en-GB" dirty="0" smtClean="0">
              <a:solidFill>
                <a:prstClr val="black"/>
              </a:solidFill>
              <a:latin typeface="Arial" charset="0"/>
            </a:endParaRPr>
          </a:p>
        </p:txBody>
      </p:sp>
    </p:spTree>
    <p:extLst>
      <p:ext uri="{BB962C8B-B14F-4D97-AF65-F5344CB8AC3E}">
        <p14:creationId xmlns:p14="http://schemas.microsoft.com/office/powerpoint/2010/main" val="539619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p:spPr>
        <p:txBody>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549B4804-2B22-4DD0-892F-F8C5E30D7F6B}" type="slidenum">
              <a:rPr lang="en-GB">
                <a:solidFill>
                  <a:prstClr val="black"/>
                </a:solidFill>
              </a:rPr>
              <a:pPr>
                <a:defRPr/>
              </a:pPr>
              <a:t>19</a:t>
            </a:fld>
            <a:endParaRPr lang="en-GB" dirty="0">
              <a:solidFill>
                <a:prstClr val="black"/>
              </a:solidFill>
            </a:endParaRPr>
          </a:p>
        </p:txBody>
      </p:sp>
    </p:spTree>
    <p:extLst>
      <p:ext uri="{BB962C8B-B14F-4D97-AF65-F5344CB8AC3E}">
        <p14:creationId xmlns:p14="http://schemas.microsoft.com/office/powerpoint/2010/main" val="286128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p:spPr>
        <p:txBody>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DD0407D6-1525-454F-8AB1-6D90E1C918F8}" type="slidenum">
              <a:rPr lang="en-GB">
                <a:solidFill>
                  <a:prstClr val="black"/>
                </a:solidFill>
              </a:rPr>
              <a:pPr>
                <a:defRPr/>
              </a:pPr>
              <a:t>20</a:t>
            </a:fld>
            <a:endParaRPr lang="en-GB" dirty="0">
              <a:solidFill>
                <a:prstClr val="black"/>
              </a:solidFill>
            </a:endParaRPr>
          </a:p>
        </p:txBody>
      </p:sp>
    </p:spTree>
    <p:extLst>
      <p:ext uri="{BB962C8B-B14F-4D97-AF65-F5344CB8AC3E}">
        <p14:creationId xmlns:p14="http://schemas.microsoft.com/office/powerpoint/2010/main" val="1166380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p:spPr>
        <p:txBody>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3EE88278-BAB0-4DA4-A634-5547D3DBD5BF}" type="slidenum">
              <a:rPr lang="en-GB">
                <a:solidFill>
                  <a:prstClr val="black"/>
                </a:solidFill>
              </a:rPr>
              <a:pPr>
                <a:defRPr/>
              </a:pPr>
              <a:t>21</a:t>
            </a:fld>
            <a:endParaRPr lang="en-GB" dirty="0">
              <a:solidFill>
                <a:prstClr val="black"/>
              </a:solidFill>
            </a:endParaRPr>
          </a:p>
        </p:txBody>
      </p:sp>
    </p:spTree>
    <p:extLst>
      <p:ext uri="{BB962C8B-B14F-4D97-AF65-F5344CB8AC3E}">
        <p14:creationId xmlns:p14="http://schemas.microsoft.com/office/powerpoint/2010/main" val="2769289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p:spPr>
        <p:txBody>
          <a:bodyPr/>
          <a:lstStyle/>
          <a:p>
            <a:pPr eaLnBrk="1" hangingPunct="1"/>
            <a:endParaRPr lang="en-US" altLang="en-US" dirty="0" smtClean="0"/>
          </a:p>
        </p:txBody>
      </p:sp>
      <p:sp>
        <p:nvSpPr>
          <p:cNvPr id="80900" name="Slide Number Placeholder 3"/>
          <p:cNvSpPr>
            <a:spLocks noGrp="1"/>
          </p:cNvSpPr>
          <p:nvPr>
            <p:ph type="sldNum" sz="quarter" idx="5"/>
          </p:nvPr>
        </p:nvSpPr>
        <p:spPr>
          <a:noFill/>
        </p:spPr>
        <p:txBody>
          <a:bodyPr/>
          <a:lstStyle>
            <a:lvl1pPr eaLnBrk="0" hangingPunct="0">
              <a:defRPr>
                <a:solidFill>
                  <a:schemeClr val="tx1"/>
                </a:solidFill>
                <a:latin typeface="Bliss 2 Regular" pitchFamily="50" charset="0"/>
                <a:ea typeface="ＭＳ Ｐゴシック" pitchFamily="34" charset="-128"/>
              </a:defRPr>
            </a:lvl1pPr>
            <a:lvl2pPr marL="742950" indent="-285750" eaLnBrk="0" hangingPunct="0">
              <a:defRPr>
                <a:solidFill>
                  <a:schemeClr val="tx1"/>
                </a:solidFill>
                <a:latin typeface="Bliss 2 Regular" pitchFamily="50" charset="0"/>
                <a:ea typeface="ＭＳ Ｐゴシック" pitchFamily="34" charset="-128"/>
              </a:defRPr>
            </a:lvl2pPr>
            <a:lvl3pPr marL="1143000" indent="-228600" eaLnBrk="0" hangingPunct="0">
              <a:defRPr>
                <a:solidFill>
                  <a:schemeClr val="tx1"/>
                </a:solidFill>
                <a:latin typeface="Bliss 2 Regular" pitchFamily="50" charset="0"/>
                <a:ea typeface="ＭＳ Ｐゴシック" pitchFamily="34" charset="-128"/>
              </a:defRPr>
            </a:lvl3pPr>
            <a:lvl4pPr marL="1600200" indent="-228600" eaLnBrk="0" hangingPunct="0">
              <a:defRPr>
                <a:solidFill>
                  <a:schemeClr val="tx1"/>
                </a:solidFill>
                <a:latin typeface="Bliss 2 Regular" pitchFamily="50" charset="0"/>
                <a:ea typeface="ＭＳ Ｐゴシック" pitchFamily="34" charset="-128"/>
              </a:defRPr>
            </a:lvl4pPr>
            <a:lvl5pPr marL="2057400" indent="-228600" eaLnBrk="0" hangingPunct="0">
              <a:defRPr>
                <a:solidFill>
                  <a:schemeClr val="tx1"/>
                </a:solidFill>
                <a:latin typeface="Bliss 2 Regular" pitchFamily="50" charset="0"/>
                <a:ea typeface="ＭＳ Ｐゴシック" pitchFamily="34" charset="-128"/>
              </a:defRPr>
            </a:lvl5pPr>
            <a:lvl6pPr marL="2514600" indent="-228600" eaLnBrk="0" fontAlgn="base" hangingPunct="0">
              <a:spcBef>
                <a:spcPct val="0"/>
              </a:spcBef>
              <a:spcAft>
                <a:spcPct val="0"/>
              </a:spcAft>
              <a:defRPr>
                <a:solidFill>
                  <a:schemeClr val="tx1"/>
                </a:solidFill>
                <a:latin typeface="Bliss 2 Regular" pitchFamily="50" charset="0"/>
                <a:ea typeface="ＭＳ Ｐゴシック" pitchFamily="34" charset="-128"/>
              </a:defRPr>
            </a:lvl6pPr>
            <a:lvl7pPr marL="2971800" indent="-228600" eaLnBrk="0" fontAlgn="base" hangingPunct="0">
              <a:spcBef>
                <a:spcPct val="0"/>
              </a:spcBef>
              <a:spcAft>
                <a:spcPct val="0"/>
              </a:spcAft>
              <a:defRPr>
                <a:solidFill>
                  <a:schemeClr val="tx1"/>
                </a:solidFill>
                <a:latin typeface="Bliss 2 Regular" pitchFamily="50" charset="0"/>
                <a:ea typeface="ＭＳ Ｐゴシック" pitchFamily="34" charset="-128"/>
              </a:defRPr>
            </a:lvl7pPr>
            <a:lvl8pPr marL="3429000" indent="-228600" eaLnBrk="0" fontAlgn="base" hangingPunct="0">
              <a:spcBef>
                <a:spcPct val="0"/>
              </a:spcBef>
              <a:spcAft>
                <a:spcPct val="0"/>
              </a:spcAft>
              <a:defRPr>
                <a:solidFill>
                  <a:schemeClr val="tx1"/>
                </a:solidFill>
                <a:latin typeface="Bliss 2 Regular" pitchFamily="50" charset="0"/>
                <a:ea typeface="ＭＳ Ｐゴシック" pitchFamily="34" charset="-128"/>
              </a:defRPr>
            </a:lvl8pPr>
            <a:lvl9pPr marL="3886200" indent="-228600" eaLnBrk="0" fontAlgn="base" hangingPunct="0">
              <a:spcBef>
                <a:spcPct val="0"/>
              </a:spcBef>
              <a:spcAft>
                <a:spcPct val="0"/>
              </a:spcAft>
              <a:defRPr>
                <a:solidFill>
                  <a:schemeClr val="tx1"/>
                </a:solidFill>
                <a:latin typeface="Bliss 2 Regular" pitchFamily="50" charset="0"/>
                <a:ea typeface="ＭＳ Ｐゴシック" pitchFamily="34" charset="-128"/>
              </a:defRPr>
            </a:lvl9pPr>
          </a:lstStyle>
          <a:p>
            <a:pPr eaLnBrk="1" hangingPunct="1"/>
            <a:fld id="{A36D4BA3-4112-4381-B82C-DBE08A8E516E}" type="slidenum">
              <a:rPr lang="en-GB" altLang="en-US">
                <a:solidFill>
                  <a:prstClr val="black"/>
                </a:solidFill>
                <a:latin typeface="Arial" charset="0"/>
              </a:rPr>
              <a:pPr eaLnBrk="1" hangingPunct="1"/>
              <a:t>25</a:t>
            </a:fld>
            <a:endParaRPr lang="en-GB" altLang="en-US" dirty="0">
              <a:solidFill>
                <a:prstClr val="black"/>
              </a:solidFill>
              <a:latin typeface="Arial" charset="0"/>
            </a:endParaRPr>
          </a:p>
        </p:txBody>
      </p:sp>
    </p:spTree>
    <p:extLst>
      <p:ext uri="{BB962C8B-B14F-4D97-AF65-F5344CB8AC3E}">
        <p14:creationId xmlns:p14="http://schemas.microsoft.com/office/powerpoint/2010/main" val="1918249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z="2400" i="1" smtClean="0"/>
              <a:t>I set up  TJP to enable companies to access the best talent easily and remove some of the inefficiencies around the recruitment industry</a:t>
            </a:r>
          </a:p>
          <a:p>
            <a:pPr eaLnBrk="1" hangingPunct="1">
              <a:spcBef>
                <a:spcPct val="0"/>
              </a:spcBef>
            </a:pPr>
            <a:endParaRPr lang="en-GB" sz="2400" smtClean="0"/>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8E6647F1-F5AE-4317-84BC-B88310564685}" type="slidenum">
              <a:rPr lang="en-GB" sz="1200" smtClean="0">
                <a:solidFill>
                  <a:prstClr val="black"/>
                </a:solidFill>
              </a:rPr>
              <a:pPr/>
              <a:t>27</a:t>
            </a:fld>
            <a:endParaRPr lang="en-GB" sz="1200" smtClean="0">
              <a:solidFill>
                <a:prstClr val="black"/>
              </a:solidFill>
            </a:endParaRPr>
          </a:p>
        </p:txBody>
      </p:sp>
    </p:spTree>
    <p:extLst>
      <p:ext uri="{BB962C8B-B14F-4D97-AF65-F5344CB8AC3E}">
        <p14:creationId xmlns:p14="http://schemas.microsoft.com/office/powerpoint/2010/main" val="3776358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5363"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8" eaLnBrk="1" hangingPunct="1">
              <a:spcBef>
                <a:spcPts val="413"/>
              </a:spcBef>
            </a:pPr>
            <a:r>
              <a:rPr lang="en-US" smtClean="0">
                <a:solidFill>
                  <a:srgbClr val="000000"/>
                </a:solidFill>
                <a:sym typeface="Calibri" panose="020F0502020204030204" pitchFamily="34" charset="0"/>
              </a:rPr>
              <a:t>Rightmove example – it changed the estate agency industry </a:t>
            </a:r>
          </a:p>
        </p:txBody>
      </p:sp>
    </p:spTree>
    <p:extLst>
      <p:ext uri="{BB962C8B-B14F-4D97-AF65-F5344CB8AC3E}">
        <p14:creationId xmlns:p14="http://schemas.microsoft.com/office/powerpoint/2010/main" val="4223159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z="2400" i="1" smtClean="0"/>
              <a:t>We are here today and would be delighted to chat in more detail</a:t>
            </a:r>
          </a:p>
        </p:txBody>
      </p:sp>
    </p:spTree>
    <p:extLst>
      <p:ext uri="{BB962C8B-B14F-4D97-AF65-F5344CB8AC3E}">
        <p14:creationId xmlns:p14="http://schemas.microsoft.com/office/powerpoint/2010/main" val="1804870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3577" y="4686499"/>
            <a:ext cx="5388610" cy="4439841"/>
          </a:xfrm>
          <a:prstGeom prst="rect">
            <a:avLst/>
          </a:prstGeom>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4635B5DC-62BE-4D9E-B191-FB134A3979E7}" type="slidenum">
              <a:rPr lang="en-GB" smtClean="0">
                <a:solidFill>
                  <a:prstClr val="black"/>
                </a:solidFill>
              </a:rPr>
              <a:pPr/>
              <a:t>41</a:t>
            </a:fld>
            <a:endParaRPr lang="en-GB" dirty="0">
              <a:solidFill>
                <a:prstClr val="black"/>
              </a:solidFill>
            </a:endParaRPr>
          </a:p>
        </p:txBody>
      </p:sp>
    </p:spTree>
    <p:extLst>
      <p:ext uri="{BB962C8B-B14F-4D97-AF65-F5344CB8AC3E}">
        <p14:creationId xmlns:p14="http://schemas.microsoft.com/office/powerpoint/2010/main" val="1285985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4635B5DC-62BE-4D9E-B191-FB134A3979E7}" type="slidenum">
              <a:rPr lang="en-GB" smtClean="0">
                <a:solidFill>
                  <a:prstClr val="black"/>
                </a:solidFill>
              </a:rPr>
              <a:pPr/>
              <a:t>42</a:t>
            </a:fld>
            <a:endParaRPr lang="en-GB" dirty="0">
              <a:solidFill>
                <a:prstClr val="black"/>
              </a:solidFill>
            </a:endParaRPr>
          </a:p>
        </p:txBody>
      </p:sp>
      <p:sp>
        <p:nvSpPr>
          <p:cNvPr id="5" name="Notes Placeholder 4"/>
          <p:cNvSpPr>
            <a:spLocks noGrp="1"/>
          </p:cNvSpPr>
          <p:nvPr>
            <p:ph type="body" sz="quarter" idx="11"/>
          </p:nvPr>
        </p:nvSpPr>
        <p:spPr>
          <a:xfrm>
            <a:off x="673577" y="4686499"/>
            <a:ext cx="5388610" cy="4439841"/>
          </a:xfrm>
          <a:prstGeom prst="rect">
            <a:avLst/>
          </a:prstGeom>
        </p:spPr>
        <p:txBody>
          <a:bodyPr/>
          <a:lstStyle/>
          <a:p>
            <a:endParaRPr lang="en-GB"/>
          </a:p>
        </p:txBody>
      </p:sp>
    </p:spTree>
    <p:extLst>
      <p:ext uri="{BB962C8B-B14F-4D97-AF65-F5344CB8AC3E}">
        <p14:creationId xmlns:p14="http://schemas.microsoft.com/office/powerpoint/2010/main" val="2618491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p:spPr>
        <p:txBody>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F768FCD4-45D6-45FD-8DFC-F4C473E18AEC}" type="slidenum">
              <a:rPr lang="en-GB">
                <a:solidFill>
                  <a:prstClr val="black"/>
                </a:solidFill>
              </a:rPr>
              <a:pPr>
                <a:defRPr/>
              </a:pPr>
              <a:t>6</a:t>
            </a:fld>
            <a:endParaRPr lang="en-GB" dirty="0">
              <a:solidFill>
                <a:prstClr val="black"/>
              </a:solidFill>
            </a:endParaRPr>
          </a:p>
        </p:txBody>
      </p:sp>
    </p:spTree>
    <p:extLst>
      <p:ext uri="{BB962C8B-B14F-4D97-AF65-F5344CB8AC3E}">
        <p14:creationId xmlns:p14="http://schemas.microsoft.com/office/powerpoint/2010/main" val="2498731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6463" y="739775"/>
            <a:ext cx="4927600" cy="3697288"/>
          </a:xfrm>
        </p:spPr>
      </p:sp>
      <p:sp>
        <p:nvSpPr>
          <p:cNvPr id="3" name="Notes Placeholder 2"/>
          <p:cNvSpPr>
            <a:spLocks noGrp="1"/>
          </p:cNvSpPr>
          <p:nvPr>
            <p:ph type="body" idx="1"/>
          </p:nvPr>
        </p:nvSpPr>
        <p:spPr>
          <a:xfrm>
            <a:off x="673577" y="4686499"/>
            <a:ext cx="5388610" cy="4439841"/>
          </a:xfrm>
          <a:prstGeom prst="rect">
            <a:avLst/>
          </a:prstGeom>
        </p:spPr>
        <p:txBody>
          <a:bodyPr>
            <a:normAutofit/>
          </a:bodyPr>
          <a:lstStyle/>
          <a:p>
            <a:endParaRPr lang="en-GB" sz="900" dirty="0"/>
          </a:p>
        </p:txBody>
      </p:sp>
      <p:sp>
        <p:nvSpPr>
          <p:cNvPr id="4" name="Footer Placeholder 3"/>
          <p:cNvSpPr>
            <a:spLocks noGrp="1"/>
          </p:cNvSpPr>
          <p:nvPr>
            <p:ph type="ftr" sz="quarter" idx="10"/>
          </p:nvPr>
        </p:nvSpPr>
        <p:spPr/>
        <p:txBody>
          <a:bodyPr/>
          <a:lstStyle/>
          <a:p>
            <a:pPr>
              <a:defRPr/>
            </a:pPr>
            <a:endParaRPr lang="en-US" dirty="0">
              <a:solidFill>
                <a:prstClr val="black"/>
              </a:solidFill>
            </a:endParaRPr>
          </a:p>
        </p:txBody>
      </p:sp>
      <p:sp>
        <p:nvSpPr>
          <p:cNvPr id="5" name="Slide Number Placeholder 4"/>
          <p:cNvSpPr>
            <a:spLocks noGrp="1"/>
          </p:cNvSpPr>
          <p:nvPr>
            <p:ph type="sldNum" sz="quarter" idx="11"/>
          </p:nvPr>
        </p:nvSpPr>
        <p:spPr/>
        <p:txBody>
          <a:bodyPr/>
          <a:lstStyle/>
          <a:p>
            <a:pPr>
              <a:defRPr/>
            </a:pPr>
            <a:fld id="{28E54595-8A71-45FA-8E62-EA0C59FD5F88}" type="slidenum">
              <a:rPr lang="en-US" smtClean="0">
                <a:solidFill>
                  <a:prstClr val="black"/>
                </a:solidFill>
              </a:rPr>
              <a:pPr>
                <a:defRPr/>
              </a:pPr>
              <a:t>43</a:t>
            </a:fld>
            <a:endParaRPr lang="en-US" dirty="0">
              <a:solidFill>
                <a:prstClr val="black"/>
              </a:solidFill>
            </a:endParaRPr>
          </a:p>
        </p:txBody>
      </p:sp>
    </p:spTree>
    <p:extLst>
      <p:ext uri="{BB962C8B-B14F-4D97-AF65-F5344CB8AC3E}">
        <p14:creationId xmlns:p14="http://schemas.microsoft.com/office/powerpoint/2010/main" val="4046318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82" name="Rectangle 2"/>
          <p:cNvSpPr>
            <a:spLocks noGrp="1" noRot="1" noChangeAspect="1" noChangeArrowheads="1" noTextEdit="1"/>
          </p:cNvSpPr>
          <p:nvPr>
            <p:ph type="sldImg"/>
          </p:nvPr>
        </p:nvSpPr>
        <p:spPr>
          <a:ln/>
        </p:spPr>
      </p:sp>
    </p:spTree>
    <p:extLst>
      <p:ext uri="{BB962C8B-B14F-4D97-AF65-F5344CB8AC3E}">
        <p14:creationId xmlns:p14="http://schemas.microsoft.com/office/powerpoint/2010/main" val="23373004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3100" y="4686300"/>
            <a:ext cx="5389563" cy="4440238"/>
          </a:xfrm>
          <a:prstGeom prst="rect">
            <a:avLst/>
          </a:prstGeom>
        </p:spPr>
        <p:txBody>
          <a:bodyPr/>
          <a:lstStyle/>
          <a:p>
            <a:endParaRPr lang="en-GB"/>
          </a:p>
        </p:txBody>
      </p:sp>
      <p:sp>
        <p:nvSpPr>
          <p:cNvPr id="4" name="Slide Number Placeholder 3"/>
          <p:cNvSpPr>
            <a:spLocks noGrp="1"/>
          </p:cNvSpPr>
          <p:nvPr>
            <p:ph type="sldNum" sz="quarter" idx="10"/>
          </p:nvPr>
        </p:nvSpPr>
        <p:spPr/>
        <p:txBody>
          <a:bodyPr/>
          <a:lstStyle/>
          <a:p>
            <a:fld id="{4635B5DC-62BE-4D9E-B191-FB134A3979E7}" type="slidenum">
              <a:rPr lang="en-GB" smtClean="0">
                <a:solidFill>
                  <a:prstClr val="black"/>
                </a:solidFill>
              </a:rPr>
              <a:pPr/>
              <a:t>45</a:t>
            </a:fld>
            <a:endParaRPr lang="en-GB" dirty="0">
              <a:solidFill>
                <a:prstClr val="black"/>
              </a:solidFill>
            </a:endParaRPr>
          </a:p>
        </p:txBody>
      </p:sp>
    </p:spTree>
    <p:extLst>
      <p:ext uri="{BB962C8B-B14F-4D97-AF65-F5344CB8AC3E}">
        <p14:creationId xmlns:p14="http://schemas.microsoft.com/office/powerpoint/2010/main" val="24324155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3100" y="4686300"/>
            <a:ext cx="5389563" cy="4440238"/>
          </a:xfrm>
          <a:prstGeom prst="rect">
            <a:avLst/>
          </a:prstGeom>
        </p:spPr>
        <p:txBody>
          <a:bodyPr/>
          <a:lstStyle/>
          <a:p>
            <a:endParaRPr lang="en-GB"/>
          </a:p>
        </p:txBody>
      </p:sp>
      <p:sp>
        <p:nvSpPr>
          <p:cNvPr id="4" name="Slide Number Placeholder 3"/>
          <p:cNvSpPr>
            <a:spLocks noGrp="1"/>
          </p:cNvSpPr>
          <p:nvPr>
            <p:ph type="sldNum" sz="quarter" idx="10"/>
          </p:nvPr>
        </p:nvSpPr>
        <p:spPr/>
        <p:txBody>
          <a:bodyPr/>
          <a:lstStyle/>
          <a:p>
            <a:fld id="{4635B5DC-62BE-4D9E-B191-FB134A3979E7}" type="slidenum">
              <a:rPr lang="en-GB" smtClean="0">
                <a:solidFill>
                  <a:prstClr val="black"/>
                </a:solidFill>
              </a:rPr>
              <a:pPr/>
              <a:t>46</a:t>
            </a:fld>
            <a:endParaRPr lang="en-GB" dirty="0">
              <a:solidFill>
                <a:prstClr val="black"/>
              </a:solidFill>
            </a:endParaRPr>
          </a:p>
        </p:txBody>
      </p:sp>
    </p:spTree>
    <p:extLst>
      <p:ext uri="{BB962C8B-B14F-4D97-AF65-F5344CB8AC3E}">
        <p14:creationId xmlns:p14="http://schemas.microsoft.com/office/powerpoint/2010/main" val="3480613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3577" y="4686499"/>
            <a:ext cx="5388610" cy="4439841"/>
          </a:xfrm>
          <a:prstGeom prst="rect">
            <a:avLst/>
          </a:prstGeom>
        </p:spPr>
        <p:txBody>
          <a:bodyPr>
            <a:normAutofit/>
          </a:bodyPr>
          <a:lstStyle/>
          <a:p>
            <a:r>
              <a:rPr lang="en-GB" sz="1400" dirty="0" smtClean="0"/>
              <a:t>And finally we hold an annual services conference attended by the great and the good of the industry.</a:t>
            </a:r>
          </a:p>
          <a:p>
            <a:endParaRPr lang="en-GB" sz="1400" dirty="0" smtClean="0"/>
          </a:p>
          <a:p>
            <a:r>
              <a:rPr lang="en-GB" sz="1400" dirty="0" smtClean="0"/>
              <a:t>Indeed It was at this conference that Sean first met Allegis , as well as a number of other potential suitors.</a:t>
            </a:r>
            <a:endParaRPr lang="en-GB" sz="1400" dirty="0"/>
          </a:p>
        </p:txBody>
      </p:sp>
      <p:sp>
        <p:nvSpPr>
          <p:cNvPr id="4" name="Slide Number Placeholder 3"/>
          <p:cNvSpPr>
            <a:spLocks noGrp="1"/>
          </p:cNvSpPr>
          <p:nvPr>
            <p:ph type="sldNum" sz="quarter" idx="10"/>
          </p:nvPr>
        </p:nvSpPr>
        <p:spPr/>
        <p:txBody>
          <a:bodyPr/>
          <a:lstStyle/>
          <a:p>
            <a:fld id="{4635B5DC-62BE-4D9E-B191-FB134A3979E7}" type="slidenum">
              <a:rPr lang="en-GB" smtClean="0">
                <a:solidFill>
                  <a:prstClr val="black"/>
                </a:solidFill>
              </a:rPr>
              <a:pPr/>
              <a:t>47</a:t>
            </a:fld>
            <a:endParaRPr lang="en-GB" dirty="0">
              <a:solidFill>
                <a:prstClr val="black"/>
              </a:solidFill>
            </a:endParaRPr>
          </a:p>
        </p:txBody>
      </p:sp>
    </p:spTree>
    <p:extLst>
      <p:ext uri="{BB962C8B-B14F-4D97-AF65-F5344CB8AC3E}">
        <p14:creationId xmlns:p14="http://schemas.microsoft.com/office/powerpoint/2010/main" val="19153794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3577" y="4686499"/>
            <a:ext cx="5388610" cy="4439841"/>
          </a:xfrm>
          <a:prstGeom prst="rect">
            <a:avLst/>
          </a:prstGeom>
        </p:spPr>
        <p:txBody>
          <a:bodyPr/>
          <a:lstStyle/>
          <a:p>
            <a:endParaRPr lang="en-GB" dirty="0"/>
          </a:p>
        </p:txBody>
      </p:sp>
      <p:sp>
        <p:nvSpPr>
          <p:cNvPr id="4" name="Slide Number Placeholder 3"/>
          <p:cNvSpPr>
            <a:spLocks noGrp="1"/>
          </p:cNvSpPr>
          <p:nvPr>
            <p:ph type="sldNum" sz="quarter" idx="10"/>
          </p:nvPr>
        </p:nvSpPr>
        <p:spPr/>
        <p:txBody>
          <a:bodyPr/>
          <a:lstStyle/>
          <a:p>
            <a:fld id="{4635B5DC-62BE-4D9E-B191-FB134A3979E7}" type="slidenum">
              <a:rPr lang="en-GB" smtClean="0">
                <a:solidFill>
                  <a:prstClr val="black"/>
                </a:solidFill>
              </a:rPr>
              <a:pPr/>
              <a:t>48</a:t>
            </a:fld>
            <a:endParaRPr lang="en-GB" dirty="0">
              <a:solidFill>
                <a:prstClr val="black"/>
              </a:solidFill>
            </a:endParaRPr>
          </a:p>
        </p:txBody>
      </p:sp>
    </p:spTree>
    <p:extLst>
      <p:ext uri="{BB962C8B-B14F-4D97-AF65-F5344CB8AC3E}">
        <p14:creationId xmlns:p14="http://schemas.microsoft.com/office/powerpoint/2010/main" val="1110013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3577" y="4686499"/>
            <a:ext cx="5388610" cy="4439841"/>
          </a:xfrm>
          <a:prstGeom prst="rect">
            <a:avLst/>
          </a:prstGeom>
        </p:spPr>
        <p:txBody>
          <a:bodyPr/>
          <a:lstStyle/>
          <a:p>
            <a:endParaRPr lang="en-GB" dirty="0"/>
          </a:p>
        </p:txBody>
      </p:sp>
      <p:sp>
        <p:nvSpPr>
          <p:cNvPr id="4" name="Slide Number Placeholder 3"/>
          <p:cNvSpPr>
            <a:spLocks noGrp="1"/>
          </p:cNvSpPr>
          <p:nvPr>
            <p:ph type="sldNum" sz="quarter" idx="10"/>
          </p:nvPr>
        </p:nvSpPr>
        <p:spPr/>
        <p:txBody>
          <a:bodyPr/>
          <a:lstStyle/>
          <a:p>
            <a:fld id="{4635B5DC-62BE-4D9E-B191-FB134A3979E7}" type="slidenum">
              <a:rPr lang="en-GB" smtClean="0">
                <a:solidFill>
                  <a:prstClr val="black"/>
                </a:solidFill>
              </a:rPr>
              <a:pPr/>
              <a:t>49</a:t>
            </a:fld>
            <a:endParaRPr lang="en-GB" dirty="0">
              <a:solidFill>
                <a:prstClr val="black"/>
              </a:solidFill>
            </a:endParaRPr>
          </a:p>
        </p:txBody>
      </p:sp>
    </p:spTree>
    <p:extLst>
      <p:ext uri="{BB962C8B-B14F-4D97-AF65-F5344CB8AC3E}">
        <p14:creationId xmlns:p14="http://schemas.microsoft.com/office/powerpoint/2010/main" val="12073469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4635B5DC-62BE-4D9E-B191-FB134A3979E7}" type="slidenum">
              <a:rPr lang="en-GB" smtClean="0">
                <a:solidFill>
                  <a:prstClr val="black"/>
                </a:solidFill>
              </a:rPr>
              <a:pPr/>
              <a:t>50</a:t>
            </a:fld>
            <a:endParaRPr lang="en-GB" dirty="0">
              <a:solidFill>
                <a:prstClr val="black"/>
              </a:solidFill>
            </a:endParaRPr>
          </a:p>
        </p:txBody>
      </p:sp>
    </p:spTree>
    <p:extLst>
      <p:ext uri="{BB962C8B-B14F-4D97-AF65-F5344CB8AC3E}">
        <p14:creationId xmlns:p14="http://schemas.microsoft.com/office/powerpoint/2010/main" val="14198376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4635B5DC-62BE-4D9E-B191-FB134A3979E7}" type="slidenum">
              <a:rPr lang="en-GB" smtClean="0">
                <a:solidFill>
                  <a:prstClr val="black"/>
                </a:solidFill>
              </a:rPr>
              <a:pPr/>
              <a:t>51</a:t>
            </a:fld>
            <a:endParaRPr lang="en-GB" dirty="0">
              <a:solidFill>
                <a:prstClr val="black"/>
              </a:solidFill>
            </a:endParaRPr>
          </a:p>
        </p:txBody>
      </p:sp>
    </p:spTree>
    <p:extLst>
      <p:ext uri="{BB962C8B-B14F-4D97-AF65-F5344CB8AC3E}">
        <p14:creationId xmlns:p14="http://schemas.microsoft.com/office/powerpoint/2010/main" val="4901563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4635B5DC-62BE-4D9E-B191-FB134A3979E7}" type="slidenum">
              <a:rPr lang="en-GB" smtClean="0">
                <a:solidFill>
                  <a:prstClr val="black"/>
                </a:solidFill>
              </a:rPr>
              <a:pPr/>
              <a:t>52</a:t>
            </a:fld>
            <a:endParaRPr lang="en-GB" dirty="0">
              <a:solidFill>
                <a:prstClr val="black"/>
              </a:solidFill>
            </a:endParaRPr>
          </a:p>
        </p:txBody>
      </p:sp>
    </p:spTree>
    <p:extLst>
      <p:ext uri="{BB962C8B-B14F-4D97-AF65-F5344CB8AC3E}">
        <p14:creationId xmlns:p14="http://schemas.microsoft.com/office/powerpoint/2010/main" val="782693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p:spPr>
        <p:txBody>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B15D6B0C-2EEB-43FE-BE35-5CDD430B3AF9}" type="slidenum">
              <a:rPr lang="en-GB">
                <a:solidFill>
                  <a:prstClr val="black"/>
                </a:solidFill>
              </a:rPr>
              <a:pPr>
                <a:defRPr/>
              </a:pPr>
              <a:t>7</a:t>
            </a:fld>
            <a:endParaRPr lang="en-GB" dirty="0">
              <a:solidFill>
                <a:prstClr val="black"/>
              </a:solidFill>
            </a:endParaRPr>
          </a:p>
        </p:txBody>
      </p:sp>
    </p:spTree>
    <p:extLst>
      <p:ext uri="{BB962C8B-B14F-4D97-AF65-F5344CB8AC3E}">
        <p14:creationId xmlns:p14="http://schemas.microsoft.com/office/powerpoint/2010/main" val="18500953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4635B5DC-62BE-4D9E-B191-FB134A3979E7}" type="slidenum">
              <a:rPr lang="en-GB" smtClean="0">
                <a:solidFill>
                  <a:prstClr val="black"/>
                </a:solidFill>
              </a:rPr>
              <a:pPr/>
              <a:t>53</a:t>
            </a:fld>
            <a:endParaRPr lang="en-GB" dirty="0">
              <a:solidFill>
                <a:prstClr val="black"/>
              </a:solidFill>
            </a:endParaRPr>
          </a:p>
        </p:txBody>
      </p:sp>
    </p:spTree>
    <p:extLst>
      <p:ext uri="{BB962C8B-B14F-4D97-AF65-F5344CB8AC3E}">
        <p14:creationId xmlns:p14="http://schemas.microsoft.com/office/powerpoint/2010/main" val="10741277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3100" y="4686300"/>
            <a:ext cx="5389563" cy="4440238"/>
          </a:xfrm>
          <a:prstGeom prst="rect">
            <a:avLst/>
          </a:prstGeom>
        </p:spPr>
        <p:txBody>
          <a:bodyPr/>
          <a:lstStyle/>
          <a:p>
            <a:endParaRPr lang="en-GB"/>
          </a:p>
        </p:txBody>
      </p:sp>
      <p:sp>
        <p:nvSpPr>
          <p:cNvPr id="4" name="Slide Number Placeholder 3"/>
          <p:cNvSpPr>
            <a:spLocks noGrp="1"/>
          </p:cNvSpPr>
          <p:nvPr>
            <p:ph type="sldNum" sz="quarter" idx="10"/>
          </p:nvPr>
        </p:nvSpPr>
        <p:spPr/>
        <p:txBody>
          <a:bodyPr/>
          <a:lstStyle/>
          <a:p>
            <a:fld id="{4635B5DC-62BE-4D9E-B191-FB134A3979E7}" type="slidenum">
              <a:rPr lang="en-GB" smtClean="0">
                <a:solidFill>
                  <a:prstClr val="black"/>
                </a:solidFill>
              </a:rPr>
              <a:pPr/>
              <a:t>54</a:t>
            </a:fld>
            <a:endParaRPr lang="en-GB" dirty="0">
              <a:solidFill>
                <a:prstClr val="black"/>
              </a:solidFill>
            </a:endParaRPr>
          </a:p>
        </p:txBody>
      </p:sp>
    </p:spTree>
    <p:extLst>
      <p:ext uri="{BB962C8B-B14F-4D97-AF65-F5344CB8AC3E}">
        <p14:creationId xmlns:p14="http://schemas.microsoft.com/office/powerpoint/2010/main" val="4351757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3100" y="4686300"/>
            <a:ext cx="5389563" cy="4440238"/>
          </a:xfrm>
          <a:prstGeom prst="rect">
            <a:avLst/>
          </a:prstGeom>
        </p:spPr>
        <p:txBody>
          <a:bodyPr/>
          <a:lstStyle/>
          <a:p>
            <a:endParaRPr lang="en-GB"/>
          </a:p>
        </p:txBody>
      </p:sp>
      <p:sp>
        <p:nvSpPr>
          <p:cNvPr id="4" name="Slide Number Placeholder 3"/>
          <p:cNvSpPr>
            <a:spLocks noGrp="1"/>
          </p:cNvSpPr>
          <p:nvPr>
            <p:ph type="sldNum" sz="quarter" idx="10"/>
          </p:nvPr>
        </p:nvSpPr>
        <p:spPr/>
        <p:txBody>
          <a:bodyPr/>
          <a:lstStyle/>
          <a:p>
            <a:fld id="{4635B5DC-62BE-4D9E-B191-FB134A3979E7}" type="slidenum">
              <a:rPr lang="en-GB" smtClean="0">
                <a:solidFill>
                  <a:prstClr val="black"/>
                </a:solidFill>
              </a:rPr>
              <a:pPr/>
              <a:t>55</a:t>
            </a:fld>
            <a:endParaRPr lang="en-GB" dirty="0">
              <a:solidFill>
                <a:prstClr val="black"/>
              </a:solidFill>
            </a:endParaRPr>
          </a:p>
        </p:txBody>
      </p:sp>
    </p:spTree>
    <p:extLst>
      <p:ext uri="{BB962C8B-B14F-4D97-AF65-F5344CB8AC3E}">
        <p14:creationId xmlns:p14="http://schemas.microsoft.com/office/powerpoint/2010/main" val="33240116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4635B5DC-62BE-4D9E-B191-FB134A3979E7}" type="slidenum">
              <a:rPr lang="en-GB" smtClean="0">
                <a:solidFill>
                  <a:prstClr val="black"/>
                </a:solidFill>
              </a:rPr>
              <a:pPr/>
              <a:t>56</a:t>
            </a:fld>
            <a:endParaRPr lang="en-GB" dirty="0">
              <a:solidFill>
                <a:prstClr val="black"/>
              </a:solidFill>
            </a:endParaRPr>
          </a:p>
        </p:txBody>
      </p:sp>
    </p:spTree>
    <p:extLst>
      <p:ext uri="{BB962C8B-B14F-4D97-AF65-F5344CB8AC3E}">
        <p14:creationId xmlns:p14="http://schemas.microsoft.com/office/powerpoint/2010/main" val="34137440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4635B5DC-62BE-4D9E-B191-FB134A3979E7}" type="slidenum">
              <a:rPr lang="en-GB" smtClean="0">
                <a:solidFill>
                  <a:prstClr val="black"/>
                </a:solidFill>
              </a:rPr>
              <a:pPr/>
              <a:t>57</a:t>
            </a:fld>
            <a:endParaRPr lang="en-GB" dirty="0">
              <a:solidFill>
                <a:prstClr val="black"/>
              </a:solidFill>
            </a:endParaRPr>
          </a:p>
        </p:txBody>
      </p:sp>
    </p:spTree>
    <p:extLst>
      <p:ext uri="{BB962C8B-B14F-4D97-AF65-F5344CB8AC3E}">
        <p14:creationId xmlns:p14="http://schemas.microsoft.com/office/powerpoint/2010/main" val="35579373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0674" name="Rectangle 2"/>
          <p:cNvSpPr>
            <a:spLocks noGrp="1" noRot="1" noChangeAspect="1" noChangeArrowheads="1" noTextEdit="1"/>
          </p:cNvSpPr>
          <p:nvPr>
            <p:ph type="sldImg"/>
          </p:nvPr>
        </p:nvSpPr>
        <p:spPr>
          <a:ln/>
        </p:spPr>
      </p:sp>
      <p:sp>
        <p:nvSpPr>
          <p:cNvPr id="1180675" name="Rectangle 3"/>
          <p:cNvSpPr>
            <a:spLocks noGrp="1" noChangeArrowheads="1"/>
          </p:cNvSpPr>
          <p:nvPr>
            <p:ph type="body" idx="1"/>
          </p:nvPr>
        </p:nvSpPr>
        <p:spPr>
          <a:xfrm>
            <a:off x="673577" y="4686499"/>
            <a:ext cx="5388610" cy="4439841"/>
          </a:xfrm>
          <a:prstGeom prst="rect">
            <a:avLst/>
          </a:prstGeom>
        </p:spPr>
        <p:txBody>
          <a:bodyPr/>
          <a:lstStyle/>
          <a:p>
            <a:endParaRPr lang="en-US" dirty="0"/>
          </a:p>
        </p:txBody>
      </p:sp>
    </p:spTree>
    <p:extLst>
      <p:ext uri="{BB962C8B-B14F-4D97-AF65-F5344CB8AC3E}">
        <p14:creationId xmlns:p14="http://schemas.microsoft.com/office/powerpoint/2010/main" val="19350004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3100" y="4686300"/>
            <a:ext cx="5389563" cy="4440238"/>
          </a:xfrm>
          <a:prstGeom prst="rect">
            <a:avLst/>
          </a:prstGeom>
        </p:spPr>
        <p:txBody>
          <a:bodyPr/>
          <a:lstStyle/>
          <a:p>
            <a:endParaRPr lang="en-GB"/>
          </a:p>
        </p:txBody>
      </p:sp>
      <p:sp>
        <p:nvSpPr>
          <p:cNvPr id="4" name="Slide Number Placeholder 3"/>
          <p:cNvSpPr>
            <a:spLocks noGrp="1"/>
          </p:cNvSpPr>
          <p:nvPr>
            <p:ph type="sldNum" sz="quarter" idx="10"/>
          </p:nvPr>
        </p:nvSpPr>
        <p:spPr/>
        <p:txBody>
          <a:bodyPr/>
          <a:lstStyle/>
          <a:p>
            <a:fld id="{4635B5DC-62BE-4D9E-B191-FB134A3979E7}" type="slidenum">
              <a:rPr lang="en-GB" smtClean="0">
                <a:solidFill>
                  <a:prstClr val="black"/>
                </a:solidFill>
              </a:rPr>
              <a:pPr/>
              <a:t>59</a:t>
            </a:fld>
            <a:endParaRPr lang="en-GB" dirty="0">
              <a:solidFill>
                <a:prstClr val="black"/>
              </a:solidFill>
            </a:endParaRPr>
          </a:p>
        </p:txBody>
      </p:sp>
    </p:spTree>
    <p:extLst>
      <p:ext uri="{BB962C8B-B14F-4D97-AF65-F5344CB8AC3E}">
        <p14:creationId xmlns:p14="http://schemas.microsoft.com/office/powerpoint/2010/main" val="32987705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3100" y="4686300"/>
            <a:ext cx="5389563" cy="4440238"/>
          </a:xfrm>
          <a:prstGeom prst="rect">
            <a:avLst/>
          </a:prstGeom>
        </p:spPr>
        <p:txBody>
          <a:bodyPr/>
          <a:lstStyle/>
          <a:p>
            <a:endParaRPr lang="en-GB"/>
          </a:p>
        </p:txBody>
      </p:sp>
      <p:sp>
        <p:nvSpPr>
          <p:cNvPr id="4" name="Slide Number Placeholder 3"/>
          <p:cNvSpPr>
            <a:spLocks noGrp="1"/>
          </p:cNvSpPr>
          <p:nvPr>
            <p:ph type="sldNum" sz="quarter" idx="10"/>
          </p:nvPr>
        </p:nvSpPr>
        <p:spPr/>
        <p:txBody>
          <a:bodyPr/>
          <a:lstStyle/>
          <a:p>
            <a:fld id="{4635B5DC-62BE-4D9E-B191-FB134A3979E7}" type="slidenum">
              <a:rPr lang="en-GB" smtClean="0">
                <a:solidFill>
                  <a:prstClr val="black"/>
                </a:solidFill>
              </a:rPr>
              <a:pPr/>
              <a:t>60</a:t>
            </a:fld>
            <a:endParaRPr lang="en-GB" dirty="0">
              <a:solidFill>
                <a:prstClr val="black"/>
              </a:solidFill>
            </a:endParaRPr>
          </a:p>
        </p:txBody>
      </p:sp>
    </p:spTree>
    <p:extLst>
      <p:ext uri="{BB962C8B-B14F-4D97-AF65-F5344CB8AC3E}">
        <p14:creationId xmlns:p14="http://schemas.microsoft.com/office/powerpoint/2010/main" val="14132547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3100" y="4686300"/>
            <a:ext cx="5389563" cy="4440238"/>
          </a:xfrm>
          <a:prstGeom prst="rect">
            <a:avLst/>
          </a:prstGeom>
        </p:spPr>
        <p:txBody>
          <a:bodyPr/>
          <a:lstStyle/>
          <a:p>
            <a:endParaRPr lang="en-GB"/>
          </a:p>
        </p:txBody>
      </p:sp>
      <p:sp>
        <p:nvSpPr>
          <p:cNvPr id="4" name="Slide Number Placeholder 3"/>
          <p:cNvSpPr>
            <a:spLocks noGrp="1"/>
          </p:cNvSpPr>
          <p:nvPr>
            <p:ph type="sldNum" sz="quarter" idx="10"/>
          </p:nvPr>
        </p:nvSpPr>
        <p:spPr/>
        <p:txBody>
          <a:bodyPr/>
          <a:lstStyle/>
          <a:p>
            <a:fld id="{4635B5DC-62BE-4D9E-B191-FB134A3979E7}" type="slidenum">
              <a:rPr lang="en-GB" smtClean="0">
                <a:solidFill>
                  <a:prstClr val="black"/>
                </a:solidFill>
              </a:rPr>
              <a:pPr/>
              <a:t>61</a:t>
            </a:fld>
            <a:endParaRPr lang="en-GB" dirty="0">
              <a:solidFill>
                <a:prstClr val="black"/>
              </a:solidFill>
            </a:endParaRPr>
          </a:p>
        </p:txBody>
      </p:sp>
    </p:spTree>
    <p:extLst>
      <p:ext uri="{BB962C8B-B14F-4D97-AF65-F5344CB8AC3E}">
        <p14:creationId xmlns:p14="http://schemas.microsoft.com/office/powerpoint/2010/main" val="37900732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3577" y="4686499"/>
            <a:ext cx="5388610" cy="4439841"/>
          </a:xfrm>
          <a:prstGeom prst="rect">
            <a:avLst/>
          </a:prstGeom>
        </p:spPr>
        <p:txBody>
          <a:bodyPr>
            <a:normAutofit/>
          </a:bodyPr>
          <a:lstStyle/>
          <a:p>
            <a:endParaRPr lang="en-GB" dirty="0"/>
          </a:p>
        </p:txBody>
      </p:sp>
      <p:sp>
        <p:nvSpPr>
          <p:cNvPr id="4" name="Footer Placeholder 3"/>
          <p:cNvSpPr>
            <a:spLocks noGrp="1"/>
          </p:cNvSpPr>
          <p:nvPr>
            <p:ph type="ftr" sz="quarter" idx="10"/>
          </p:nvPr>
        </p:nvSpPr>
        <p:spPr/>
        <p:txBody>
          <a:bodyPr/>
          <a:lstStyle/>
          <a:p>
            <a:pPr>
              <a:defRPr/>
            </a:pPr>
            <a:endParaRPr lang="en-US" dirty="0">
              <a:solidFill>
                <a:prstClr val="black"/>
              </a:solidFill>
            </a:endParaRPr>
          </a:p>
        </p:txBody>
      </p:sp>
      <p:sp>
        <p:nvSpPr>
          <p:cNvPr id="5" name="Slide Number Placeholder 4"/>
          <p:cNvSpPr>
            <a:spLocks noGrp="1"/>
          </p:cNvSpPr>
          <p:nvPr>
            <p:ph type="sldNum" sz="quarter" idx="11"/>
          </p:nvPr>
        </p:nvSpPr>
        <p:spPr/>
        <p:txBody>
          <a:bodyPr/>
          <a:lstStyle/>
          <a:p>
            <a:pPr>
              <a:defRPr/>
            </a:pPr>
            <a:fld id="{28E54595-8A71-45FA-8E62-EA0C59FD5F88}" type="slidenum">
              <a:rPr lang="en-US" smtClean="0">
                <a:solidFill>
                  <a:prstClr val="black"/>
                </a:solidFill>
              </a:rPr>
              <a:pPr>
                <a:defRPr/>
              </a:pPr>
              <a:t>62</a:t>
            </a:fld>
            <a:endParaRPr lang="en-US" dirty="0">
              <a:solidFill>
                <a:prstClr val="black"/>
              </a:solidFill>
            </a:endParaRPr>
          </a:p>
        </p:txBody>
      </p:sp>
    </p:spTree>
    <p:extLst>
      <p:ext uri="{BB962C8B-B14F-4D97-AF65-F5344CB8AC3E}">
        <p14:creationId xmlns:p14="http://schemas.microsoft.com/office/powerpoint/2010/main" val="3360907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p:spPr>
        <p:txBody>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5CAABE97-2DE2-4302-B290-17D941B46176}" type="slidenum">
              <a:rPr lang="en-GB">
                <a:solidFill>
                  <a:prstClr val="black"/>
                </a:solidFill>
              </a:rPr>
              <a:pPr>
                <a:defRPr/>
              </a:pPr>
              <a:t>8</a:t>
            </a:fld>
            <a:endParaRPr lang="en-GB" dirty="0">
              <a:solidFill>
                <a:prstClr val="black"/>
              </a:solidFill>
            </a:endParaRPr>
          </a:p>
        </p:txBody>
      </p:sp>
    </p:spTree>
    <p:extLst>
      <p:ext uri="{BB962C8B-B14F-4D97-AF65-F5344CB8AC3E}">
        <p14:creationId xmlns:p14="http://schemas.microsoft.com/office/powerpoint/2010/main" val="1843974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0674" name="Rectangle 2"/>
          <p:cNvSpPr>
            <a:spLocks noGrp="1" noRot="1" noChangeAspect="1" noChangeArrowheads="1" noTextEdit="1"/>
          </p:cNvSpPr>
          <p:nvPr>
            <p:ph type="sldImg"/>
          </p:nvPr>
        </p:nvSpPr>
        <p:spPr>
          <a:ln/>
        </p:spPr>
      </p:sp>
      <p:sp>
        <p:nvSpPr>
          <p:cNvPr id="1180675" name="Rectangle 3"/>
          <p:cNvSpPr>
            <a:spLocks noGrp="1" noChangeArrowheads="1"/>
          </p:cNvSpPr>
          <p:nvPr>
            <p:ph type="body" idx="1"/>
          </p:nvPr>
        </p:nvSpPr>
        <p:spPr>
          <a:xfrm>
            <a:off x="673577" y="4686499"/>
            <a:ext cx="5388610" cy="4439841"/>
          </a:xfrm>
          <a:prstGeom prst="rect">
            <a:avLst/>
          </a:prstGeom>
        </p:spPr>
        <p:txBody>
          <a:bodyPr/>
          <a:lstStyle/>
          <a:p>
            <a:endParaRPr lang="en-US" dirty="0"/>
          </a:p>
        </p:txBody>
      </p:sp>
    </p:spTree>
    <p:extLst>
      <p:ext uri="{BB962C8B-B14F-4D97-AF65-F5344CB8AC3E}">
        <p14:creationId xmlns:p14="http://schemas.microsoft.com/office/powerpoint/2010/main" val="37058406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3100" y="4686300"/>
            <a:ext cx="5389563" cy="4440238"/>
          </a:xfrm>
          <a:prstGeom prst="rect">
            <a:avLst/>
          </a:prstGeom>
        </p:spPr>
        <p:txBody>
          <a:bodyPr/>
          <a:lstStyle/>
          <a:p>
            <a:endParaRPr lang="en-GB"/>
          </a:p>
        </p:txBody>
      </p:sp>
      <p:sp>
        <p:nvSpPr>
          <p:cNvPr id="4" name="Slide Number Placeholder 3"/>
          <p:cNvSpPr>
            <a:spLocks noGrp="1"/>
          </p:cNvSpPr>
          <p:nvPr>
            <p:ph type="sldNum" sz="quarter" idx="10"/>
          </p:nvPr>
        </p:nvSpPr>
        <p:spPr/>
        <p:txBody>
          <a:bodyPr/>
          <a:lstStyle/>
          <a:p>
            <a:fld id="{4635B5DC-62BE-4D9E-B191-FB134A3979E7}" type="slidenum">
              <a:rPr lang="en-GB" smtClean="0">
                <a:solidFill>
                  <a:prstClr val="black"/>
                </a:solidFill>
              </a:rPr>
              <a:pPr/>
              <a:t>64</a:t>
            </a:fld>
            <a:endParaRPr lang="en-GB" dirty="0">
              <a:solidFill>
                <a:prstClr val="black"/>
              </a:solidFill>
            </a:endParaRPr>
          </a:p>
        </p:txBody>
      </p:sp>
    </p:spTree>
    <p:extLst>
      <p:ext uri="{BB962C8B-B14F-4D97-AF65-F5344CB8AC3E}">
        <p14:creationId xmlns:p14="http://schemas.microsoft.com/office/powerpoint/2010/main" val="36209145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3577" y="4686499"/>
            <a:ext cx="5388610" cy="4439841"/>
          </a:xfrm>
          <a:prstGeom prst="rect">
            <a:avLst/>
          </a:prstGeom>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4635B5DC-62BE-4D9E-B191-FB134A3979E7}" type="slidenum">
              <a:rPr lang="en-GB" smtClean="0">
                <a:solidFill>
                  <a:prstClr val="black"/>
                </a:solidFill>
              </a:rPr>
              <a:pPr/>
              <a:t>65</a:t>
            </a:fld>
            <a:endParaRPr lang="en-GB" dirty="0">
              <a:solidFill>
                <a:prstClr val="black"/>
              </a:solidFill>
            </a:endParaRPr>
          </a:p>
        </p:txBody>
      </p:sp>
    </p:spTree>
    <p:extLst>
      <p:ext uri="{BB962C8B-B14F-4D97-AF65-F5344CB8AC3E}">
        <p14:creationId xmlns:p14="http://schemas.microsoft.com/office/powerpoint/2010/main" val="6231903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3577" y="4686499"/>
            <a:ext cx="5388610" cy="4439841"/>
          </a:xfrm>
          <a:prstGeom prst="rect">
            <a:avLst/>
          </a:prstGeom>
        </p:spPr>
        <p:txBody>
          <a:bodyPr/>
          <a:lstStyle/>
          <a:p>
            <a:endParaRPr lang="en-GB" dirty="0"/>
          </a:p>
        </p:txBody>
      </p:sp>
      <p:sp>
        <p:nvSpPr>
          <p:cNvPr id="4" name="Slide Number Placeholder 3"/>
          <p:cNvSpPr>
            <a:spLocks noGrp="1"/>
          </p:cNvSpPr>
          <p:nvPr>
            <p:ph type="sldNum" sz="quarter" idx="10"/>
          </p:nvPr>
        </p:nvSpPr>
        <p:spPr/>
        <p:txBody>
          <a:bodyPr/>
          <a:lstStyle/>
          <a:p>
            <a:fld id="{4635B5DC-62BE-4D9E-B191-FB134A3979E7}" type="slidenum">
              <a:rPr lang="en-GB" smtClean="0">
                <a:solidFill>
                  <a:prstClr val="black"/>
                </a:solidFill>
              </a:rPr>
              <a:pPr/>
              <a:t>66</a:t>
            </a:fld>
            <a:endParaRPr lang="en-GB" dirty="0">
              <a:solidFill>
                <a:prstClr val="black"/>
              </a:solidFill>
            </a:endParaRPr>
          </a:p>
        </p:txBody>
      </p:sp>
    </p:spTree>
    <p:extLst>
      <p:ext uri="{BB962C8B-B14F-4D97-AF65-F5344CB8AC3E}">
        <p14:creationId xmlns:p14="http://schemas.microsoft.com/office/powerpoint/2010/main" val="27464624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p:cNvSpPr>
            <a:spLocks noGrp="1" noRot="1" noChangeAspect="1"/>
          </p:cNvSpPr>
          <p:nvPr>
            <p:ph type="sldImg"/>
          </p:nvPr>
        </p:nvSpPr>
        <p:spPr>
          <a:ln/>
        </p:spPr>
      </p:sp>
      <p:sp>
        <p:nvSpPr>
          <p:cNvPr id="147458" name="Notes Placeholder 2"/>
          <p:cNvSpPr>
            <a:spLocks noGrp="1"/>
          </p:cNvSpPr>
          <p:nvPr>
            <p:ph type="body" idx="1"/>
          </p:nvPr>
        </p:nvSpPr>
        <p:spPr>
          <a:noFill/>
        </p:spPr>
        <p:txBody>
          <a:bodyPr/>
          <a:lstStyle/>
          <a:p>
            <a:r>
              <a:rPr lang="en-US">
                <a:latin typeface="Arial" charset="0"/>
                <a:ea typeface="ＭＳ Ｐゴシック" charset="0"/>
                <a:cs typeface="ＭＳ Ｐゴシック" charset="0"/>
              </a:rPr>
              <a:t>It becomes so important when you realize that the mobile internet is becoming people’s preferred access point even in their own homes</a:t>
            </a:r>
          </a:p>
        </p:txBody>
      </p:sp>
      <p:sp>
        <p:nvSpPr>
          <p:cNvPr id="147459" name="Slide Number Placeholder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5FD1A73-9659-5042-AEAA-3254F4068F2D}" type="slidenum">
              <a:rPr lang="en-GB" sz="1200">
                <a:solidFill>
                  <a:prstClr val="black"/>
                </a:solidFill>
              </a:rPr>
              <a:pPr eaLnBrk="1" hangingPunct="1"/>
              <a:t>75</a:t>
            </a:fld>
            <a:endParaRPr lang="en-GB" sz="1200">
              <a:solidFill>
                <a:prstClr val="black"/>
              </a:solidFill>
            </a:endParaRPr>
          </a:p>
        </p:txBody>
      </p:sp>
    </p:spTree>
    <p:extLst>
      <p:ext uri="{BB962C8B-B14F-4D97-AF65-F5344CB8AC3E}">
        <p14:creationId xmlns:p14="http://schemas.microsoft.com/office/powerpoint/2010/main" val="7299923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a:ln/>
        </p:spPr>
      </p:sp>
      <p:sp>
        <p:nvSpPr>
          <p:cNvPr id="155650" name="Notes Placeholder 2"/>
          <p:cNvSpPr>
            <a:spLocks noGrp="1"/>
          </p:cNvSpPr>
          <p:nvPr>
            <p:ph type="body" idx="1"/>
          </p:nvPr>
        </p:nvSpPr>
        <p:spPr>
          <a:noFill/>
        </p:spPr>
        <p:txBody>
          <a:bodyPr/>
          <a:lstStyle/>
          <a:p>
            <a:endParaRPr lang="en-US" dirty="0" smtClean="0">
              <a:latin typeface="Arial" charset="0"/>
              <a:ea typeface="ＭＳ Ｐゴシック" charset="0"/>
              <a:cs typeface="ＭＳ Ｐゴシック" charset="0"/>
            </a:endParaRPr>
          </a:p>
        </p:txBody>
      </p:sp>
      <p:sp>
        <p:nvSpPr>
          <p:cNvPr id="155651" name="Slide Number Placeholder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C7B763B-D57B-CD4F-8E2D-A7B0DAC8950C}" type="slidenum">
              <a:rPr lang="en-GB" sz="1200">
                <a:solidFill>
                  <a:prstClr val="black"/>
                </a:solidFill>
              </a:rPr>
              <a:pPr eaLnBrk="1" hangingPunct="1"/>
              <a:t>76</a:t>
            </a:fld>
            <a:endParaRPr lang="en-GB" sz="1200">
              <a:solidFill>
                <a:prstClr val="black"/>
              </a:solidFill>
            </a:endParaRPr>
          </a:p>
        </p:txBody>
      </p:sp>
    </p:spTree>
    <p:extLst>
      <p:ext uri="{BB962C8B-B14F-4D97-AF65-F5344CB8AC3E}">
        <p14:creationId xmlns:p14="http://schemas.microsoft.com/office/powerpoint/2010/main" val="7645131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3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latin typeface="Arial" charset="0"/>
              </a:rPr>
              <a:t>I am going to talk about 4 things:</a:t>
            </a:r>
          </a:p>
          <a:p>
            <a:pPr eaLnBrk="1" hangingPunct="1">
              <a:spcBef>
                <a:spcPct val="0"/>
              </a:spcBef>
            </a:pPr>
            <a:r>
              <a:rPr lang="en-US" smtClean="0">
                <a:latin typeface="Arial" charset="0"/>
              </a:rPr>
              <a:t>LinkedIn</a:t>
            </a:r>
          </a:p>
          <a:p>
            <a:pPr eaLnBrk="1" hangingPunct="1">
              <a:spcBef>
                <a:spcPct val="0"/>
              </a:spcBef>
            </a:pPr>
            <a:r>
              <a:rPr lang="en-US" smtClean="0">
                <a:latin typeface="Arial" charset="0"/>
              </a:rPr>
              <a:t>Changing world of Recruitment- survey</a:t>
            </a:r>
          </a:p>
          <a:p>
            <a:pPr eaLnBrk="1" hangingPunct="1">
              <a:spcBef>
                <a:spcPct val="0"/>
              </a:spcBef>
            </a:pPr>
            <a:r>
              <a:rPr lang="en-US" smtClean="0">
                <a:latin typeface="Arial" charset="0"/>
              </a:rPr>
              <a:t>What you can be doing for free</a:t>
            </a:r>
          </a:p>
          <a:p>
            <a:pPr eaLnBrk="1" hangingPunct="1">
              <a:spcBef>
                <a:spcPct val="0"/>
              </a:spcBef>
            </a:pPr>
            <a:r>
              <a:rPr lang="en-US" smtClean="0">
                <a:latin typeface="Arial" charset="0"/>
              </a:rPr>
              <a:t>Very brief overview of our paid for solutions</a:t>
            </a:r>
          </a:p>
        </p:txBody>
      </p:sp>
      <p:sp>
        <p:nvSpPr>
          <p:cNvPr id="4341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27868" indent="-279949">
              <a:defRPr>
                <a:solidFill>
                  <a:schemeClr val="tx1"/>
                </a:solidFill>
                <a:latin typeface="Arial" charset="0"/>
              </a:defRPr>
            </a:lvl2pPr>
            <a:lvl3pPr marL="1119797" indent="-223959">
              <a:defRPr>
                <a:solidFill>
                  <a:schemeClr val="tx1"/>
                </a:solidFill>
                <a:latin typeface="Arial" charset="0"/>
              </a:defRPr>
            </a:lvl3pPr>
            <a:lvl4pPr marL="1567716" indent="-223959">
              <a:defRPr>
                <a:solidFill>
                  <a:schemeClr val="tx1"/>
                </a:solidFill>
                <a:latin typeface="Arial" charset="0"/>
              </a:defRPr>
            </a:lvl4pPr>
            <a:lvl5pPr marL="2015635" indent="-223959">
              <a:defRPr>
                <a:solidFill>
                  <a:schemeClr val="tx1"/>
                </a:solidFill>
                <a:latin typeface="Arial" charset="0"/>
              </a:defRPr>
            </a:lvl5pPr>
            <a:lvl6pPr marL="2463554" indent="-223959" defTabSz="447919" fontAlgn="base">
              <a:spcBef>
                <a:spcPct val="0"/>
              </a:spcBef>
              <a:spcAft>
                <a:spcPct val="0"/>
              </a:spcAft>
              <a:defRPr>
                <a:solidFill>
                  <a:schemeClr val="tx1"/>
                </a:solidFill>
                <a:latin typeface="Arial" charset="0"/>
              </a:defRPr>
            </a:lvl6pPr>
            <a:lvl7pPr marL="2911472" indent="-223959" defTabSz="447919" fontAlgn="base">
              <a:spcBef>
                <a:spcPct val="0"/>
              </a:spcBef>
              <a:spcAft>
                <a:spcPct val="0"/>
              </a:spcAft>
              <a:defRPr>
                <a:solidFill>
                  <a:schemeClr val="tx1"/>
                </a:solidFill>
                <a:latin typeface="Arial" charset="0"/>
              </a:defRPr>
            </a:lvl7pPr>
            <a:lvl8pPr marL="3359391" indent="-223959" defTabSz="447919" fontAlgn="base">
              <a:spcBef>
                <a:spcPct val="0"/>
              </a:spcBef>
              <a:spcAft>
                <a:spcPct val="0"/>
              </a:spcAft>
              <a:defRPr>
                <a:solidFill>
                  <a:schemeClr val="tx1"/>
                </a:solidFill>
                <a:latin typeface="Arial" charset="0"/>
              </a:defRPr>
            </a:lvl8pPr>
            <a:lvl9pPr marL="3807310" indent="-223959" defTabSz="447919" fontAlgn="base">
              <a:spcBef>
                <a:spcPct val="0"/>
              </a:spcBef>
              <a:spcAft>
                <a:spcPct val="0"/>
              </a:spcAft>
              <a:defRPr>
                <a:solidFill>
                  <a:schemeClr val="tx1"/>
                </a:solidFill>
                <a:latin typeface="Arial" charset="0"/>
              </a:defRPr>
            </a:lvl9pPr>
          </a:lstStyle>
          <a:p>
            <a:pPr fontAlgn="base">
              <a:spcBef>
                <a:spcPct val="0"/>
              </a:spcBef>
              <a:spcAft>
                <a:spcPct val="0"/>
              </a:spcAft>
              <a:defRPr/>
            </a:pPr>
            <a:fld id="{C29A5680-A02E-4FEC-AA68-2C2DB805695F}" type="slidenum">
              <a:rPr lang="en-US" smtClean="0">
                <a:solidFill>
                  <a:srgbClr val="000000"/>
                </a:solidFill>
                <a:latin typeface="Calibri" pitchFamily="34" charset="0"/>
              </a:rPr>
              <a:pPr fontAlgn="base">
                <a:spcBef>
                  <a:spcPct val="0"/>
                </a:spcBef>
                <a:spcAft>
                  <a:spcPct val="0"/>
                </a:spcAft>
                <a:defRPr/>
              </a:pPr>
              <a:t>93</a:t>
            </a:fld>
            <a:endParaRPr lang="en-US" smtClean="0">
              <a:solidFill>
                <a:srgbClr val="000000"/>
              </a:solidFill>
              <a:latin typeface="Calibri" pitchFamily="34" charset="0"/>
            </a:endParaRPr>
          </a:p>
        </p:txBody>
      </p:sp>
    </p:spTree>
    <p:extLst>
      <p:ext uri="{BB962C8B-B14F-4D97-AF65-F5344CB8AC3E}">
        <p14:creationId xmlns:p14="http://schemas.microsoft.com/office/powerpoint/2010/main" val="10381115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&gt;2 New members per second as of 12/31/13</a:t>
            </a:r>
            <a:r>
              <a:rPr lang="en-US" baseline="0" dirty="0" smtClean="0"/>
              <a:t> based on internal estimates</a:t>
            </a:r>
          </a:p>
          <a:p>
            <a:r>
              <a:rPr lang="en-US" baseline="0" dirty="0" smtClean="0"/>
              <a:t>187M Monthly unique visitors for Q4’13 according to comScore using LinkedIn + SlideShare</a:t>
            </a:r>
          </a:p>
          <a:p>
            <a:r>
              <a:rPr lang="en-US" smtClean="0"/>
              <a:t>http://press.linkedin.com/about</a:t>
            </a:r>
            <a:endParaRPr lang="en-US" dirty="0"/>
          </a:p>
        </p:txBody>
      </p:sp>
      <p:sp>
        <p:nvSpPr>
          <p:cNvPr id="4" name="Slide Number Placeholder 3"/>
          <p:cNvSpPr>
            <a:spLocks noGrp="1"/>
          </p:cNvSpPr>
          <p:nvPr>
            <p:ph type="sldNum" sz="quarter" idx="10"/>
          </p:nvPr>
        </p:nvSpPr>
        <p:spPr/>
        <p:txBody>
          <a:bodyPr/>
          <a:lstStyle/>
          <a:p>
            <a:pPr>
              <a:defRPr/>
            </a:pPr>
            <a:fld id="{BF8FFD8D-F4AE-4C16-89E7-8D9895224A9F}" type="slidenum">
              <a:rPr lang="en-US" smtClean="0">
                <a:solidFill>
                  <a:prstClr val="black"/>
                </a:solidFill>
              </a:rPr>
              <a:pPr>
                <a:defRPr/>
              </a:pPr>
              <a:t>94</a:t>
            </a:fld>
            <a:endParaRPr lang="en-US" dirty="0">
              <a:solidFill>
                <a:prstClr val="black"/>
              </a:solidFill>
            </a:endParaRPr>
          </a:p>
        </p:txBody>
      </p:sp>
    </p:spTree>
    <p:extLst>
      <p:ext uri="{BB962C8B-B14F-4D97-AF65-F5344CB8AC3E}">
        <p14:creationId xmlns:p14="http://schemas.microsoft.com/office/powerpoint/2010/main" val="7685220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5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latin typeface="Arial" charset="0"/>
              </a:rPr>
              <a:t>Our mission statement</a:t>
            </a:r>
          </a:p>
        </p:txBody>
      </p:sp>
    </p:spTree>
    <p:extLst>
      <p:ext uri="{BB962C8B-B14F-4D97-AF65-F5344CB8AC3E}">
        <p14:creationId xmlns:p14="http://schemas.microsoft.com/office/powerpoint/2010/main" val="34376108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smtClean="0"/>
              <a:t>Map all of these - </a:t>
            </a:r>
          </a:p>
        </p:txBody>
      </p:sp>
      <p:sp>
        <p:nvSpPr>
          <p:cNvPr id="4" name="Slide Number Placeholder 3"/>
          <p:cNvSpPr>
            <a:spLocks noGrp="1"/>
          </p:cNvSpPr>
          <p:nvPr>
            <p:ph type="sldNum" sz="quarter" idx="10"/>
          </p:nvPr>
        </p:nvSpPr>
        <p:spPr/>
        <p:txBody>
          <a:bodyPr/>
          <a:lstStyle/>
          <a:p>
            <a:pPr>
              <a:defRPr/>
            </a:pPr>
            <a:fld id="{69700D2C-2691-466D-A1BF-5DA78AF9FF95}" type="slidenum">
              <a:rPr lang="en-US" smtClean="0">
                <a:solidFill>
                  <a:prstClr val="black"/>
                </a:solidFill>
              </a:rPr>
              <a:pPr>
                <a:defRPr/>
              </a:pPr>
              <a:t>96</a:t>
            </a:fld>
            <a:endParaRPr lang="en-US">
              <a:solidFill>
                <a:prstClr val="black"/>
              </a:solidFill>
            </a:endParaRPr>
          </a:p>
        </p:txBody>
      </p:sp>
    </p:spTree>
    <p:extLst>
      <p:ext uri="{BB962C8B-B14F-4D97-AF65-F5344CB8AC3E}">
        <p14:creationId xmlns:p14="http://schemas.microsoft.com/office/powerpoint/2010/main" val="1697330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p:spPr>
        <p:txBody>
          <a:bodyPr/>
          <a:lstStyle/>
          <a:p>
            <a:r>
              <a:rPr lang="en-GB" altLang="en-US" b="1" dirty="0" smtClean="0">
                <a:latin typeface="Bliss Medium" pitchFamily="2" charset="0"/>
              </a:rPr>
              <a:t>Average productivity level continues to increase</a:t>
            </a:r>
          </a:p>
          <a:p>
            <a:r>
              <a:rPr lang="en-GB" altLang="en-US" dirty="0" smtClean="0">
                <a:latin typeface="Bliss Medium" pitchFamily="2" charset="0"/>
              </a:rPr>
              <a:t>Average value </a:t>
            </a:r>
            <a:r>
              <a:rPr lang="en-GB" altLang="en-US" b="1" dirty="0" smtClean="0">
                <a:latin typeface="Bliss Medium" pitchFamily="2" charset="0"/>
              </a:rPr>
              <a:t>of permanent sales </a:t>
            </a:r>
            <a:r>
              <a:rPr lang="en-GB" altLang="en-US" dirty="0" smtClean="0">
                <a:latin typeface="Bliss Medium" pitchFamily="2" charset="0"/>
              </a:rPr>
              <a:t>per consultant is £83,955</a:t>
            </a:r>
          </a:p>
          <a:p>
            <a:r>
              <a:rPr lang="en-GB" altLang="en-US" dirty="0" smtClean="0">
                <a:latin typeface="Bliss Medium" pitchFamily="2" charset="0"/>
              </a:rPr>
              <a:t>Below the pre-recession peak of £96,954</a:t>
            </a:r>
          </a:p>
          <a:p>
            <a:r>
              <a:rPr lang="en-GB" altLang="en-US" dirty="0" smtClean="0">
                <a:latin typeface="Bliss Medium" pitchFamily="2" charset="0"/>
              </a:rPr>
              <a:t>Average number of placements are 21</a:t>
            </a:r>
          </a:p>
          <a:p>
            <a:endParaRPr lang="en-GB" altLang="en-US" dirty="0" smtClean="0"/>
          </a:p>
        </p:txBody>
      </p:sp>
      <p:sp>
        <p:nvSpPr>
          <p:cNvPr id="4" name="Slide Number Placeholder 3"/>
          <p:cNvSpPr>
            <a:spLocks noGrp="1"/>
          </p:cNvSpPr>
          <p:nvPr>
            <p:ph type="sldNum" sz="quarter" idx="5"/>
          </p:nvPr>
        </p:nvSpPr>
        <p:spPr/>
        <p:txBody>
          <a:bodyPr/>
          <a:lstStyle/>
          <a:p>
            <a:pPr>
              <a:defRPr/>
            </a:pPr>
            <a:fld id="{A7B9A10E-42AB-4148-A83F-65B7B9DE0EBB}" type="slidenum">
              <a:rPr lang="en-GB">
                <a:solidFill>
                  <a:prstClr val="black"/>
                </a:solidFill>
              </a:rPr>
              <a:pPr>
                <a:defRPr/>
              </a:pPr>
              <a:t>9</a:t>
            </a:fld>
            <a:endParaRPr lang="en-GB" dirty="0">
              <a:solidFill>
                <a:prstClr val="black"/>
              </a:solidFill>
            </a:endParaRPr>
          </a:p>
        </p:txBody>
      </p:sp>
    </p:spTree>
    <p:extLst>
      <p:ext uri="{BB962C8B-B14F-4D97-AF65-F5344CB8AC3E}">
        <p14:creationId xmlns:p14="http://schemas.microsoft.com/office/powerpoint/2010/main" val="2640562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smtClean="0"/>
              <a:t>Efficient vehicle to connect talent and opportunity.</a:t>
            </a:r>
            <a:r>
              <a:rPr lang="en-US" baseline="0" dirty="0" smtClean="0"/>
              <a:t> Job liquidity – massively important part of this graph</a:t>
            </a:r>
            <a:endParaRPr lang="en-US" dirty="0" smtClean="0"/>
          </a:p>
        </p:txBody>
      </p:sp>
      <p:sp>
        <p:nvSpPr>
          <p:cNvPr id="4" name="Slide Number Placeholder 3"/>
          <p:cNvSpPr>
            <a:spLocks noGrp="1"/>
          </p:cNvSpPr>
          <p:nvPr>
            <p:ph type="sldNum" sz="quarter" idx="10"/>
          </p:nvPr>
        </p:nvSpPr>
        <p:spPr/>
        <p:txBody>
          <a:bodyPr/>
          <a:lstStyle/>
          <a:p>
            <a:pPr>
              <a:defRPr/>
            </a:pPr>
            <a:fld id="{69700D2C-2691-466D-A1BF-5DA78AF9FF95}" type="slidenum">
              <a:rPr lang="en-US" smtClean="0">
                <a:solidFill>
                  <a:prstClr val="black"/>
                </a:solidFill>
              </a:rPr>
              <a:pPr>
                <a:defRPr/>
              </a:pPr>
              <a:t>97</a:t>
            </a:fld>
            <a:endParaRPr lang="en-US">
              <a:solidFill>
                <a:prstClr val="black"/>
              </a:solidFill>
            </a:endParaRPr>
          </a:p>
        </p:txBody>
      </p:sp>
    </p:spTree>
    <p:extLst>
      <p:ext uri="{BB962C8B-B14F-4D97-AF65-F5344CB8AC3E}">
        <p14:creationId xmlns:p14="http://schemas.microsoft.com/office/powerpoint/2010/main" val="28557382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6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smtClean="0">
                <a:latin typeface="Arial" charset="0"/>
              </a:rPr>
              <a:t>the first value of the company is members first</a:t>
            </a:r>
            <a:r>
              <a:rPr lang="en-US" smtClean="0">
                <a:latin typeface="Arial" charset="0"/>
              </a:rPr>
              <a:t>.  </a:t>
            </a:r>
          </a:p>
          <a:p>
            <a:pPr eaLnBrk="1" hangingPunct="1">
              <a:spcBef>
                <a:spcPct val="0"/>
              </a:spcBef>
            </a:pPr>
            <a:endParaRPr lang="en-US" smtClean="0">
              <a:latin typeface="Arial" charset="0"/>
            </a:endParaRPr>
          </a:p>
          <a:p>
            <a:pPr eaLnBrk="1" hangingPunct="1">
              <a:spcBef>
                <a:spcPct val="0"/>
              </a:spcBef>
            </a:pPr>
            <a:r>
              <a:rPr lang="en-US" smtClean="0">
                <a:latin typeface="Arial" charset="0"/>
              </a:rPr>
              <a:t>Any time we want to do something new the first question we ask is, “How will this impact the individual member around the world?”-  and if it’s not a positive way, then those ideas are cast aside. </a:t>
            </a:r>
          </a:p>
        </p:txBody>
      </p:sp>
      <p:sp>
        <p:nvSpPr>
          <p:cNvPr id="4372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27868" indent="-279949">
              <a:defRPr>
                <a:solidFill>
                  <a:schemeClr val="tx1"/>
                </a:solidFill>
                <a:latin typeface="Arial" charset="0"/>
              </a:defRPr>
            </a:lvl2pPr>
            <a:lvl3pPr marL="1119797" indent="-223959">
              <a:defRPr>
                <a:solidFill>
                  <a:schemeClr val="tx1"/>
                </a:solidFill>
                <a:latin typeface="Arial" charset="0"/>
              </a:defRPr>
            </a:lvl3pPr>
            <a:lvl4pPr marL="1567716" indent="-223959">
              <a:defRPr>
                <a:solidFill>
                  <a:schemeClr val="tx1"/>
                </a:solidFill>
                <a:latin typeface="Arial" charset="0"/>
              </a:defRPr>
            </a:lvl4pPr>
            <a:lvl5pPr marL="2015635" indent="-223959">
              <a:defRPr>
                <a:solidFill>
                  <a:schemeClr val="tx1"/>
                </a:solidFill>
                <a:latin typeface="Arial" charset="0"/>
              </a:defRPr>
            </a:lvl5pPr>
            <a:lvl6pPr marL="2463554" indent="-223959" defTabSz="447919" fontAlgn="base">
              <a:spcBef>
                <a:spcPct val="0"/>
              </a:spcBef>
              <a:spcAft>
                <a:spcPct val="0"/>
              </a:spcAft>
              <a:defRPr>
                <a:solidFill>
                  <a:schemeClr val="tx1"/>
                </a:solidFill>
                <a:latin typeface="Arial" charset="0"/>
              </a:defRPr>
            </a:lvl6pPr>
            <a:lvl7pPr marL="2911472" indent="-223959" defTabSz="447919" fontAlgn="base">
              <a:spcBef>
                <a:spcPct val="0"/>
              </a:spcBef>
              <a:spcAft>
                <a:spcPct val="0"/>
              </a:spcAft>
              <a:defRPr>
                <a:solidFill>
                  <a:schemeClr val="tx1"/>
                </a:solidFill>
                <a:latin typeface="Arial" charset="0"/>
              </a:defRPr>
            </a:lvl7pPr>
            <a:lvl8pPr marL="3359391" indent="-223959" defTabSz="447919" fontAlgn="base">
              <a:spcBef>
                <a:spcPct val="0"/>
              </a:spcBef>
              <a:spcAft>
                <a:spcPct val="0"/>
              </a:spcAft>
              <a:defRPr>
                <a:solidFill>
                  <a:schemeClr val="tx1"/>
                </a:solidFill>
                <a:latin typeface="Arial" charset="0"/>
              </a:defRPr>
            </a:lvl8pPr>
            <a:lvl9pPr marL="3807310" indent="-223959" defTabSz="447919" fontAlgn="base">
              <a:spcBef>
                <a:spcPct val="0"/>
              </a:spcBef>
              <a:spcAft>
                <a:spcPct val="0"/>
              </a:spcAft>
              <a:defRPr>
                <a:solidFill>
                  <a:schemeClr val="tx1"/>
                </a:solidFill>
                <a:latin typeface="Arial" charset="0"/>
              </a:defRPr>
            </a:lvl9pPr>
          </a:lstStyle>
          <a:p>
            <a:pPr fontAlgn="base">
              <a:spcBef>
                <a:spcPct val="0"/>
              </a:spcBef>
              <a:spcAft>
                <a:spcPct val="0"/>
              </a:spcAft>
              <a:defRPr/>
            </a:pPr>
            <a:fld id="{A0FBFF50-BE32-4621-936C-1DEB2C343731}" type="slidenum">
              <a:rPr lang="en-US" smtClean="0">
                <a:solidFill>
                  <a:prstClr val="black"/>
                </a:solidFill>
              </a:rPr>
              <a:pPr fontAlgn="base">
                <a:spcBef>
                  <a:spcPct val="0"/>
                </a:spcBef>
                <a:spcAft>
                  <a:spcPct val="0"/>
                </a:spcAft>
                <a:defRPr/>
              </a:pPr>
              <a:t>98</a:t>
            </a:fld>
            <a:endParaRPr lang="en-US" smtClean="0">
              <a:solidFill>
                <a:prstClr val="black"/>
              </a:solidFill>
            </a:endParaRPr>
          </a:p>
        </p:txBody>
      </p:sp>
    </p:spTree>
    <p:extLst>
      <p:ext uri="{BB962C8B-B14F-4D97-AF65-F5344CB8AC3E}">
        <p14:creationId xmlns:p14="http://schemas.microsoft.com/office/powerpoint/2010/main" val="2768573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7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000">
                <a:latin typeface="Calibri" pitchFamily="34" charset="0"/>
                <a:ea typeface="ＭＳ Ｐゴシック" pitchFamily="34" charset="-128"/>
              </a:rPr>
              <a:t>To engage the worlds best passive talent, you need to have a strategy in place that allows you to ‘segment’ ‘target’ and ‘position’</a:t>
            </a:r>
          </a:p>
          <a:p>
            <a:pPr eaLnBrk="1" hangingPunct="1">
              <a:spcBef>
                <a:spcPct val="0"/>
              </a:spcBef>
            </a:pPr>
            <a:endParaRPr lang="en-US" sz="1000">
              <a:latin typeface="Calibri" pitchFamily="34" charset="0"/>
              <a:ea typeface="ＭＳ Ｐゴシック" pitchFamily="34" charset="-128"/>
            </a:endParaRPr>
          </a:p>
          <a:p>
            <a:pPr eaLnBrk="1" hangingPunct="1">
              <a:spcBef>
                <a:spcPct val="0"/>
              </a:spcBef>
            </a:pPr>
            <a:r>
              <a:rPr lang="en-US" sz="1000">
                <a:latin typeface="Calibri" pitchFamily="34" charset="0"/>
                <a:ea typeface="ＭＳ Ｐゴシック" pitchFamily="34" charset="-128"/>
              </a:rPr>
              <a:t>Engaging the right professional with the right brand message requires </a:t>
            </a:r>
          </a:p>
          <a:p>
            <a:pPr eaLnBrk="1" hangingPunct="1">
              <a:spcBef>
                <a:spcPct val="0"/>
              </a:spcBef>
              <a:buFontTx/>
              <a:buAutoNum type="arabicParenR"/>
            </a:pPr>
            <a:r>
              <a:rPr lang="en-US" sz="1000">
                <a:latin typeface="Calibri" pitchFamily="34" charset="0"/>
                <a:ea typeface="ＭＳ Ｐゴシック" pitchFamily="34" charset="-128"/>
              </a:rPr>
              <a:t>identify the right person </a:t>
            </a:r>
          </a:p>
          <a:p>
            <a:pPr eaLnBrk="1" hangingPunct="1">
              <a:spcBef>
                <a:spcPct val="0"/>
              </a:spcBef>
              <a:buFontTx/>
              <a:buAutoNum type="arabicParenR"/>
            </a:pPr>
            <a:r>
              <a:rPr lang="en-US" sz="1000">
                <a:latin typeface="Calibri" pitchFamily="34" charset="0"/>
                <a:ea typeface="ＭＳ Ｐゴシック" pitchFamily="34" charset="-128"/>
              </a:rPr>
              <a:t>engage them with content that is compelling; and </a:t>
            </a:r>
          </a:p>
          <a:p>
            <a:pPr eaLnBrk="1" hangingPunct="1">
              <a:spcBef>
                <a:spcPct val="0"/>
              </a:spcBef>
              <a:buFontTx/>
              <a:buAutoNum type="arabicParenR"/>
            </a:pPr>
            <a:r>
              <a:rPr lang="en-US" sz="1000">
                <a:latin typeface="Calibri" pitchFamily="34" charset="0"/>
                <a:ea typeface="ＭＳ Ｐゴシック" pitchFamily="34" charset="-128"/>
              </a:rPr>
              <a:t>spur them to an action.  This is what LinkedIn enables, better than anyone else. </a:t>
            </a:r>
          </a:p>
          <a:p>
            <a:pPr eaLnBrk="1" hangingPunct="1">
              <a:spcBef>
                <a:spcPct val="0"/>
              </a:spcBef>
            </a:pPr>
            <a:endParaRPr lang="en-US" sz="1000">
              <a:latin typeface="Arial" charset="0"/>
            </a:endParaRPr>
          </a:p>
          <a:p>
            <a:pPr eaLnBrk="1" hangingPunct="1">
              <a:spcBef>
                <a:spcPct val="0"/>
              </a:spcBef>
            </a:pPr>
            <a:r>
              <a:rPr lang="en-US" sz="1000">
                <a:latin typeface="Arial" charset="0"/>
              </a:rPr>
              <a:t>Your peers are telling us that social professional networks have already changed the way they find talent for their clients. In a recent survey that we conducted for the UK they named social professional networks the #1 long-lasting trend in recruitment and identified them as by far the #1 source of quality placements.</a:t>
            </a:r>
          </a:p>
          <a:p>
            <a:pPr eaLnBrk="1" hangingPunct="1">
              <a:spcBef>
                <a:spcPct val="0"/>
              </a:spcBef>
            </a:pPr>
            <a:endParaRPr lang="en-US" sz="1000">
              <a:latin typeface="Calibri" pitchFamily="34" charset="0"/>
              <a:ea typeface="ＭＳ Ｐゴシック" pitchFamily="34" charset="-128"/>
            </a:endParaRPr>
          </a:p>
        </p:txBody>
      </p:sp>
      <p:sp>
        <p:nvSpPr>
          <p:cNvPr id="4597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27868" indent="-279949">
              <a:defRPr>
                <a:solidFill>
                  <a:schemeClr val="tx1"/>
                </a:solidFill>
                <a:latin typeface="Arial" charset="0"/>
              </a:defRPr>
            </a:lvl2pPr>
            <a:lvl3pPr marL="1119797" indent="-223959">
              <a:defRPr>
                <a:solidFill>
                  <a:schemeClr val="tx1"/>
                </a:solidFill>
                <a:latin typeface="Arial" charset="0"/>
              </a:defRPr>
            </a:lvl3pPr>
            <a:lvl4pPr marL="1567716" indent="-223959">
              <a:defRPr>
                <a:solidFill>
                  <a:schemeClr val="tx1"/>
                </a:solidFill>
                <a:latin typeface="Arial" charset="0"/>
              </a:defRPr>
            </a:lvl4pPr>
            <a:lvl5pPr marL="2015635" indent="-223959">
              <a:defRPr>
                <a:solidFill>
                  <a:schemeClr val="tx1"/>
                </a:solidFill>
                <a:latin typeface="Arial" charset="0"/>
              </a:defRPr>
            </a:lvl5pPr>
            <a:lvl6pPr marL="2463554" indent="-223959" defTabSz="447919" fontAlgn="base">
              <a:spcBef>
                <a:spcPct val="0"/>
              </a:spcBef>
              <a:spcAft>
                <a:spcPct val="0"/>
              </a:spcAft>
              <a:defRPr>
                <a:solidFill>
                  <a:schemeClr val="tx1"/>
                </a:solidFill>
                <a:latin typeface="Arial" charset="0"/>
              </a:defRPr>
            </a:lvl6pPr>
            <a:lvl7pPr marL="2911472" indent="-223959" defTabSz="447919" fontAlgn="base">
              <a:spcBef>
                <a:spcPct val="0"/>
              </a:spcBef>
              <a:spcAft>
                <a:spcPct val="0"/>
              </a:spcAft>
              <a:defRPr>
                <a:solidFill>
                  <a:schemeClr val="tx1"/>
                </a:solidFill>
                <a:latin typeface="Arial" charset="0"/>
              </a:defRPr>
            </a:lvl7pPr>
            <a:lvl8pPr marL="3359391" indent="-223959" defTabSz="447919" fontAlgn="base">
              <a:spcBef>
                <a:spcPct val="0"/>
              </a:spcBef>
              <a:spcAft>
                <a:spcPct val="0"/>
              </a:spcAft>
              <a:defRPr>
                <a:solidFill>
                  <a:schemeClr val="tx1"/>
                </a:solidFill>
                <a:latin typeface="Arial" charset="0"/>
              </a:defRPr>
            </a:lvl8pPr>
            <a:lvl9pPr marL="3807310" indent="-223959" defTabSz="447919" fontAlgn="base">
              <a:spcBef>
                <a:spcPct val="0"/>
              </a:spcBef>
              <a:spcAft>
                <a:spcPct val="0"/>
              </a:spcAft>
              <a:defRPr>
                <a:solidFill>
                  <a:schemeClr val="tx1"/>
                </a:solidFill>
                <a:latin typeface="Arial" charset="0"/>
              </a:defRPr>
            </a:lvl9pPr>
          </a:lstStyle>
          <a:p>
            <a:pPr fontAlgn="base">
              <a:spcBef>
                <a:spcPct val="0"/>
              </a:spcBef>
              <a:spcAft>
                <a:spcPct val="0"/>
              </a:spcAft>
              <a:defRPr/>
            </a:pPr>
            <a:fld id="{A6DF7733-59E7-4981-92B2-4F60857D9D7A}" type="slidenum">
              <a:rPr lang="en-US" smtClean="0">
                <a:solidFill>
                  <a:srgbClr val="000000"/>
                </a:solidFill>
                <a:latin typeface="Calibri" pitchFamily="34" charset="0"/>
                <a:ea typeface="ＭＳ Ｐゴシック" pitchFamily="34" charset="-128"/>
              </a:rPr>
              <a:pPr fontAlgn="base">
                <a:spcBef>
                  <a:spcPct val="0"/>
                </a:spcBef>
                <a:spcAft>
                  <a:spcPct val="0"/>
                </a:spcAft>
                <a:defRPr/>
              </a:pPr>
              <a:t>102</a:t>
            </a:fld>
            <a:endParaRPr lang="en-US" smtClean="0">
              <a:solidFill>
                <a:srgbClr val="000000"/>
              </a:solidFill>
              <a:latin typeface="Calibri" pitchFamily="34" charset="0"/>
              <a:ea typeface="ＭＳ Ｐゴシック" pitchFamily="34" charset="-128"/>
            </a:endParaRPr>
          </a:p>
        </p:txBody>
      </p:sp>
    </p:spTree>
    <p:extLst>
      <p:ext uri="{BB962C8B-B14F-4D97-AF65-F5344CB8AC3E}">
        <p14:creationId xmlns:p14="http://schemas.microsoft.com/office/powerpoint/2010/main" val="3984286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dirty="0" smtClean="0">
                <a:latin typeface="+mn-lt"/>
              </a:rPr>
              <a:t>.</a:t>
            </a:r>
          </a:p>
        </p:txBody>
      </p:sp>
    </p:spTree>
    <p:extLst>
      <p:ext uri="{BB962C8B-B14F-4D97-AF65-F5344CB8AC3E}">
        <p14:creationId xmlns:p14="http://schemas.microsoft.com/office/powerpoint/2010/main" val="2518492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228600" indent="-228600">
              <a:buFontTx/>
              <a:buAutoNum type="arabicPeriod"/>
              <a:defRPr/>
            </a:pPr>
            <a:r>
              <a:rPr lang="en-GB" dirty="0" smtClean="0"/>
              <a:t>Factors taken into account: GDP; wage , vacancy levels, consumer, business and recruitment industry confidence, labour supply, regulatory landscape, and technological influence. </a:t>
            </a:r>
          </a:p>
          <a:p>
            <a:pPr marL="228600" indent="-228600">
              <a:buFontTx/>
              <a:buAutoNum type="arabicPeriod"/>
              <a:defRPr/>
            </a:pPr>
            <a:r>
              <a:rPr lang="en-GB" dirty="0" smtClean="0"/>
              <a:t>Forecast provides an optimistic, pessimistic and realistic forecast.</a:t>
            </a:r>
          </a:p>
          <a:p>
            <a:pPr marL="228600" indent="-228600">
              <a:buFontTx/>
              <a:buAutoNum type="arabicPeriod"/>
              <a:defRPr/>
            </a:pPr>
            <a:r>
              <a:rPr lang="en-GB" dirty="0" smtClean="0"/>
              <a:t>Realistic forecast is for a 7.3% growth in 2013/2014; 8.3% in 2014/2015 and 9.6% in 2015/16</a:t>
            </a:r>
          </a:p>
          <a:p>
            <a:pPr marL="228600" indent="-228600">
              <a:buFontTx/>
              <a:buAutoNum type="arabicPeriod"/>
              <a:defRPr/>
            </a:pPr>
            <a:r>
              <a:rPr lang="en-GB" dirty="0" smtClean="0"/>
              <a:t>All three forecast predict that the industry will exceed the pre-recession peak in 2013/14</a:t>
            </a:r>
          </a:p>
          <a:p>
            <a:pPr>
              <a:defRPr/>
            </a:pPr>
            <a:endParaRPr lang="en-GB" dirty="0" smtClean="0"/>
          </a:p>
        </p:txBody>
      </p:sp>
      <p:sp>
        <p:nvSpPr>
          <p:cNvPr id="4" name="Slide Number Placeholder 3"/>
          <p:cNvSpPr>
            <a:spLocks noGrp="1"/>
          </p:cNvSpPr>
          <p:nvPr>
            <p:ph type="sldNum" sz="quarter" idx="5"/>
          </p:nvPr>
        </p:nvSpPr>
        <p:spPr/>
        <p:txBody>
          <a:bodyPr/>
          <a:lstStyle/>
          <a:p>
            <a:pPr>
              <a:defRPr/>
            </a:pPr>
            <a:fld id="{B68C86D3-7496-4D95-A0B4-4EF97814C0B2}" type="slidenum">
              <a:rPr lang="en-GB">
                <a:solidFill>
                  <a:prstClr val="black"/>
                </a:solidFill>
              </a:rPr>
              <a:pPr>
                <a:defRPr/>
              </a:pPr>
              <a:t>10</a:t>
            </a:fld>
            <a:endParaRPr lang="en-GB" dirty="0">
              <a:solidFill>
                <a:prstClr val="black"/>
              </a:solidFill>
            </a:endParaRPr>
          </a:p>
        </p:txBody>
      </p:sp>
    </p:spTree>
    <p:extLst>
      <p:ext uri="{BB962C8B-B14F-4D97-AF65-F5344CB8AC3E}">
        <p14:creationId xmlns:p14="http://schemas.microsoft.com/office/powerpoint/2010/main" val="377472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endParaRPr lang="en-US" dirty="0" smtClean="0"/>
          </a:p>
        </p:txBody>
      </p:sp>
      <p:sp>
        <p:nvSpPr>
          <p:cNvPr id="32772" name="Slide Number Placeholder 3"/>
          <p:cNvSpPr>
            <a:spLocks noGrp="1"/>
          </p:cNvSpPr>
          <p:nvPr>
            <p:ph type="sldNum" sz="quarter" idx="5"/>
          </p:nvPr>
        </p:nvSpPr>
        <p:spPr>
          <a:noFill/>
        </p:spPr>
        <p:txBody>
          <a:bodyPr/>
          <a:lstStyle>
            <a:lvl1pPr defTabSz="868363" eaLnBrk="0" hangingPunct="0">
              <a:defRPr>
                <a:solidFill>
                  <a:schemeClr val="tx1"/>
                </a:solidFill>
                <a:latin typeface="Bliss 2 Regular" pitchFamily="50" charset="0"/>
                <a:ea typeface="ＭＳ Ｐゴシック" pitchFamily="34" charset="-128"/>
              </a:defRPr>
            </a:lvl1pPr>
            <a:lvl2pPr marL="742950" indent="-285750" defTabSz="868363" eaLnBrk="0" hangingPunct="0">
              <a:defRPr>
                <a:solidFill>
                  <a:schemeClr val="tx1"/>
                </a:solidFill>
                <a:latin typeface="Bliss 2 Regular" pitchFamily="50" charset="0"/>
                <a:ea typeface="ＭＳ Ｐゴシック" pitchFamily="34" charset="-128"/>
              </a:defRPr>
            </a:lvl2pPr>
            <a:lvl3pPr marL="1143000" indent="-228600" defTabSz="868363" eaLnBrk="0" hangingPunct="0">
              <a:defRPr>
                <a:solidFill>
                  <a:schemeClr val="tx1"/>
                </a:solidFill>
                <a:latin typeface="Bliss 2 Regular" pitchFamily="50" charset="0"/>
                <a:ea typeface="ＭＳ Ｐゴシック" pitchFamily="34" charset="-128"/>
              </a:defRPr>
            </a:lvl3pPr>
            <a:lvl4pPr marL="1600200" indent="-228600" defTabSz="868363" eaLnBrk="0" hangingPunct="0">
              <a:defRPr>
                <a:solidFill>
                  <a:schemeClr val="tx1"/>
                </a:solidFill>
                <a:latin typeface="Bliss 2 Regular" pitchFamily="50" charset="0"/>
                <a:ea typeface="ＭＳ Ｐゴシック" pitchFamily="34" charset="-128"/>
              </a:defRPr>
            </a:lvl4pPr>
            <a:lvl5pPr marL="2057400" indent="-228600" defTabSz="868363" eaLnBrk="0" hangingPunct="0">
              <a:defRPr>
                <a:solidFill>
                  <a:schemeClr val="tx1"/>
                </a:solidFill>
                <a:latin typeface="Bliss 2 Regular" pitchFamily="50"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Bliss 2 Regular" pitchFamily="50"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Bliss 2 Regular" pitchFamily="50"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Bliss 2 Regular" pitchFamily="50"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Bliss 2 Regular" pitchFamily="50" charset="0"/>
                <a:ea typeface="ＭＳ Ｐゴシック" pitchFamily="34" charset="-128"/>
              </a:defRPr>
            </a:lvl9pPr>
          </a:lstStyle>
          <a:p>
            <a:pPr eaLnBrk="1" hangingPunct="1"/>
            <a:fld id="{E3F1B1DB-7722-41B1-96AC-AC4064A52851}" type="slidenum">
              <a:rPr lang="en-GB" smtClean="0">
                <a:solidFill>
                  <a:prstClr val="black"/>
                </a:solidFill>
                <a:latin typeface="Arial" charset="0"/>
              </a:rPr>
              <a:pPr eaLnBrk="1" hangingPunct="1"/>
              <a:t>14</a:t>
            </a:fld>
            <a:endParaRPr lang="en-GB" dirty="0" smtClean="0">
              <a:solidFill>
                <a:prstClr val="black"/>
              </a:solidFill>
              <a:latin typeface="Arial" charset="0"/>
            </a:endParaRPr>
          </a:p>
        </p:txBody>
      </p:sp>
    </p:spTree>
    <p:extLst>
      <p:ext uri="{BB962C8B-B14F-4D97-AF65-F5344CB8AC3E}">
        <p14:creationId xmlns:p14="http://schemas.microsoft.com/office/powerpoint/2010/main" val="2955375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p:spPr>
        <p:txBody>
          <a:bodyPr/>
          <a:lstStyle/>
          <a:p>
            <a:endParaRPr lang="en-US" dirty="0" smtClean="0"/>
          </a:p>
        </p:txBody>
      </p:sp>
      <p:sp>
        <p:nvSpPr>
          <p:cNvPr id="33796" name="Slide Number Placeholder 3"/>
          <p:cNvSpPr>
            <a:spLocks noGrp="1"/>
          </p:cNvSpPr>
          <p:nvPr>
            <p:ph type="sldNum" sz="quarter" idx="5"/>
          </p:nvPr>
        </p:nvSpPr>
        <p:spPr>
          <a:noFill/>
        </p:spPr>
        <p:txBody>
          <a:bodyPr/>
          <a:lstStyle>
            <a:lvl1pPr defTabSz="868363" eaLnBrk="0" hangingPunct="0">
              <a:defRPr>
                <a:solidFill>
                  <a:schemeClr val="tx1"/>
                </a:solidFill>
                <a:latin typeface="Bliss 2 Regular" pitchFamily="50" charset="0"/>
                <a:ea typeface="ＭＳ Ｐゴシック" pitchFamily="34" charset="-128"/>
              </a:defRPr>
            </a:lvl1pPr>
            <a:lvl2pPr marL="742950" indent="-285750" defTabSz="868363" eaLnBrk="0" hangingPunct="0">
              <a:defRPr>
                <a:solidFill>
                  <a:schemeClr val="tx1"/>
                </a:solidFill>
                <a:latin typeface="Bliss 2 Regular" pitchFamily="50" charset="0"/>
                <a:ea typeface="ＭＳ Ｐゴシック" pitchFamily="34" charset="-128"/>
              </a:defRPr>
            </a:lvl2pPr>
            <a:lvl3pPr marL="1143000" indent="-228600" defTabSz="868363" eaLnBrk="0" hangingPunct="0">
              <a:defRPr>
                <a:solidFill>
                  <a:schemeClr val="tx1"/>
                </a:solidFill>
                <a:latin typeface="Bliss 2 Regular" pitchFamily="50" charset="0"/>
                <a:ea typeface="ＭＳ Ｐゴシック" pitchFamily="34" charset="-128"/>
              </a:defRPr>
            </a:lvl3pPr>
            <a:lvl4pPr marL="1600200" indent="-228600" defTabSz="868363" eaLnBrk="0" hangingPunct="0">
              <a:defRPr>
                <a:solidFill>
                  <a:schemeClr val="tx1"/>
                </a:solidFill>
                <a:latin typeface="Bliss 2 Regular" pitchFamily="50" charset="0"/>
                <a:ea typeface="ＭＳ Ｐゴシック" pitchFamily="34" charset="-128"/>
              </a:defRPr>
            </a:lvl4pPr>
            <a:lvl5pPr marL="2057400" indent="-228600" defTabSz="868363" eaLnBrk="0" hangingPunct="0">
              <a:defRPr>
                <a:solidFill>
                  <a:schemeClr val="tx1"/>
                </a:solidFill>
                <a:latin typeface="Bliss 2 Regular" pitchFamily="50"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Bliss 2 Regular" pitchFamily="50"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Bliss 2 Regular" pitchFamily="50"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Bliss 2 Regular" pitchFamily="50"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Bliss 2 Regular" pitchFamily="50" charset="0"/>
                <a:ea typeface="ＭＳ Ｐゴシック" pitchFamily="34" charset="-128"/>
              </a:defRPr>
            </a:lvl9pPr>
          </a:lstStyle>
          <a:p>
            <a:pPr eaLnBrk="1" hangingPunct="1"/>
            <a:fld id="{5850BD6B-4CD6-41DB-9EBE-A9BB5B02062D}" type="slidenum">
              <a:rPr lang="en-GB" smtClean="0">
                <a:solidFill>
                  <a:prstClr val="black"/>
                </a:solidFill>
                <a:latin typeface="Arial" charset="0"/>
              </a:rPr>
              <a:pPr eaLnBrk="1" hangingPunct="1"/>
              <a:t>15</a:t>
            </a:fld>
            <a:endParaRPr lang="en-GB" dirty="0" smtClean="0">
              <a:solidFill>
                <a:prstClr val="black"/>
              </a:solidFill>
              <a:latin typeface="Arial" charset="0"/>
            </a:endParaRPr>
          </a:p>
        </p:txBody>
      </p:sp>
    </p:spTree>
    <p:extLst>
      <p:ext uri="{BB962C8B-B14F-4D97-AF65-F5344CB8AC3E}">
        <p14:creationId xmlns:p14="http://schemas.microsoft.com/office/powerpoint/2010/main" val="4111064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p:spPr>
        <p:txBody>
          <a:bodyPr/>
          <a:lstStyle/>
          <a:p>
            <a:endParaRPr lang="en-US" dirty="0" smtClean="0"/>
          </a:p>
        </p:txBody>
      </p:sp>
      <p:sp>
        <p:nvSpPr>
          <p:cNvPr id="34820" name="Slide Number Placeholder 3"/>
          <p:cNvSpPr>
            <a:spLocks noGrp="1"/>
          </p:cNvSpPr>
          <p:nvPr>
            <p:ph type="sldNum" sz="quarter" idx="5"/>
          </p:nvPr>
        </p:nvSpPr>
        <p:spPr>
          <a:noFill/>
        </p:spPr>
        <p:txBody>
          <a:bodyPr/>
          <a:lstStyle>
            <a:lvl1pPr defTabSz="868363" eaLnBrk="0" hangingPunct="0">
              <a:defRPr>
                <a:solidFill>
                  <a:schemeClr val="tx1"/>
                </a:solidFill>
                <a:latin typeface="Bliss 2 Regular" pitchFamily="50" charset="0"/>
                <a:ea typeface="ＭＳ Ｐゴシック" pitchFamily="34" charset="-128"/>
              </a:defRPr>
            </a:lvl1pPr>
            <a:lvl2pPr marL="742950" indent="-285750" defTabSz="868363" eaLnBrk="0" hangingPunct="0">
              <a:defRPr>
                <a:solidFill>
                  <a:schemeClr val="tx1"/>
                </a:solidFill>
                <a:latin typeface="Bliss 2 Regular" pitchFamily="50" charset="0"/>
                <a:ea typeface="ＭＳ Ｐゴシック" pitchFamily="34" charset="-128"/>
              </a:defRPr>
            </a:lvl2pPr>
            <a:lvl3pPr marL="1143000" indent="-228600" defTabSz="868363" eaLnBrk="0" hangingPunct="0">
              <a:defRPr>
                <a:solidFill>
                  <a:schemeClr val="tx1"/>
                </a:solidFill>
                <a:latin typeface="Bliss 2 Regular" pitchFamily="50" charset="0"/>
                <a:ea typeface="ＭＳ Ｐゴシック" pitchFamily="34" charset="-128"/>
              </a:defRPr>
            </a:lvl3pPr>
            <a:lvl4pPr marL="1600200" indent="-228600" defTabSz="868363" eaLnBrk="0" hangingPunct="0">
              <a:defRPr>
                <a:solidFill>
                  <a:schemeClr val="tx1"/>
                </a:solidFill>
                <a:latin typeface="Bliss 2 Regular" pitchFamily="50" charset="0"/>
                <a:ea typeface="ＭＳ Ｐゴシック" pitchFamily="34" charset="-128"/>
              </a:defRPr>
            </a:lvl4pPr>
            <a:lvl5pPr marL="2057400" indent="-228600" defTabSz="868363" eaLnBrk="0" hangingPunct="0">
              <a:defRPr>
                <a:solidFill>
                  <a:schemeClr val="tx1"/>
                </a:solidFill>
                <a:latin typeface="Bliss 2 Regular" pitchFamily="50" charset="0"/>
                <a:ea typeface="ＭＳ Ｐゴシック" pitchFamily="34" charset="-128"/>
              </a:defRPr>
            </a:lvl5pPr>
            <a:lvl6pPr marL="2514600" indent="-228600" defTabSz="868363" eaLnBrk="0" fontAlgn="base" hangingPunct="0">
              <a:spcBef>
                <a:spcPct val="0"/>
              </a:spcBef>
              <a:spcAft>
                <a:spcPct val="0"/>
              </a:spcAft>
              <a:defRPr>
                <a:solidFill>
                  <a:schemeClr val="tx1"/>
                </a:solidFill>
                <a:latin typeface="Bliss 2 Regular" pitchFamily="50" charset="0"/>
                <a:ea typeface="ＭＳ Ｐゴシック" pitchFamily="34" charset="-128"/>
              </a:defRPr>
            </a:lvl6pPr>
            <a:lvl7pPr marL="2971800" indent="-228600" defTabSz="868363" eaLnBrk="0" fontAlgn="base" hangingPunct="0">
              <a:spcBef>
                <a:spcPct val="0"/>
              </a:spcBef>
              <a:spcAft>
                <a:spcPct val="0"/>
              </a:spcAft>
              <a:defRPr>
                <a:solidFill>
                  <a:schemeClr val="tx1"/>
                </a:solidFill>
                <a:latin typeface="Bliss 2 Regular" pitchFamily="50" charset="0"/>
                <a:ea typeface="ＭＳ Ｐゴシック" pitchFamily="34" charset="-128"/>
              </a:defRPr>
            </a:lvl7pPr>
            <a:lvl8pPr marL="3429000" indent="-228600" defTabSz="868363" eaLnBrk="0" fontAlgn="base" hangingPunct="0">
              <a:spcBef>
                <a:spcPct val="0"/>
              </a:spcBef>
              <a:spcAft>
                <a:spcPct val="0"/>
              </a:spcAft>
              <a:defRPr>
                <a:solidFill>
                  <a:schemeClr val="tx1"/>
                </a:solidFill>
                <a:latin typeface="Bliss 2 Regular" pitchFamily="50" charset="0"/>
                <a:ea typeface="ＭＳ Ｐゴシック" pitchFamily="34" charset="-128"/>
              </a:defRPr>
            </a:lvl8pPr>
            <a:lvl9pPr marL="3886200" indent="-228600" defTabSz="868363" eaLnBrk="0" fontAlgn="base" hangingPunct="0">
              <a:spcBef>
                <a:spcPct val="0"/>
              </a:spcBef>
              <a:spcAft>
                <a:spcPct val="0"/>
              </a:spcAft>
              <a:defRPr>
                <a:solidFill>
                  <a:schemeClr val="tx1"/>
                </a:solidFill>
                <a:latin typeface="Bliss 2 Regular" pitchFamily="50" charset="0"/>
                <a:ea typeface="ＭＳ Ｐゴシック" pitchFamily="34" charset="-128"/>
              </a:defRPr>
            </a:lvl9pPr>
          </a:lstStyle>
          <a:p>
            <a:pPr eaLnBrk="1" hangingPunct="1"/>
            <a:fld id="{66B2972E-F149-4E2B-A72C-61E55233B048}" type="slidenum">
              <a:rPr lang="en-GB" smtClean="0">
                <a:solidFill>
                  <a:prstClr val="black"/>
                </a:solidFill>
                <a:latin typeface="Arial" charset="0"/>
              </a:rPr>
              <a:pPr eaLnBrk="1" hangingPunct="1"/>
              <a:t>16</a:t>
            </a:fld>
            <a:endParaRPr lang="en-GB" dirty="0" smtClean="0">
              <a:solidFill>
                <a:prstClr val="black"/>
              </a:solidFill>
              <a:latin typeface="Arial" charset="0"/>
            </a:endParaRPr>
          </a:p>
        </p:txBody>
      </p:sp>
    </p:spTree>
    <p:extLst>
      <p:ext uri="{BB962C8B-B14F-4D97-AF65-F5344CB8AC3E}">
        <p14:creationId xmlns:p14="http://schemas.microsoft.com/office/powerpoint/2010/main" val="1653302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7.emf"/><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CCA9F94-F23E-40FD-971C-7751B12CE665}" type="datetimeFigureOut">
              <a:rPr lang="en-US" smtClean="0"/>
              <a:pPr/>
              <a:t>2/14/2014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1C2477-BE64-4C7C-8196-112D108DAF73}"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CCA9F94-F23E-40FD-971C-7751B12CE665}" type="datetimeFigureOut">
              <a:rPr lang="en-US" smtClean="0"/>
              <a:pPr/>
              <a:t>2/14/2014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1C2477-BE64-4C7C-8196-112D108DAF73}"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CCA9F94-F23E-40FD-971C-7751B12CE665}" type="datetimeFigureOut">
              <a:rPr lang="en-US" smtClean="0"/>
              <a:pPr/>
              <a:t>2/14/2014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1C2477-BE64-4C7C-8196-112D108DAF73}"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1794523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94778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299481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3351213" cy="4662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3960813" y="1600200"/>
            <a:ext cx="3352800" cy="4662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3522280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1496159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374867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955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82641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CCA9F94-F23E-40FD-971C-7751B12CE665}" type="datetimeFigureOut">
              <a:rPr lang="en-US" smtClean="0"/>
              <a:pPr/>
              <a:t>2/14/2014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1C2477-BE64-4C7C-8196-112D108DAF73}" type="slidenum">
              <a:rPr lang="en-GB" smtClean="0"/>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147212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124986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00700" y="612775"/>
            <a:ext cx="1712913" cy="564991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612775"/>
            <a:ext cx="4991100" cy="56499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9415280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612775"/>
            <a:ext cx="6856413" cy="735013"/>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0"/>
            <a:ext cx="3351213" cy="2254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3960813" y="1600200"/>
            <a:ext cx="3352800" cy="2254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57200" y="4006850"/>
            <a:ext cx="3351213" cy="22558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3960813" y="4006850"/>
            <a:ext cx="3352800" cy="22558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8219778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12775"/>
            <a:ext cx="6856413" cy="735013"/>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3351213" cy="46624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3960813" y="1600200"/>
            <a:ext cx="3352800" cy="46624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484986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7"/>
          <p:cNvSpPr>
            <a:spLocks noChangeArrowheads="1"/>
          </p:cNvSpPr>
          <p:nvPr userDrawn="1"/>
        </p:nvSpPr>
        <p:spPr bwMode="auto">
          <a:xfrm>
            <a:off x="0" y="6324600"/>
            <a:ext cx="9144000" cy="533400"/>
          </a:xfrm>
          <a:prstGeom prst="rect">
            <a:avLst/>
          </a:prstGeom>
          <a:solidFill>
            <a:srgbClr val="262727"/>
          </a:solidFill>
          <a:ln>
            <a:noFill/>
          </a:ln>
          <a:extLst/>
        </p:spPr>
        <p:txBody>
          <a:bodyPr wrap="none"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fontAlgn="base" hangingPunct="1">
              <a:spcBef>
                <a:spcPct val="0"/>
              </a:spcBef>
              <a:spcAft>
                <a:spcPct val="0"/>
              </a:spcAft>
              <a:defRPr/>
            </a:pPr>
            <a:endParaRPr lang="en-GB" sz="1800" dirty="0" smtClean="0">
              <a:solidFill>
                <a:prstClr val="black"/>
              </a:solidFill>
            </a:endParaRPr>
          </a:p>
        </p:txBody>
      </p:sp>
      <p:pic>
        <p:nvPicPr>
          <p:cNvPr id="5" name="Picture 10" descr="TJP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68313" y="6454775"/>
            <a:ext cx="16002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6" name="Slide Number Placeholder 5"/>
          <p:cNvSpPr>
            <a:spLocks noGrp="1"/>
          </p:cNvSpPr>
          <p:nvPr>
            <p:ph type="sldNum" sz="quarter" idx="10"/>
          </p:nvPr>
        </p:nvSpPr>
        <p:spPr/>
        <p:txBody>
          <a:bodyPr/>
          <a:lstStyle>
            <a:lvl1pPr>
              <a:defRPr sz="1200">
                <a:solidFill>
                  <a:schemeClr val="bg1"/>
                </a:solidFill>
              </a:defRPr>
            </a:lvl1pPr>
          </a:lstStyle>
          <a:p>
            <a:pPr>
              <a:defRPr/>
            </a:pPr>
            <a:r>
              <a:rPr lang="en-GB">
                <a:solidFill>
                  <a:prstClr val="white"/>
                </a:solidFill>
              </a:rPr>
              <a:t>A new approach to finding talent</a:t>
            </a:r>
          </a:p>
        </p:txBody>
      </p:sp>
    </p:spTree>
    <p:extLst>
      <p:ext uri="{BB962C8B-B14F-4D97-AF65-F5344CB8AC3E}">
        <p14:creationId xmlns:p14="http://schemas.microsoft.com/office/powerpoint/2010/main" val="39576199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7"/>
          <p:cNvSpPr>
            <a:spLocks noChangeArrowheads="1"/>
          </p:cNvSpPr>
          <p:nvPr userDrawn="1"/>
        </p:nvSpPr>
        <p:spPr bwMode="auto">
          <a:xfrm>
            <a:off x="0" y="6324600"/>
            <a:ext cx="9144000" cy="533400"/>
          </a:xfrm>
          <a:prstGeom prst="rect">
            <a:avLst/>
          </a:prstGeom>
          <a:solidFill>
            <a:srgbClr val="262727"/>
          </a:solidFill>
          <a:ln>
            <a:noFill/>
          </a:ln>
          <a:extLst/>
        </p:spPr>
        <p:txBody>
          <a:bodyPr wrap="none"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fontAlgn="base" hangingPunct="1">
              <a:spcBef>
                <a:spcPct val="0"/>
              </a:spcBef>
              <a:spcAft>
                <a:spcPct val="0"/>
              </a:spcAft>
              <a:defRPr/>
            </a:pPr>
            <a:endParaRPr lang="en-GB" sz="1800" dirty="0" smtClean="0">
              <a:solidFill>
                <a:prstClr val="black"/>
              </a:solidFill>
            </a:endParaRPr>
          </a:p>
        </p:txBody>
      </p:sp>
      <p:pic>
        <p:nvPicPr>
          <p:cNvPr id="5" name="Picture 10" descr="TJP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68313" y="6454775"/>
            <a:ext cx="16002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sz="3200"/>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0"/>
          </p:nvPr>
        </p:nvSpPr>
        <p:spPr/>
        <p:txBody>
          <a:bodyPr/>
          <a:lstStyle>
            <a:lvl1pPr>
              <a:defRPr sz="1200">
                <a:solidFill>
                  <a:schemeClr val="bg1"/>
                </a:solidFill>
              </a:defRPr>
            </a:lvl1pPr>
          </a:lstStyle>
          <a:p>
            <a:pPr>
              <a:defRPr/>
            </a:pPr>
            <a:r>
              <a:rPr lang="en-GB">
                <a:solidFill>
                  <a:prstClr val="white"/>
                </a:solidFill>
              </a:rPr>
              <a:t>A new approach to finding talent</a:t>
            </a:r>
          </a:p>
        </p:txBody>
      </p:sp>
    </p:spTree>
    <p:extLst>
      <p:ext uri="{BB962C8B-B14F-4D97-AF65-F5344CB8AC3E}">
        <p14:creationId xmlns:p14="http://schemas.microsoft.com/office/powerpoint/2010/main" val="474710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22020A3-74C8-4CB0-B74B-81EF4BF8D6D6}" type="datetimeFigureOut">
              <a:rPr lang="en-GB" smtClean="0">
                <a:solidFill>
                  <a:prstClr val="black">
                    <a:tint val="75000"/>
                  </a:prstClr>
                </a:solidFill>
              </a:rPr>
              <a:pPr/>
              <a:t>14/02/2014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79AB030-6517-4BF6-A302-BB25A55B5516}"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31068938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22020A3-74C8-4CB0-B74B-81EF4BF8D6D6}" type="datetimeFigureOut">
              <a:rPr lang="en-GB" smtClean="0">
                <a:solidFill>
                  <a:prstClr val="black">
                    <a:tint val="75000"/>
                  </a:prstClr>
                </a:solidFill>
              </a:rPr>
              <a:pPr/>
              <a:t>14/02/2014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79AB030-6517-4BF6-A302-BB25A55B5516}" type="slidenum">
              <a:rPr lang="en-GB" smtClean="0">
                <a:solidFill>
                  <a:prstClr val="black">
                    <a:tint val="75000"/>
                  </a:prstClr>
                </a:solidFill>
              </a:rPr>
              <a:pPr/>
              <a:t>‹#›</a:t>
            </a:fld>
            <a:endParaRPr lang="en-GB" dirty="0">
              <a:solidFill>
                <a:prstClr val="black">
                  <a:tint val="75000"/>
                </a:prstClr>
              </a:solidFill>
            </a:endParaRPr>
          </a:p>
        </p:txBody>
      </p:sp>
      <p:sp>
        <p:nvSpPr>
          <p:cNvPr id="9" name="Title 2"/>
          <p:cNvSpPr>
            <a:spLocks noGrp="1"/>
          </p:cNvSpPr>
          <p:nvPr>
            <p:ph type="title"/>
          </p:nvPr>
        </p:nvSpPr>
        <p:spPr>
          <a:xfrm>
            <a:off x="304800" y="381000"/>
            <a:ext cx="8382000" cy="533400"/>
          </a:xfrm>
          <a:solidFill>
            <a:srgbClr val="376092"/>
          </a:solidFill>
        </p:spPr>
        <p:txBody>
          <a:bodyPr anchor="ctr" anchorCtr="0">
            <a:normAutofit/>
          </a:bodyPr>
          <a:lstStyle/>
          <a:p>
            <a:endParaRPr lang="en-GB" sz="2400" dirty="0"/>
          </a:p>
        </p:txBody>
      </p:sp>
    </p:spTree>
    <p:extLst>
      <p:ext uri="{BB962C8B-B14F-4D97-AF65-F5344CB8AC3E}">
        <p14:creationId xmlns:p14="http://schemas.microsoft.com/office/powerpoint/2010/main" val="22840088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2020A3-74C8-4CB0-B74B-81EF4BF8D6D6}" type="datetimeFigureOut">
              <a:rPr lang="en-GB" smtClean="0">
                <a:solidFill>
                  <a:prstClr val="black">
                    <a:tint val="75000"/>
                  </a:prstClr>
                </a:solidFill>
              </a:rPr>
              <a:pPr/>
              <a:t>14/02/2014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79AB030-6517-4BF6-A302-BB25A55B5516}"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66488876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CA9F94-F23E-40FD-971C-7751B12CE665}" type="datetimeFigureOut">
              <a:rPr lang="en-US" smtClean="0"/>
              <a:pPr/>
              <a:t>2/14/2014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1C2477-BE64-4C7C-8196-112D108DAF73}" type="slidenum">
              <a:rPr lang="en-GB" smtClean="0"/>
              <a:pPr/>
              <a:t>‹#›</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22020A3-74C8-4CB0-B74B-81EF4BF8D6D6}" type="datetimeFigureOut">
              <a:rPr lang="en-GB" smtClean="0">
                <a:solidFill>
                  <a:prstClr val="black">
                    <a:tint val="75000"/>
                  </a:prstClr>
                </a:solidFill>
              </a:rPr>
              <a:pPr/>
              <a:t>14/02/2014</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79AB030-6517-4BF6-A302-BB25A55B5516}"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66105671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22020A3-74C8-4CB0-B74B-81EF4BF8D6D6}" type="datetimeFigureOut">
              <a:rPr lang="en-GB" smtClean="0">
                <a:solidFill>
                  <a:prstClr val="black">
                    <a:tint val="75000"/>
                  </a:prstClr>
                </a:solidFill>
              </a:rPr>
              <a:pPr/>
              <a:t>14/02/2014</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79AB030-6517-4BF6-A302-BB25A55B5516}"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389987448"/>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22020A3-74C8-4CB0-B74B-81EF4BF8D6D6}" type="datetimeFigureOut">
              <a:rPr lang="en-GB" smtClean="0">
                <a:solidFill>
                  <a:prstClr val="black">
                    <a:tint val="75000"/>
                  </a:prstClr>
                </a:solidFill>
              </a:rPr>
              <a:pPr/>
              <a:t>14/02/2014</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79AB030-6517-4BF6-A302-BB25A55B5516}"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93276537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2020A3-74C8-4CB0-B74B-81EF4BF8D6D6}" type="datetimeFigureOut">
              <a:rPr lang="en-GB" smtClean="0">
                <a:solidFill>
                  <a:prstClr val="black">
                    <a:tint val="75000"/>
                  </a:prstClr>
                </a:solidFill>
              </a:rPr>
              <a:pPr/>
              <a:t>14/02/2014</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79AB030-6517-4BF6-A302-BB25A55B5516}"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60093114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2020A3-74C8-4CB0-B74B-81EF4BF8D6D6}" type="datetimeFigureOut">
              <a:rPr lang="en-GB" smtClean="0">
                <a:solidFill>
                  <a:prstClr val="black">
                    <a:tint val="75000"/>
                  </a:prstClr>
                </a:solidFill>
              </a:rPr>
              <a:pPr/>
              <a:t>14/02/2014</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79AB030-6517-4BF6-A302-BB25A55B5516}"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1432859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2020A3-74C8-4CB0-B74B-81EF4BF8D6D6}" type="datetimeFigureOut">
              <a:rPr lang="en-GB" smtClean="0">
                <a:solidFill>
                  <a:prstClr val="black">
                    <a:tint val="75000"/>
                  </a:prstClr>
                </a:solidFill>
              </a:rPr>
              <a:pPr/>
              <a:t>14/02/2014</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79AB030-6517-4BF6-A302-BB25A55B5516}"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0622579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22020A3-74C8-4CB0-B74B-81EF4BF8D6D6}" type="datetimeFigureOut">
              <a:rPr lang="en-GB" smtClean="0">
                <a:solidFill>
                  <a:prstClr val="black">
                    <a:tint val="75000"/>
                  </a:prstClr>
                </a:solidFill>
              </a:rPr>
              <a:pPr/>
              <a:t>14/02/2014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79AB030-6517-4BF6-A302-BB25A55B5516}"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6549729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22020A3-74C8-4CB0-B74B-81EF4BF8D6D6}" type="datetimeFigureOut">
              <a:rPr lang="en-GB" smtClean="0">
                <a:solidFill>
                  <a:prstClr val="black">
                    <a:tint val="75000"/>
                  </a:prstClr>
                </a:solidFill>
              </a:rPr>
              <a:pPr/>
              <a:t>14/02/2014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79AB030-6517-4BF6-A302-BB25A55B5516}"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0458496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2961" y="1"/>
            <a:ext cx="8350439" cy="1227615"/>
          </a:xfrm>
          <a:noFill/>
        </p:spPr>
        <p:txBody>
          <a:bodyPr>
            <a:normAutofit/>
          </a:bodyPr>
          <a:lstStyle>
            <a:lvl1pPr algn="l">
              <a:defRPr kumimoji="0" lang="en-US" sz="1800" b="1" i="0" u="none" strike="noStrike" kern="0" cap="none" spc="0" normalizeH="0" baseline="0" noProof="0" dirty="0">
                <a:ln>
                  <a:noFill/>
                </a:ln>
                <a:solidFill>
                  <a:schemeClr val="bg1"/>
                </a:solidFill>
                <a:effectLst/>
                <a:uLnTx/>
                <a:uFillTx/>
                <a:latin typeface="Arial" pitchFamily="34" charset="0"/>
                <a:ea typeface="+mj-ea"/>
                <a:cs typeface="Arial" pitchFamily="34" charset="0"/>
              </a:defRPr>
            </a:lvl1pPr>
          </a:lstStyle>
          <a:p>
            <a:pPr marL="0" marR="0" lvl="0" indent="0" algn="l" defTabSz="911942" rtl="0" eaLnBrk="1" fontAlgn="auto" latinLnBrk="0" hangingPunct="1">
              <a:lnSpc>
                <a:spcPct val="100000"/>
              </a:lnSpc>
              <a:spcBef>
                <a:spcPct val="0"/>
              </a:spcBef>
              <a:spcAft>
                <a:spcPts val="0"/>
              </a:spcAft>
              <a:buClrTx/>
              <a:buSzTx/>
              <a:buFontTx/>
              <a:buNone/>
              <a:tabLst/>
              <a:defRPr/>
            </a:pPr>
            <a:r>
              <a:rPr lang="en-US" dirty="0" smtClean="0"/>
              <a:t>Click to edit Master title style</a:t>
            </a:r>
            <a:endParaRPr lang="en-US" dirty="0"/>
          </a:p>
        </p:txBody>
      </p:sp>
      <p:sp>
        <p:nvSpPr>
          <p:cNvPr id="7" name="Rectangle 6"/>
          <p:cNvSpPr/>
          <p:nvPr userDrawn="1"/>
        </p:nvSpPr>
        <p:spPr bwMode="auto">
          <a:xfrm>
            <a:off x="701631" y="141338"/>
            <a:ext cx="3961096" cy="310942"/>
          </a:xfrm>
          <a:prstGeom prst="rect">
            <a:avLst/>
          </a:prstGeom>
          <a:noFill/>
          <a:ln w="9525" cap="flat" cmpd="sng" algn="ctr">
            <a:noFill/>
            <a:prstDash val="solid"/>
            <a:round/>
            <a:headEnd type="none" w="med" len="med"/>
            <a:tailEnd type="none" w="med" len="med"/>
          </a:ln>
          <a:effectLst/>
        </p:spPr>
        <p:txBody>
          <a:bodyPr vert="horz" wrap="square" lIns="79981" tIns="0" rIns="79981" bIns="39992" numCol="1" rtlCol="0" anchor="t" anchorCtr="0" compatLnSpc="1">
            <a:prstTxWarp prst="textNoShape">
              <a:avLst/>
            </a:prstTxWarp>
          </a:bodyPr>
          <a:lstStyle/>
          <a:p>
            <a:pPr defTabSz="817902" eaLnBrk="0" fontAlgn="base" hangingPunct="0">
              <a:spcBef>
                <a:spcPct val="0"/>
              </a:spcBef>
              <a:spcAft>
                <a:spcPct val="0"/>
              </a:spcAft>
            </a:pPr>
            <a:endParaRPr lang="en-US" sz="900" dirty="0" smtClean="0">
              <a:solidFill>
                <a:prstClr val="black"/>
              </a:solidFill>
              <a:latin typeface="Verdana" pitchFamily="34" charset="0"/>
            </a:endParaRPr>
          </a:p>
        </p:txBody>
      </p:sp>
      <p:cxnSp>
        <p:nvCxnSpPr>
          <p:cNvPr id="4" name="Straight Connector 3"/>
          <p:cNvCxnSpPr/>
          <p:nvPr userDrawn="1"/>
        </p:nvCxnSpPr>
        <p:spPr>
          <a:xfrm flipV="1">
            <a:off x="395856" y="1012244"/>
            <a:ext cx="8377682" cy="10767"/>
          </a:xfrm>
          <a:prstGeom prst="line">
            <a:avLst/>
          </a:prstGeom>
          <a:ln w="34925"/>
        </p:spPr>
        <p:style>
          <a:lnRef idx="1">
            <a:schemeClr val="accent1"/>
          </a:lnRef>
          <a:fillRef idx="0">
            <a:schemeClr val="accent1"/>
          </a:fillRef>
          <a:effectRef idx="0">
            <a:schemeClr val="accent1"/>
          </a:effectRef>
          <a:fontRef idx="minor">
            <a:schemeClr val="tx1"/>
          </a:fontRef>
        </p:style>
      </p:cxnSp>
      <p:pic>
        <p:nvPicPr>
          <p:cNvPr id="3074" name="Picture 2" descr="S:\Capital Partners\Business Development\Marketing\Picture files\Logos\Baird Capital Logos - Rebrand January 2013\BairdCapital-logo_rgb_300res.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05598" y="234085"/>
            <a:ext cx="2039363" cy="436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418041"/>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2961" y="1"/>
            <a:ext cx="8350439" cy="1227615"/>
          </a:xfrm>
          <a:noFill/>
        </p:spPr>
        <p:txBody>
          <a:bodyPr>
            <a:normAutofit/>
          </a:bodyPr>
          <a:lstStyle>
            <a:lvl1pPr algn="l">
              <a:defRPr kumimoji="0" lang="en-US" sz="1800" b="1" i="0" u="none" strike="noStrike" kern="0" cap="none" spc="0" normalizeH="0" baseline="0" noProof="0" dirty="0">
                <a:ln>
                  <a:noFill/>
                </a:ln>
                <a:solidFill>
                  <a:schemeClr val="bg1"/>
                </a:solidFill>
                <a:effectLst/>
                <a:uLnTx/>
                <a:uFillTx/>
                <a:latin typeface="Arial" pitchFamily="34" charset="0"/>
                <a:ea typeface="+mj-ea"/>
                <a:cs typeface="Arial" pitchFamily="34" charset="0"/>
              </a:defRPr>
            </a:lvl1pPr>
          </a:lstStyle>
          <a:p>
            <a:pPr marL="0" marR="0" lvl="0" indent="0" algn="l" defTabSz="911942" rtl="0" eaLnBrk="1" fontAlgn="auto" latinLnBrk="0" hangingPunct="1">
              <a:lnSpc>
                <a:spcPct val="100000"/>
              </a:lnSpc>
              <a:spcBef>
                <a:spcPct val="0"/>
              </a:spcBef>
              <a:spcAft>
                <a:spcPts val="0"/>
              </a:spcAft>
              <a:buClrTx/>
              <a:buSzTx/>
              <a:buFontTx/>
              <a:buNone/>
              <a:tabLst/>
              <a:defRPr/>
            </a:pPr>
            <a:r>
              <a:rPr lang="en-US" dirty="0" smtClean="0"/>
              <a:t>Click to edit Master title style</a:t>
            </a:r>
            <a:endParaRPr lang="en-US" dirty="0"/>
          </a:p>
        </p:txBody>
      </p:sp>
      <p:sp>
        <p:nvSpPr>
          <p:cNvPr id="7" name="Rectangle 6"/>
          <p:cNvSpPr/>
          <p:nvPr userDrawn="1"/>
        </p:nvSpPr>
        <p:spPr bwMode="auto">
          <a:xfrm>
            <a:off x="701631" y="141338"/>
            <a:ext cx="3961096" cy="310942"/>
          </a:xfrm>
          <a:prstGeom prst="rect">
            <a:avLst/>
          </a:prstGeom>
          <a:noFill/>
          <a:ln w="9525" cap="flat" cmpd="sng" algn="ctr">
            <a:noFill/>
            <a:prstDash val="solid"/>
            <a:round/>
            <a:headEnd type="none" w="med" len="med"/>
            <a:tailEnd type="none" w="med" len="med"/>
          </a:ln>
          <a:effectLst/>
        </p:spPr>
        <p:txBody>
          <a:bodyPr vert="horz" wrap="square" lIns="79981" tIns="0" rIns="79981" bIns="39992" numCol="1" rtlCol="0" anchor="t" anchorCtr="0" compatLnSpc="1">
            <a:prstTxWarp prst="textNoShape">
              <a:avLst/>
            </a:prstTxWarp>
          </a:bodyPr>
          <a:lstStyle/>
          <a:p>
            <a:pPr defTabSz="817902" eaLnBrk="0" fontAlgn="base" hangingPunct="0">
              <a:spcBef>
                <a:spcPct val="0"/>
              </a:spcBef>
              <a:spcAft>
                <a:spcPct val="0"/>
              </a:spcAft>
            </a:pPr>
            <a:endParaRPr lang="en-US" sz="900" dirty="0" smtClean="0">
              <a:solidFill>
                <a:prstClr val="black"/>
              </a:solidFill>
              <a:latin typeface="Verdana" pitchFamily="34" charset="0"/>
            </a:endParaRPr>
          </a:p>
        </p:txBody>
      </p:sp>
      <p:cxnSp>
        <p:nvCxnSpPr>
          <p:cNvPr id="4" name="Straight Connector 3"/>
          <p:cNvCxnSpPr/>
          <p:nvPr userDrawn="1"/>
        </p:nvCxnSpPr>
        <p:spPr>
          <a:xfrm flipV="1">
            <a:off x="395856" y="1012244"/>
            <a:ext cx="8377682" cy="10767"/>
          </a:xfrm>
          <a:prstGeom prst="line">
            <a:avLst/>
          </a:prstGeom>
          <a:ln w="34925"/>
        </p:spPr>
        <p:style>
          <a:lnRef idx="1">
            <a:schemeClr val="accent1"/>
          </a:lnRef>
          <a:fillRef idx="0">
            <a:schemeClr val="accent1"/>
          </a:fillRef>
          <a:effectRef idx="0">
            <a:schemeClr val="accent1"/>
          </a:effectRef>
          <a:fontRef idx="minor">
            <a:schemeClr val="tx1"/>
          </a:fontRef>
        </p:style>
      </p:cxnSp>
      <p:pic>
        <p:nvPicPr>
          <p:cNvPr id="1026" name="Picture 2" descr="S:\Capital Partners\Business Development\Marketing\Picture files\Logos\SR Group Logos\SR Group-CMYK-2008-NoLocations.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72013" y="125859"/>
            <a:ext cx="1015014" cy="794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7173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CCA9F94-F23E-40FD-971C-7751B12CE665}" type="datetimeFigureOut">
              <a:rPr lang="en-US" smtClean="0"/>
              <a:pPr/>
              <a:t>2/14/2014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1C2477-BE64-4C7C-8196-112D108DAF73}" type="slidenum">
              <a:rPr lang="en-GB" smtClean="0"/>
              <a:pPr/>
              <a:t>‹#›</a:t>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ver Option A">
    <p:bg>
      <p:bgPr>
        <a:gradFill flip="none" rotWithShape="1">
          <a:gsLst>
            <a:gs pos="33000">
              <a:srgbClr val="1E1E1E"/>
            </a:gs>
            <a:gs pos="100000">
              <a:srgbClr val="3C3C3C"/>
            </a:gs>
          </a:gsLst>
          <a:lin ang="18000000" scaled="0"/>
          <a:tileRect/>
        </a:gra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711971" y="3498281"/>
            <a:ext cx="7772400" cy="1198079"/>
          </a:xfrm>
        </p:spPr>
        <p:txBody>
          <a:bodyPr anchor="b" anchorCtr="0">
            <a:normAutofit/>
          </a:bodyPr>
          <a:lstStyle>
            <a:lvl1pPr>
              <a:defRPr sz="2400" b="0" i="0">
                <a:solidFill>
                  <a:schemeClr val="bg1"/>
                </a:solidFill>
              </a:defRPr>
            </a:lvl1pPr>
          </a:lstStyle>
          <a:p>
            <a:r>
              <a:rPr lang="en-US" smtClean="0"/>
              <a:t>Click to edit Master title style</a:t>
            </a:r>
            <a:endParaRPr lang="en-US" dirty="0"/>
          </a:p>
        </p:txBody>
      </p:sp>
      <p:sp>
        <p:nvSpPr>
          <p:cNvPr id="10" name="Subtitle 2"/>
          <p:cNvSpPr>
            <a:spLocks noGrp="1"/>
          </p:cNvSpPr>
          <p:nvPr>
            <p:ph type="subTitle" idx="1"/>
          </p:nvPr>
        </p:nvSpPr>
        <p:spPr>
          <a:xfrm>
            <a:off x="711971" y="4700923"/>
            <a:ext cx="6400800" cy="1371600"/>
          </a:xfrm>
          <a:prstGeom prst="rect">
            <a:avLst/>
          </a:prstGeom>
        </p:spPr>
        <p:txBody>
          <a:bodyPr anchor="t" anchorCtr="0">
            <a:noAutofit/>
          </a:bodyPr>
          <a:lstStyle>
            <a:lvl1pPr marL="0" indent="0" algn="l">
              <a:lnSpc>
                <a:spcPct val="100000"/>
              </a:lnSpc>
              <a:buNone/>
              <a:defRPr sz="2000" spc="0">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6" name="Picture 15" descr="in1000pxrotate.png"/>
          <p:cNvPicPr>
            <a:picLocks noChangeAspect="1"/>
          </p:cNvPicPr>
          <p:nvPr/>
        </p:nvPicPr>
        <p:blipFill rotWithShape="1">
          <a:blip r:embed="rId2" cstate="print">
            <a:alphaModFix amt="10000"/>
            <a:extLst>
              <a:ext uri="{28A0092B-C50C-407E-A947-70E740481C1C}">
                <a14:useLocalDpi xmlns:a14="http://schemas.microsoft.com/office/drawing/2010/main"/>
              </a:ext>
            </a:extLst>
          </a:blip>
          <a:srcRect t="-348"/>
          <a:stretch/>
        </p:blipFill>
        <p:spPr>
          <a:xfrm>
            <a:off x="5657271" y="3521868"/>
            <a:ext cx="3486729" cy="3336132"/>
          </a:xfrm>
          <a:prstGeom prst="rect">
            <a:avLst/>
          </a:prstGeom>
        </p:spPr>
      </p:pic>
      <p:sp>
        <p:nvSpPr>
          <p:cNvPr id="2" name="TextBox 1"/>
          <p:cNvSpPr txBox="1"/>
          <p:nvPr/>
        </p:nvSpPr>
        <p:spPr>
          <a:xfrm>
            <a:off x="1769093" y="6653437"/>
            <a:ext cx="914400" cy="914400"/>
          </a:xfrm>
          <a:prstGeom prst="rect">
            <a:avLst/>
          </a:prstGeom>
        </p:spPr>
        <p:txBody>
          <a:bodyPr vert="horz" wrap="none" lIns="0" tIns="45720" rIns="91440" bIns="45720" rtlCol="0">
            <a:noAutofit/>
          </a:bodyPr>
          <a:lstStyle/>
          <a:p>
            <a:pPr marL="342900" indent="-342900" defTabSz="457200">
              <a:spcBef>
                <a:spcPct val="20000"/>
              </a:spcBef>
              <a:buClr>
                <a:srgbClr val="0072B2"/>
              </a:buClr>
              <a:buFont typeface="Wingdings" pitchFamily="2" charset="2"/>
              <a:buNone/>
            </a:pPr>
            <a:endParaRPr lang="en-US" sz="2000" dirty="0" smtClean="0">
              <a:solidFill>
                <a:srgbClr val="000000"/>
              </a:solidFill>
              <a:cs typeface="Arial" pitchFamily="34" charset="0"/>
            </a:endParaRPr>
          </a:p>
        </p:txBody>
      </p:sp>
      <p:grpSp>
        <p:nvGrpSpPr>
          <p:cNvPr id="23" name="Group 22"/>
          <p:cNvGrpSpPr/>
          <p:nvPr/>
        </p:nvGrpSpPr>
        <p:grpSpPr>
          <a:xfrm>
            <a:off x="715055" y="2508272"/>
            <a:ext cx="4208972" cy="1038540"/>
            <a:chOff x="713425" y="2508272"/>
            <a:chExt cx="4208972" cy="1038540"/>
          </a:xfrm>
        </p:grpSpPr>
        <p:sp>
          <p:nvSpPr>
            <p:cNvPr id="5" name="Freeform 7"/>
            <p:cNvSpPr>
              <a:spLocks/>
            </p:cNvSpPr>
            <p:nvPr userDrawn="1"/>
          </p:nvSpPr>
          <p:spPr bwMode="auto">
            <a:xfrm>
              <a:off x="713425" y="2661649"/>
              <a:ext cx="456316" cy="731785"/>
            </a:xfrm>
            <a:custGeom>
              <a:avLst/>
              <a:gdLst>
                <a:gd name="T0" fmla="*/ 0 w 598"/>
                <a:gd name="T1" fmla="*/ 0 h 959"/>
                <a:gd name="T2" fmla="*/ 210 w 598"/>
                <a:gd name="T3" fmla="*/ 0 h 959"/>
                <a:gd name="T4" fmla="*/ 210 w 598"/>
                <a:gd name="T5" fmla="*/ 765 h 959"/>
                <a:gd name="T6" fmla="*/ 598 w 598"/>
                <a:gd name="T7" fmla="*/ 765 h 959"/>
                <a:gd name="T8" fmla="*/ 598 w 598"/>
                <a:gd name="T9" fmla="*/ 959 h 959"/>
                <a:gd name="T10" fmla="*/ 0 w 598"/>
                <a:gd name="T11" fmla="*/ 959 h 959"/>
                <a:gd name="T12" fmla="*/ 0 w 598"/>
                <a:gd name="T13" fmla="*/ 0 h 959"/>
              </a:gdLst>
              <a:ahLst/>
              <a:cxnLst>
                <a:cxn ang="0">
                  <a:pos x="T0" y="T1"/>
                </a:cxn>
                <a:cxn ang="0">
                  <a:pos x="T2" y="T3"/>
                </a:cxn>
                <a:cxn ang="0">
                  <a:pos x="T4" y="T5"/>
                </a:cxn>
                <a:cxn ang="0">
                  <a:pos x="T6" y="T7"/>
                </a:cxn>
                <a:cxn ang="0">
                  <a:pos x="T8" y="T9"/>
                </a:cxn>
                <a:cxn ang="0">
                  <a:pos x="T10" y="T11"/>
                </a:cxn>
                <a:cxn ang="0">
                  <a:pos x="T12" y="T13"/>
                </a:cxn>
              </a:cxnLst>
              <a:rect l="0" t="0" r="r" b="b"/>
              <a:pathLst>
                <a:path w="598" h="959">
                  <a:moveTo>
                    <a:pt x="0" y="0"/>
                  </a:moveTo>
                  <a:lnTo>
                    <a:pt x="210" y="0"/>
                  </a:lnTo>
                  <a:lnTo>
                    <a:pt x="210" y="765"/>
                  </a:lnTo>
                  <a:lnTo>
                    <a:pt x="598" y="765"/>
                  </a:lnTo>
                  <a:lnTo>
                    <a:pt x="598" y="959"/>
                  </a:lnTo>
                  <a:lnTo>
                    <a:pt x="0" y="95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Freeform 8"/>
            <p:cNvSpPr>
              <a:spLocks noEditPoints="1"/>
            </p:cNvSpPr>
            <p:nvPr userDrawn="1"/>
          </p:nvSpPr>
          <p:spPr bwMode="auto">
            <a:xfrm>
              <a:off x="1229261" y="2650966"/>
              <a:ext cx="177795" cy="742468"/>
            </a:xfrm>
            <a:custGeom>
              <a:avLst/>
              <a:gdLst>
                <a:gd name="T0" fmla="*/ 7 w 99"/>
                <a:gd name="T1" fmla="*/ 137 h 412"/>
                <a:gd name="T2" fmla="*/ 92 w 99"/>
                <a:gd name="T3" fmla="*/ 137 h 412"/>
                <a:gd name="T4" fmla="*/ 92 w 99"/>
                <a:gd name="T5" fmla="*/ 412 h 412"/>
                <a:gd name="T6" fmla="*/ 7 w 99"/>
                <a:gd name="T7" fmla="*/ 412 h 412"/>
                <a:gd name="T8" fmla="*/ 7 w 99"/>
                <a:gd name="T9" fmla="*/ 137 h 412"/>
                <a:gd name="T10" fmla="*/ 49 w 99"/>
                <a:gd name="T11" fmla="*/ 0 h 412"/>
                <a:gd name="T12" fmla="*/ 99 w 99"/>
                <a:gd name="T13" fmla="*/ 50 h 412"/>
                <a:gd name="T14" fmla="*/ 49 w 99"/>
                <a:gd name="T15" fmla="*/ 99 h 412"/>
                <a:gd name="T16" fmla="*/ 0 w 99"/>
                <a:gd name="T17" fmla="*/ 50 h 412"/>
                <a:gd name="T18" fmla="*/ 49 w 99"/>
                <a:gd name="T19" fmla="*/ 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12">
                  <a:moveTo>
                    <a:pt x="7" y="137"/>
                  </a:moveTo>
                  <a:cubicBezTo>
                    <a:pt x="92" y="137"/>
                    <a:pt x="92" y="137"/>
                    <a:pt x="92" y="137"/>
                  </a:cubicBezTo>
                  <a:cubicBezTo>
                    <a:pt x="92" y="412"/>
                    <a:pt x="92" y="412"/>
                    <a:pt x="92" y="412"/>
                  </a:cubicBezTo>
                  <a:cubicBezTo>
                    <a:pt x="7" y="412"/>
                    <a:pt x="7" y="412"/>
                    <a:pt x="7" y="412"/>
                  </a:cubicBezTo>
                  <a:lnTo>
                    <a:pt x="7" y="137"/>
                  </a:lnTo>
                  <a:close/>
                  <a:moveTo>
                    <a:pt x="49" y="0"/>
                  </a:moveTo>
                  <a:cubicBezTo>
                    <a:pt x="77" y="0"/>
                    <a:pt x="99" y="22"/>
                    <a:pt x="99" y="50"/>
                  </a:cubicBezTo>
                  <a:cubicBezTo>
                    <a:pt x="99" y="77"/>
                    <a:pt x="77" y="99"/>
                    <a:pt x="49" y="99"/>
                  </a:cubicBezTo>
                  <a:cubicBezTo>
                    <a:pt x="22" y="99"/>
                    <a:pt x="0" y="77"/>
                    <a:pt x="0" y="50"/>
                  </a:cubicBezTo>
                  <a:cubicBezTo>
                    <a:pt x="0" y="22"/>
                    <a:pt x="22" y="0"/>
                    <a:pt x="4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Freeform 9"/>
            <p:cNvSpPr>
              <a:spLocks/>
            </p:cNvSpPr>
            <p:nvPr userDrawn="1"/>
          </p:nvSpPr>
          <p:spPr bwMode="auto">
            <a:xfrm>
              <a:off x="2038115" y="2661649"/>
              <a:ext cx="517362" cy="731785"/>
            </a:xfrm>
            <a:custGeom>
              <a:avLst/>
              <a:gdLst>
                <a:gd name="T0" fmla="*/ 0 w 678"/>
                <a:gd name="T1" fmla="*/ 0 h 959"/>
                <a:gd name="T2" fmla="*/ 201 w 678"/>
                <a:gd name="T3" fmla="*/ 0 h 959"/>
                <a:gd name="T4" fmla="*/ 201 w 678"/>
                <a:gd name="T5" fmla="*/ 574 h 959"/>
                <a:gd name="T6" fmla="*/ 430 w 678"/>
                <a:gd name="T7" fmla="*/ 309 h 959"/>
                <a:gd name="T8" fmla="*/ 678 w 678"/>
                <a:gd name="T9" fmla="*/ 309 h 959"/>
                <a:gd name="T10" fmla="*/ 414 w 678"/>
                <a:gd name="T11" fmla="*/ 609 h 959"/>
                <a:gd name="T12" fmla="*/ 671 w 678"/>
                <a:gd name="T13" fmla="*/ 959 h 959"/>
                <a:gd name="T14" fmla="*/ 418 w 678"/>
                <a:gd name="T15" fmla="*/ 959 h 959"/>
                <a:gd name="T16" fmla="*/ 206 w 678"/>
                <a:gd name="T17" fmla="*/ 638 h 959"/>
                <a:gd name="T18" fmla="*/ 201 w 678"/>
                <a:gd name="T19" fmla="*/ 638 h 959"/>
                <a:gd name="T20" fmla="*/ 201 w 678"/>
                <a:gd name="T21" fmla="*/ 959 h 959"/>
                <a:gd name="T22" fmla="*/ 0 w 678"/>
                <a:gd name="T23" fmla="*/ 959 h 959"/>
                <a:gd name="T24" fmla="*/ 0 w 678"/>
                <a:gd name="T25" fmla="*/ 0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8" h="959">
                  <a:moveTo>
                    <a:pt x="0" y="0"/>
                  </a:moveTo>
                  <a:lnTo>
                    <a:pt x="201" y="0"/>
                  </a:lnTo>
                  <a:lnTo>
                    <a:pt x="201" y="574"/>
                  </a:lnTo>
                  <a:lnTo>
                    <a:pt x="430" y="309"/>
                  </a:lnTo>
                  <a:lnTo>
                    <a:pt x="678" y="309"/>
                  </a:lnTo>
                  <a:lnTo>
                    <a:pt x="414" y="609"/>
                  </a:lnTo>
                  <a:lnTo>
                    <a:pt x="671" y="959"/>
                  </a:lnTo>
                  <a:lnTo>
                    <a:pt x="418" y="959"/>
                  </a:lnTo>
                  <a:lnTo>
                    <a:pt x="206" y="638"/>
                  </a:lnTo>
                  <a:lnTo>
                    <a:pt x="201" y="638"/>
                  </a:lnTo>
                  <a:lnTo>
                    <a:pt x="201" y="959"/>
                  </a:lnTo>
                  <a:lnTo>
                    <a:pt x="0" y="95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Freeform 10"/>
            <p:cNvSpPr>
              <a:spLocks/>
            </p:cNvSpPr>
            <p:nvPr userDrawn="1"/>
          </p:nvSpPr>
          <p:spPr bwMode="auto">
            <a:xfrm>
              <a:off x="1479548" y="2885229"/>
              <a:ext cx="481497" cy="508205"/>
            </a:xfrm>
            <a:custGeom>
              <a:avLst/>
              <a:gdLst>
                <a:gd name="T0" fmla="*/ 0 w 267"/>
                <a:gd name="T1" fmla="*/ 7 h 282"/>
                <a:gd name="T2" fmla="*/ 82 w 267"/>
                <a:gd name="T3" fmla="*/ 7 h 282"/>
                <a:gd name="T4" fmla="*/ 82 w 267"/>
                <a:gd name="T5" fmla="*/ 44 h 282"/>
                <a:gd name="T6" fmla="*/ 83 w 267"/>
                <a:gd name="T7" fmla="*/ 44 h 282"/>
                <a:gd name="T8" fmla="*/ 164 w 267"/>
                <a:gd name="T9" fmla="*/ 0 h 282"/>
                <a:gd name="T10" fmla="*/ 267 w 267"/>
                <a:gd name="T11" fmla="*/ 131 h 282"/>
                <a:gd name="T12" fmla="*/ 267 w 267"/>
                <a:gd name="T13" fmla="*/ 282 h 282"/>
                <a:gd name="T14" fmla="*/ 181 w 267"/>
                <a:gd name="T15" fmla="*/ 282 h 282"/>
                <a:gd name="T16" fmla="*/ 181 w 267"/>
                <a:gd name="T17" fmla="*/ 148 h 282"/>
                <a:gd name="T18" fmla="*/ 137 w 267"/>
                <a:gd name="T19" fmla="*/ 75 h 282"/>
                <a:gd name="T20" fmla="*/ 86 w 267"/>
                <a:gd name="T21" fmla="*/ 146 h 282"/>
                <a:gd name="T22" fmla="*/ 86 w 267"/>
                <a:gd name="T23" fmla="*/ 282 h 282"/>
                <a:gd name="T24" fmla="*/ 0 w 267"/>
                <a:gd name="T25" fmla="*/ 282 h 282"/>
                <a:gd name="T26" fmla="*/ 0 w 267"/>
                <a:gd name="T27" fmla="*/ 7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7" h="282">
                  <a:moveTo>
                    <a:pt x="0" y="7"/>
                  </a:moveTo>
                  <a:cubicBezTo>
                    <a:pt x="82" y="7"/>
                    <a:pt x="82" y="7"/>
                    <a:pt x="82" y="7"/>
                  </a:cubicBezTo>
                  <a:cubicBezTo>
                    <a:pt x="82" y="44"/>
                    <a:pt x="82" y="44"/>
                    <a:pt x="82" y="44"/>
                  </a:cubicBezTo>
                  <a:cubicBezTo>
                    <a:pt x="83" y="44"/>
                    <a:pt x="83" y="44"/>
                    <a:pt x="83" y="44"/>
                  </a:cubicBezTo>
                  <a:cubicBezTo>
                    <a:pt x="95" y="23"/>
                    <a:pt x="123" y="0"/>
                    <a:pt x="164" y="0"/>
                  </a:cubicBezTo>
                  <a:cubicBezTo>
                    <a:pt x="251" y="0"/>
                    <a:pt x="267" y="57"/>
                    <a:pt x="267" y="131"/>
                  </a:cubicBezTo>
                  <a:cubicBezTo>
                    <a:pt x="267" y="282"/>
                    <a:pt x="267" y="282"/>
                    <a:pt x="267" y="282"/>
                  </a:cubicBezTo>
                  <a:cubicBezTo>
                    <a:pt x="181" y="282"/>
                    <a:pt x="181" y="282"/>
                    <a:pt x="181" y="282"/>
                  </a:cubicBezTo>
                  <a:cubicBezTo>
                    <a:pt x="181" y="148"/>
                    <a:pt x="181" y="148"/>
                    <a:pt x="181" y="148"/>
                  </a:cubicBezTo>
                  <a:cubicBezTo>
                    <a:pt x="181" y="116"/>
                    <a:pt x="181" y="75"/>
                    <a:pt x="137" y="75"/>
                  </a:cubicBezTo>
                  <a:cubicBezTo>
                    <a:pt x="92" y="75"/>
                    <a:pt x="86" y="110"/>
                    <a:pt x="86" y="146"/>
                  </a:cubicBezTo>
                  <a:cubicBezTo>
                    <a:pt x="86" y="282"/>
                    <a:pt x="86" y="282"/>
                    <a:pt x="86" y="282"/>
                  </a:cubicBezTo>
                  <a:cubicBezTo>
                    <a:pt x="0" y="282"/>
                    <a:pt x="0" y="282"/>
                    <a:pt x="0" y="282"/>
                  </a:cubicBez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 name="Freeform 11"/>
            <p:cNvSpPr>
              <a:spLocks noEditPoints="1"/>
            </p:cNvSpPr>
            <p:nvPr userDrawn="1"/>
          </p:nvSpPr>
          <p:spPr bwMode="auto">
            <a:xfrm>
              <a:off x="2521139" y="2881414"/>
              <a:ext cx="512020" cy="524993"/>
            </a:xfrm>
            <a:custGeom>
              <a:avLst/>
              <a:gdLst>
                <a:gd name="T0" fmla="*/ 199 w 284"/>
                <a:gd name="T1" fmla="*/ 114 h 291"/>
                <a:gd name="T2" fmla="*/ 146 w 284"/>
                <a:gd name="T3" fmla="*/ 62 h 291"/>
                <a:gd name="T4" fmla="*/ 86 w 284"/>
                <a:gd name="T5" fmla="*/ 114 h 291"/>
                <a:gd name="T6" fmla="*/ 199 w 284"/>
                <a:gd name="T7" fmla="*/ 114 h 291"/>
                <a:gd name="T8" fmla="*/ 271 w 284"/>
                <a:gd name="T9" fmla="*/ 236 h 291"/>
                <a:gd name="T10" fmla="*/ 154 w 284"/>
                <a:gd name="T11" fmla="*/ 291 h 291"/>
                <a:gd name="T12" fmla="*/ 0 w 284"/>
                <a:gd name="T13" fmla="*/ 146 h 291"/>
                <a:gd name="T14" fmla="*/ 154 w 284"/>
                <a:gd name="T15" fmla="*/ 0 h 291"/>
                <a:gd name="T16" fmla="*/ 284 w 284"/>
                <a:gd name="T17" fmla="*/ 146 h 291"/>
                <a:gd name="T18" fmla="*/ 284 w 284"/>
                <a:gd name="T19" fmla="*/ 172 h 291"/>
                <a:gd name="T20" fmla="*/ 86 w 284"/>
                <a:gd name="T21" fmla="*/ 172 h 291"/>
                <a:gd name="T22" fmla="*/ 150 w 284"/>
                <a:gd name="T23" fmla="*/ 226 h 291"/>
                <a:gd name="T24" fmla="*/ 211 w 284"/>
                <a:gd name="T25" fmla="*/ 192 h 291"/>
                <a:gd name="T26" fmla="*/ 271 w 284"/>
                <a:gd name="T27" fmla="*/ 23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4" h="291">
                  <a:moveTo>
                    <a:pt x="199" y="114"/>
                  </a:moveTo>
                  <a:cubicBezTo>
                    <a:pt x="199" y="86"/>
                    <a:pt x="177" y="62"/>
                    <a:pt x="146" y="62"/>
                  </a:cubicBezTo>
                  <a:cubicBezTo>
                    <a:pt x="109" y="62"/>
                    <a:pt x="88" y="88"/>
                    <a:pt x="86" y="114"/>
                  </a:cubicBezTo>
                  <a:lnTo>
                    <a:pt x="199" y="114"/>
                  </a:lnTo>
                  <a:close/>
                  <a:moveTo>
                    <a:pt x="271" y="236"/>
                  </a:moveTo>
                  <a:cubicBezTo>
                    <a:pt x="243" y="271"/>
                    <a:pt x="199" y="291"/>
                    <a:pt x="154" y="291"/>
                  </a:cubicBezTo>
                  <a:cubicBezTo>
                    <a:pt x="69" y="291"/>
                    <a:pt x="0" y="234"/>
                    <a:pt x="0" y="146"/>
                  </a:cubicBezTo>
                  <a:cubicBezTo>
                    <a:pt x="0" y="57"/>
                    <a:pt x="69" y="0"/>
                    <a:pt x="154" y="0"/>
                  </a:cubicBezTo>
                  <a:cubicBezTo>
                    <a:pt x="234" y="0"/>
                    <a:pt x="284" y="57"/>
                    <a:pt x="284" y="146"/>
                  </a:cubicBezTo>
                  <a:cubicBezTo>
                    <a:pt x="284" y="172"/>
                    <a:pt x="284" y="172"/>
                    <a:pt x="284" y="172"/>
                  </a:cubicBezTo>
                  <a:cubicBezTo>
                    <a:pt x="86" y="172"/>
                    <a:pt x="86" y="172"/>
                    <a:pt x="86" y="172"/>
                  </a:cubicBezTo>
                  <a:cubicBezTo>
                    <a:pt x="93" y="205"/>
                    <a:pt x="117" y="226"/>
                    <a:pt x="150" y="226"/>
                  </a:cubicBezTo>
                  <a:cubicBezTo>
                    <a:pt x="178" y="226"/>
                    <a:pt x="197" y="212"/>
                    <a:pt x="211" y="192"/>
                  </a:cubicBezTo>
                  <a:lnTo>
                    <a:pt x="271" y="2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Freeform 12"/>
            <p:cNvSpPr>
              <a:spLocks noEditPoints="1"/>
            </p:cNvSpPr>
            <p:nvPr userDrawn="1"/>
          </p:nvSpPr>
          <p:spPr bwMode="auto">
            <a:xfrm>
              <a:off x="3076654" y="2661649"/>
              <a:ext cx="542543" cy="742468"/>
            </a:xfrm>
            <a:custGeom>
              <a:avLst/>
              <a:gdLst>
                <a:gd name="T0" fmla="*/ 154 w 301"/>
                <a:gd name="T1" fmla="*/ 197 h 412"/>
                <a:gd name="T2" fmla="*/ 86 w 301"/>
                <a:gd name="T3" fmla="*/ 267 h 412"/>
                <a:gd name="T4" fmla="*/ 154 w 301"/>
                <a:gd name="T5" fmla="*/ 337 h 412"/>
                <a:gd name="T6" fmla="*/ 222 w 301"/>
                <a:gd name="T7" fmla="*/ 267 h 412"/>
                <a:gd name="T8" fmla="*/ 154 w 301"/>
                <a:gd name="T9" fmla="*/ 197 h 412"/>
                <a:gd name="T10" fmla="*/ 301 w 301"/>
                <a:gd name="T11" fmla="*/ 406 h 412"/>
                <a:gd name="T12" fmla="*/ 222 w 301"/>
                <a:gd name="T13" fmla="*/ 406 h 412"/>
                <a:gd name="T14" fmla="*/ 222 w 301"/>
                <a:gd name="T15" fmla="*/ 369 h 412"/>
                <a:gd name="T16" fmla="*/ 221 w 301"/>
                <a:gd name="T17" fmla="*/ 369 h 412"/>
                <a:gd name="T18" fmla="*/ 136 w 301"/>
                <a:gd name="T19" fmla="*/ 412 h 412"/>
                <a:gd name="T20" fmla="*/ 0 w 301"/>
                <a:gd name="T21" fmla="*/ 270 h 412"/>
                <a:gd name="T22" fmla="*/ 126 w 301"/>
                <a:gd name="T23" fmla="*/ 122 h 412"/>
                <a:gd name="T24" fmla="*/ 214 w 301"/>
                <a:gd name="T25" fmla="*/ 159 h 412"/>
                <a:gd name="T26" fmla="*/ 215 w 301"/>
                <a:gd name="T27" fmla="*/ 159 h 412"/>
                <a:gd name="T28" fmla="*/ 215 w 301"/>
                <a:gd name="T29" fmla="*/ 0 h 412"/>
                <a:gd name="T30" fmla="*/ 301 w 301"/>
                <a:gd name="T31" fmla="*/ 0 h 412"/>
                <a:gd name="T32" fmla="*/ 301 w 301"/>
                <a:gd name="T33" fmla="*/ 406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412">
                  <a:moveTo>
                    <a:pt x="154" y="197"/>
                  </a:moveTo>
                  <a:cubicBezTo>
                    <a:pt x="111" y="197"/>
                    <a:pt x="86" y="226"/>
                    <a:pt x="86" y="267"/>
                  </a:cubicBezTo>
                  <a:cubicBezTo>
                    <a:pt x="86" y="309"/>
                    <a:pt x="111" y="337"/>
                    <a:pt x="154" y="337"/>
                  </a:cubicBezTo>
                  <a:cubicBezTo>
                    <a:pt x="197" y="337"/>
                    <a:pt x="222" y="309"/>
                    <a:pt x="222" y="267"/>
                  </a:cubicBezTo>
                  <a:cubicBezTo>
                    <a:pt x="222" y="226"/>
                    <a:pt x="197" y="197"/>
                    <a:pt x="154" y="197"/>
                  </a:cubicBezTo>
                  <a:moveTo>
                    <a:pt x="301" y="406"/>
                  </a:moveTo>
                  <a:cubicBezTo>
                    <a:pt x="222" y="406"/>
                    <a:pt x="222" y="406"/>
                    <a:pt x="222" y="406"/>
                  </a:cubicBezTo>
                  <a:cubicBezTo>
                    <a:pt x="222" y="369"/>
                    <a:pt x="222" y="369"/>
                    <a:pt x="222" y="369"/>
                  </a:cubicBezTo>
                  <a:cubicBezTo>
                    <a:pt x="221" y="369"/>
                    <a:pt x="221" y="369"/>
                    <a:pt x="221" y="369"/>
                  </a:cubicBezTo>
                  <a:cubicBezTo>
                    <a:pt x="208" y="389"/>
                    <a:pt x="175" y="412"/>
                    <a:pt x="136" y="412"/>
                  </a:cubicBezTo>
                  <a:cubicBezTo>
                    <a:pt x="54" y="412"/>
                    <a:pt x="0" y="353"/>
                    <a:pt x="0" y="270"/>
                  </a:cubicBezTo>
                  <a:cubicBezTo>
                    <a:pt x="0" y="193"/>
                    <a:pt x="48" y="122"/>
                    <a:pt x="126" y="122"/>
                  </a:cubicBezTo>
                  <a:cubicBezTo>
                    <a:pt x="162" y="122"/>
                    <a:pt x="195" y="132"/>
                    <a:pt x="214" y="159"/>
                  </a:cubicBezTo>
                  <a:cubicBezTo>
                    <a:pt x="215" y="159"/>
                    <a:pt x="215" y="159"/>
                    <a:pt x="215" y="159"/>
                  </a:cubicBezTo>
                  <a:cubicBezTo>
                    <a:pt x="215" y="0"/>
                    <a:pt x="215" y="0"/>
                    <a:pt x="215" y="0"/>
                  </a:cubicBezTo>
                  <a:cubicBezTo>
                    <a:pt x="301" y="0"/>
                    <a:pt x="301" y="0"/>
                    <a:pt x="301" y="0"/>
                  </a:cubicBezTo>
                  <a:lnTo>
                    <a:pt x="301" y="4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7" name="Freeform 13"/>
            <p:cNvSpPr>
              <a:spLocks/>
            </p:cNvSpPr>
            <p:nvPr userDrawn="1"/>
          </p:nvSpPr>
          <p:spPr bwMode="auto">
            <a:xfrm>
              <a:off x="3772574" y="2508272"/>
              <a:ext cx="1037776" cy="1038540"/>
            </a:xfrm>
            <a:custGeom>
              <a:avLst/>
              <a:gdLst>
                <a:gd name="T0" fmla="*/ 534 w 576"/>
                <a:gd name="T1" fmla="*/ 0 h 576"/>
                <a:gd name="T2" fmla="*/ 43 w 576"/>
                <a:gd name="T3" fmla="*/ 0 h 576"/>
                <a:gd name="T4" fmla="*/ 0 w 576"/>
                <a:gd name="T5" fmla="*/ 42 h 576"/>
                <a:gd name="T6" fmla="*/ 0 w 576"/>
                <a:gd name="T7" fmla="*/ 534 h 576"/>
                <a:gd name="T8" fmla="*/ 43 w 576"/>
                <a:gd name="T9" fmla="*/ 576 h 576"/>
                <a:gd name="T10" fmla="*/ 534 w 576"/>
                <a:gd name="T11" fmla="*/ 576 h 576"/>
                <a:gd name="T12" fmla="*/ 576 w 576"/>
                <a:gd name="T13" fmla="*/ 534 h 576"/>
                <a:gd name="T14" fmla="*/ 576 w 576"/>
                <a:gd name="T15" fmla="*/ 42 h 576"/>
                <a:gd name="T16" fmla="*/ 534 w 576"/>
                <a:gd name="T17"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 h="576">
                  <a:moveTo>
                    <a:pt x="534" y="0"/>
                  </a:moveTo>
                  <a:cubicBezTo>
                    <a:pt x="43" y="0"/>
                    <a:pt x="43" y="0"/>
                    <a:pt x="43" y="0"/>
                  </a:cubicBezTo>
                  <a:cubicBezTo>
                    <a:pt x="19" y="0"/>
                    <a:pt x="0" y="19"/>
                    <a:pt x="0" y="42"/>
                  </a:cubicBezTo>
                  <a:cubicBezTo>
                    <a:pt x="0" y="534"/>
                    <a:pt x="0" y="534"/>
                    <a:pt x="0" y="534"/>
                  </a:cubicBezTo>
                  <a:cubicBezTo>
                    <a:pt x="0" y="557"/>
                    <a:pt x="19" y="576"/>
                    <a:pt x="43" y="576"/>
                  </a:cubicBezTo>
                  <a:cubicBezTo>
                    <a:pt x="534" y="576"/>
                    <a:pt x="534" y="576"/>
                    <a:pt x="534" y="576"/>
                  </a:cubicBezTo>
                  <a:cubicBezTo>
                    <a:pt x="557" y="576"/>
                    <a:pt x="576" y="557"/>
                    <a:pt x="576" y="534"/>
                  </a:cubicBezTo>
                  <a:cubicBezTo>
                    <a:pt x="576" y="42"/>
                    <a:pt x="576" y="42"/>
                    <a:pt x="576" y="42"/>
                  </a:cubicBezTo>
                  <a:cubicBezTo>
                    <a:pt x="576" y="19"/>
                    <a:pt x="557" y="0"/>
                    <a:pt x="534" y="0"/>
                  </a:cubicBezTo>
                  <a:close/>
                </a:path>
              </a:pathLst>
            </a:custGeom>
            <a:solidFill>
              <a:srgbClr val="0077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8" name="Freeform 14"/>
            <p:cNvSpPr>
              <a:spLocks noEditPoints="1"/>
            </p:cNvSpPr>
            <p:nvPr userDrawn="1"/>
          </p:nvSpPr>
          <p:spPr bwMode="auto">
            <a:xfrm>
              <a:off x="3914506" y="2650966"/>
              <a:ext cx="178558" cy="742468"/>
            </a:xfrm>
            <a:custGeom>
              <a:avLst/>
              <a:gdLst>
                <a:gd name="T0" fmla="*/ 7 w 99"/>
                <a:gd name="T1" fmla="*/ 137 h 412"/>
                <a:gd name="T2" fmla="*/ 92 w 99"/>
                <a:gd name="T3" fmla="*/ 137 h 412"/>
                <a:gd name="T4" fmla="*/ 92 w 99"/>
                <a:gd name="T5" fmla="*/ 412 h 412"/>
                <a:gd name="T6" fmla="*/ 7 w 99"/>
                <a:gd name="T7" fmla="*/ 412 h 412"/>
                <a:gd name="T8" fmla="*/ 7 w 99"/>
                <a:gd name="T9" fmla="*/ 137 h 412"/>
                <a:gd name="T10" fmla="*/ 49 w 99"/>
                <a:gd name="T11" fmla="*/ 0 h 412"/>
                <a:gd name="T12" fmla="*/ 99 w 99"/>
                <a:gd name="T13" fmla="*/ 50 h 412"/>
                <a:gd name="T14" fmla="*/ 49 w 99"/>
                <a:gd name="T15" fmla="*/ 99 h 412"/>
                <a:gd name="T16" fmla="*/ 0 w 99"/>
                <a:gd name="T17" fmla="*/ 50 h 412"/>
                <a:gd name="T18" fmla="*/ 49 w 99"/>
                <a:gd name="T19" fmla="*/ 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12">
                  <a:moveTo>
                    <a:pt x="7" y="137"/>
                  </a:moveTo>
                  <a:cubicBezTo>
                    <a:pt x="92" y="137"/>
                    <a:pt x="92" y="137"/>
                    <a:pt x="92" y="137"/>
                  </a:cubicBezTo>
                  <a:cubicBezTo>
                    <a:pt x="92" y="412"/>
                    <a:pt x="92" y="412"/>
                    <a:pt x="92" y="412"/>
                  </a:cubicBezTo>
                  <a:cubicBezTo>
                    <a:pt x="7" y="412"/>
                    <a:pt x="7" y="412"/>
                    <a:pt x="7" y="412"/>
                  </a:cubicBezTo>
                  <a:lnTo>
                    <a:pt x="7" y="137"/>
                  </a:lnTo>
                  <a:close/>
                  <a:moveTo>
                    <a:pt x="49" y="0"/>
                  </a:moveTo>
                  <a:cubicBezTo>
                    <a:pt x="77" y="0"/>
                    <a:pt x="99" y="23"/>
                    <a:pt x="99" y="50"/>
                  </a:cubicBezTo>
                  <a:cubicBezTo>
                    <a:pt x="99" y="77"/>
                    <a:pt x="77" y="99"/>
                    <a:pt x="49" y="99"/>
                  </a:cubicBezTo>
                  <a:cubicBezTo>
                    <a:pt x="22" y="99"/>
                    <a:pt x="0" y="77"/>
                    <a:pt x="0" y="50"/>
                  </a:cubicBezTo>
                  <a:cubicBezTo>
                    <a:pt x="0" y="23"/>
                    <a:pt x="22" y="0"/>
                    <a:pt x="4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9" name="Freeform 15"/>
            <p:cNvSpPr>
              <a:spLocks/>
            </p:cNvSpPr>
            <p:nvPr userDrawn="1"/>
          </p:nvSpPr>
          <p:spPr bwMode="auto">
            <a:xfrm>
              <a:off x="4177765" y="2885229"/>
              <a:ext cx="479971" cy="508205"/>
            </a:xfrm>
            <a:custGeom>
              <a:avLst/>
              <a:gdLst>
                <a:gd name="T0" fmla="*/ 0 w 266"/>
                <a:gd name="T1" fmla="*/ 7 h 282"/>
                <a:gd name="T2" fmla="*/ 82 w 266"/>
                <a:gd name="T3" fmla="*/ 7 h 282"/>
                <a:gd name="T4" fmla="*/ 82 w 266"/>
                <a:gd name="T5" fmla="*/ 45 h 282"/>
                <a:gd name="T6" fmla="*/ 83 w 266"/>
                <a:gd name="T7" fmla="*/ 45 h 282"/>
                <a:gd name="T8" fmla="*/ 163 w 266"/>
                <a:gd name="T9" fmla="*/ 0 h 282"/>
                <a:gd name="T10" fmla="*/ 266 w 266"/>
                <a:gd name="T11" fmla="*/ 131 h 282"/>
                <a:gd name="T12" fmla="*/ 266 w 266"/>
                <a:gd name="T13" fmla="*/ 282 h 282"/>
                <a:gd name="T14" fmla="*/ 181 w 266"/>
                <a:gd name="T15" fmla="*/ 282 h 282"/>
                <a:gd name="T16" fmla="*/ 181 w 266"/>
                <a:gd name="T17" fmla="*/ 148 h 282"/>
                <a:gd name="T18" fmla="*/ 136 w 266"/>
                <a:gd name="T19" fmla="*/ 75 h 282"/>
                <a:gd name="T20" fmla="*/ 85 w 266"/>
                <a:gd name="T21" fmla="*/ 146 h 282"/>
                <a:gd name="T22" fmla="*/ 85 w 266"/>
                <a:gd name="T23" fmla="*/ 282 h 282"/>
                <a:gd name="T24" fmla="*/ 0 w 266"/>
                <a:gd name="T25" fmla="*/ 282 h 282"/>
                <a:gd name="T26" fmla="*/ 0 w 266"/>
                <a:gd name="T27" fmla="*/ 7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6" h="282">
                  <a:moveTo>
                    <a:pt x="0" y="7"/>
                  </a:moveTo>
                  <a:cubicBezTo>
                    <a:pt x="82" y="7"/>
                    <a:pt x="82" y="7"/>
                    <a:pt x="82" y="7"/>
                  </a:cubicBezTo>
                  <a:cubicBezTo>
                    <a:pt x="82" y="45"/>
                    <a:pt x="82" y="45"/>
                    <a:pt x="82" y="45"/>
                  </a:cubicBezTo>
                  <a:cubicBezTo>
                    <a:pt x="83" y="45"/>
                    <a:pt x="83" y="45"/>
                    <a:pt x="83" y="45"/>
                  </a:cubicBezTo>
                  <a:cubicBezTo>
                    <a:pt x="94" y="23"/>
                    <a:pt x="122" y="0"/>
                    <a:pt x="163" y="0"/>
                  </a:cubicBezTo>
                  <a:cubicBezTo>
                    <a:pt x="250" y="0"/>
                    <a:pt x="266" y="57"/>
                    <a:pt x="266" y="131"/>
                  </a:cubicBezTo>
                  <a:cubicBezTo>
                    <a:pt x="266" y="282"/>
                    <a:pt x="266" y="282"/>
                    <a:pt x="266" y="282"/>
                  </a:cubicBezTo>
                  <a:cubicBezTo>
                    <a:pt x="181" y="282"/>
                    <a:pt x="181" y="282"/>
                    <a:pt x="181" y="282"/>
                  </a:cubicBezTo>
                  <a:cubicBezTo>
                    <a:pt x="181" y="148"/>
                    <a:pt x="181" y="148"/>
                    <a:pt x="181" y="148"/>
                  </a:cubicBezTo>
                  <a:cubicBezTo>
                    <a:pt x="181" y="116"/>
                    <a:pt x="180" y="75"/>
                    <a:pt x="136" y="75"/>
                  </a:cubicBezTo>
                  <a:cubicBezTo>
                    <a:pt x="92" y="75"/>
                    <a:pt x="85" y="110"/>
                    <a:pt x="85" y="146"/>
                  </a:cubicBezTo>
                  <a:cubicBezTo>
                    <a:pt x="85" y="282"/>
                    <a:pt x="85" y="282"/>
                    <a:pt x="85" y="282"/>
                  </a:cubicBezTo>
                  <a:cubicBezTo>
                    <a:pt x="0" y="282"/>
                    <a:pt x="0" y="282"/>
                    <a:pt x="0" y="282"/>
                  </a:cubicBez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nvGrpSpPr>
            <p:cNvPr id="22" name="Group 21"/>
            <p:cNvGrpSpPr/>
            <p:nvPr userDrawn="1"/>
          </p:nvGrpSpPr>
          <p:grpSpPr>
            <a:xfrm>
              <a:off x="4835532" y="3347543"/>
              <a:ext cx="86865" cy="45750"/>
              <a:chOff x="4835532" y="3367599"/>
              <a:chExt cx="57993" cy="30544"/>
            </a:xfrm>
          </p:grpSpPr>
          <p:sp>
            <p:nvSpPr>
              <p:cNvPr id="20" name="Freeform 16"/>
              <p:cNvSpPr>
                <a:spLocks/>
              </p:cNvSpPr>
              <p:nvPr userDrawn="1"/>
            </p:nvSpPr>
            <p:spPr bwMode="auto">
              <a:xfrm>
                <a:off x="4835532" y="3367620"/>
                <a:ext cx="22129" cy="30523"/>
              </a:xfrm>
              <a:custGeom>
                <a:avLst/>
                <a:gdLst>
                  <a:gd name="T0" fmla="*/ 0 w 29"/>
                  <a:gd name="T1" fmla="*/ 5 h 40"/>
                  <a:gd name="T2" fmla="*/ 12 w 29"/>
                  <a:gd name="T3" fmla="*/ 5 h 40"/>
                  <a:gd name="T4" fmla="*/ 12 w 29"/>
                  <a:gd name="T5" fmla="*/ 40 h 40"/>
                  <a:gd name="T6" fmla="*/ 17 w 29"/>
                  <a:gd name="T7" fmla="*/ 40 h 40"/>
                  <a:gd name="T8" fmla="*/ 17 w 29"/>
                  <a:gd name="T9" fmla="*/ 5 h 40"/>
                  <a:gd name="T10" fmla="*/ 29 w 29"/>
                  <a:gd name="T11" fmla="*/ 5 h 40"/>
                  <a:gd name="T12" fmla="*/ 29 w 29"/>
                  <a:gd name="T13" fmla="*/ 0 h 40"/>
                  <a:gd name="T14" fmla="*/ 0 w 29"/>
                  <a:gd name="T15" fmla="*/ 0 h 40"/>
                  <a:gd name="T16" fmla="*/ 0 w 29"/>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40">
                    <a:moveTo>
                      <a:pt x="0" y="5"/>
                    </a:moveTo>
                    <a:lnTo>
                      <a:pt x="12" y="5"/>
                    </a:lnTo>
                    <a:lnTo>
                      <a:pt x="12" y="40"/>
                    </a:lnTo>
                    <a:lnTo>
                      <a:pt x="17" y="40"/>
                    </a:lnTo>
                    <a:lnTo>
                      <a:pt x="17" y="5"/>
                    </a:lnTo>
                    <a:lnTo>
                      <a:pt x="29" y="5"/>
                    </a:lnTo>
                    <a:lnTo>
                      <a:pt x="29" y="0"/>
                    </a:lnTo>
                    <a:lnTo>
                      <a:pt x="0" y="0"/>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1" name="Freeform 17"/>
              <p:cNvSpPr>
                <a:spLocks/>
              </p:cNvSpPr>
              <p:nvPr userDrawn="1"/>
            </p:nvSpPr>
            <p:spPr bwMode="auto">
              <a:xfrm>
                <a:off x="4863002" y="3367599"/>
                <a:ext cx="30523" cy="30523"/>
              </a:xfrm>
              <a:custGeom>
                <a:avLst/>
                <a:gdLst>
                  <a:gd name="T0" fmla="*/ 31 w 40"/>
                  <a:gd name="T1" fmla="*/ 0 h 40"/>
                  <a:gd name="T2" fmla="*/ 19 w 40"/>
                  <a:gd name="T3" fmla="*/ 28 h 40"/>
                  <a:gd name="T4" fmla="*/ 9 w 40"/>
                  <a:gd name="T5" fmla="*/ 0 h 40"/>
                  <a:gd name="T6" fmla="*/ 0 w 40"/>
                  <a:gd name="T7" fmla="*/ 0 h 40"/>
                  <a:gd name="T8" fmla="*/ 0 w 40"/>
                  <a:gd name="T9" fmla="*/ 40 h 40"/>
                  <a:gd name="T10" fmla="*/ 5 w 40"/>
                  <a:gd name="T11" fmla="*/ 40 h 40"/>
                  <a:gd name="T12" fmla="*/ 5 w 40"/>
                  <a:gd name="T13" fmla="*/ 9 h 40"/>
                  <a:gd name="T14" fmla="*/ 19 w 40"/>
                  <a:gd name="T15" fmla="*/ 40 h 40"/>
                  <a:gd name="T16" fmla="*/ 21 w 40"/>
                  <a:gd name="T17" fmla="*/ 40 h 40"/>
                  <a:gd name="T18" fmla="*/ 33 w 40"/>
                  <a:gd name="T19" fmla="*/ 9 h 40"/>
                  <a:gd name="T20" fmla="*/ 33 w 40"/>
                  <a:gd name="T21" fmla="*/ 40 h 40"/>
                  <a:gd name="T22" fmla="*/ 40 w 40"/>
                  <a:gd name="T23" fmla="*/ 40 h 40"/>
                  <a:gd name="T24" fmla="*/ 40 w 40"/>
                  <a:gd name="T25" fmla="*/ 0 h 40"/>
                  <a:gd name="T26" fmla="*/ 31 w 40"/>
                  <a:gd name="T2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0">
                    <a:moveTo>
                      <a:pt x="31" y="0"/>
                    </a:moveTo>
                    <a:lnTo>
                      <a:pt x="19" y="28"/>
                    </a:lnTo>
                    <a:lnTo>
                      <a:pt x="9" y="0"/>
                    </a:lnTo>
                    <a:lnTo>
                      <a:pt x="0" y="0"/>
                    </a:lnTo>
                    <a:lnTo>
                      <a:pt x="0" y="40"/>
                    </a:lnTo>
                    <a:lnTo>
                      <a:pt x="5" y="40"/>
                    </a:lnTo>
                    <a:lnTo>
                      <a:pt x="5" y="9"/>
                    </a:lnTo>
                    <a:lnTo>
                      <a:pt x="19" y="40"/>
                    </a:lnTo>
                    <a:lnTo>
                      <a:pt x="21" y="40"/>
                    </a:lnTo>
                    <a:lnTo>
                      <a:pt x="33" y="9"/>
                    </a:lnTo>
                    <a:lnTo>
                      <a:pt x="33" y="40"/>
                    </a:lnTo>
                    <a:lnTo>
                      <a:pt x="40" y="40"/>
                    </a:lnTo>
                    <a:lnTo>
                      <a:pt x="40" y="0"/>
                    </a:lnTo>
                    <a:lnTo>
                      <a:pt x="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sp>
        <p:nvSpPr>
          <p:cNvPr id="24" name="Rectangle 23"/>
          <p:cNvSpPr/>
          <p:nvPr userDrawn="1"/>
        </p:nvSpPr>
        <p:spPr>
          <a:xfrm>
            <a:off x="0" y="0"/>
            <a:ext cx="9144000" cy="6858297"/>
          </a:xfrm>
          <a:prstGeom prst="rect">
            <a:avLst/>
          </a:prstGeom>
          <a:gradFill flip="none" rotWithShape="1">
            <a:gsLst>
              <a:gs pos="0">
                <a:srgbClr val="0073B2"/>
              </a:gs>
              <a:gs pos="79000">
                <a:srgbClr val="172436"/>
              </a:gs>
            </a:gsLst>
            <a:lin ang="7200000" scaled="0"/>
            <a:tileRect/>
          </a:gradFill>
          <a:ln w="9525" cap="flat" cmpd="sng" algn="ctr">
            <a:noFill/>
            <a:prstDash val="solid"/>
          </a:ln>
          <a:effectLst/>
        </p:spPr>
        <p:txBody>
          <a:bodyPr anchor="ctr"/>
          <a:lstStyle/>
          <a:p>
            <a:pPr algn="ctr">
              <a:defRPr/>
            </a:pPr>
            <a:endParaRPr lang="en-US" kern="0" dirty="0">
              <a:solidFill>
                <a:srgbClr val="FFFFFF"/>
              </a:solidFill>
            </a:endParaRPr>
          </a:p>
        </p:txBody>
      </p:sp>
      <p:pic>
        <p:nvPicPr>
          <p:cNvPr id="25" name="Picture 24"/>
          <p:cNvPicPr>
            <a:picLocks noChangeAspect="1" noChangeArrowheads="1"/>
          </p:cNvPicPr>
          <p:nvPr userDrawn="1"/>
        </p:nvPicPr>
        <p:blipFill>
          <a:blip r:embed="rId3"/>
          <a:stretch>
            <a:fillRect/>
          </a:stretch>
        </p:blipFill>
        <p:spPr bwMode="auto">
          <a:xfrm>
            <a:off x="698395" y="2509067"/>
            <a:ext cx="4203343" cy="1040673"/>
          </a:xfrm>
          <a:prstGeom prst="rect">
            <a:avLst/>
          </a:prstGeom>
          <a:noFill/>
          <a:ln w="9525" cap="flat" cmpd="sng" algn="ctr">
            <a:noFill/>
            <a:prstDash val="solid"/>
            <a:miter lim="800000"/>
            <a:headEnd/>
            <a:tailEnd/>
          </a:ln>
        </p:spPr>
      </p:pic>
      <p:pic>
        <p:nvPicPr>
          <p:cNvPr id="27" name="Picture 26" descr="in.png"/>
          <p:cNvPicPr>
            <a:picLocks noChangeAspect="1"/>
          </p:cNvPicPr>
          <p:nvPr userDrawn="1"/>
        </p:nvPicPr>
        <p:blipFill>
          <a:blip r:embed="rId4"/>
          <a:srcRect l="43556" t="29864"/>
          <a:stretch>
            <a:fillRect/>
          </a:stretch>
        </p:blipFill>
        <p:spPr>
          <a:xfrm>
            <a:off x="5273070" y="3250555"/>
            <a:ext cx="3870930" cy="3607445"/>
          </a:xfrm>
          <a:prstGeom prst="rect">
            <a:avLst/>
          </a:prstGeom>
        </p:spPr>
      </p:pic>
    </p:spTree>
    <p:extLst>
      <p:ext uri="{BB962C8B-B14F-4D97-AF65-F5344CB8AC3E}">
        <p14:creationId xmlns:p14="http://schemas.microsoft.com/office/powerpoint/2010/main" val="2690930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ver Option B">
    <p:bg>
      <p:bgPr>
        <a:gradFill flip="none" rotWithShape="1">
          <a:gsLst>
            <a:gs pos="33000">
              <a:srgbClr val="1E1E1E"/>
            </a:gs>
            <a:gs pos="100000">
              <a:srgbClr val="3C3C3C"/>
            </a:gs>
          </a:gsLst>
          <a:lin ang="18000000" scaled="0"/>
          <a:tileRect/>
        </a:gradFill>
        <a:effectLst/>
      </p:bgPr>
    </p:bg>
    <p:spTree>
      <p:nvGrpSpPr>
        <p:cNvPr id="1" name=""/>
        <p:cNvGrpSpPr/>
        <p:nvPr/>
      </p:nvGrpSpPr>
      <p:grpSpPr>
        <a:xfrm>
          <a:off x="0" y="0"/>
          <a:ext cx="0" cy="0"/>
          <a:chOff x="0" y="0"/>
          <a:chExt cx="0" cy="0"/>
        </a:xfrm>
      </p:grpSpPr>
      <p:sp>
        <p:nvSpPr>
          <p:cNvPr id="11" name="Title 27"/>
          <p:cNvSpPr txBox="1">
            <a:spLocks/>
          </p:cNvSpPr>
          <p:nvPr/>
        </p:nvSpPr>
        <p:spPr>
          <a:xfrm>
            <a:off x="3869939" y="2848910"/>
            <a:ext cx="7068155" cy="733275"/>
          </a:xfrm>
          <a:prstGeom prst="rect">
            <a:avLst/>
          </a:prstGeom>
        </p:spPr>
        <p:txBody>
          <a:bodyPr vert="horz" lIns="0" tIns="45720" rIns="0" bIns="45720" rtlCol="0" anchor="ctr">
            <a:noAutofit/>
          </a:bodyPr>
          <a:lstStyle>
            <a:lvl1pPr>
              <a:defRPr sz="2400" baseline="0">
                <a:solidFill>
                  <a:schemeClr val="tx1">
                    <a:lumMod val="50000"/>
                    <a:lumOff val="50000"/>
                  </a:schemeClr>
                </a:solidFill>
              </a:defRPr>
            </a:lvl1pPr>
          </a:lstStyle>
          <a:p>
            <a:pPr defTabSz="457200">
              <a:spcBef>
                <a:spcPct val="0"/>
              </a:spcBef>
              <a:defRPr/>
            </a:pPr>
            <a:r>
              <a:rPr lang="en-US" sz="3850" dirty="0" smtClean="0">
                <a:solidFill>
                  <a:srgbClr val="CDCCCA"/>
                </a:solidFill>
                <a:cs typeface="Arial" pitchFamily="34" charset="0"/>
              </a:rPr>
              <a:t>Marketing Solutions</a:t>
            </a:r>
            <a:endParaRPr lang="en-US" sz="3850" dirty="0">
              <a:solidFill>
                <a:srgbClr val="CDCCCA"/>
              </a:solidFill>
              <a:ea typeface="+mj-ea"/>
              <a:cs typeface="Arial" pitchFamily="34" charset="0"/>
            </a:endParaRPr>
          </a:p>
        </p:txBody>
      </p:sp>
      <p:pic>
        <p:nvPicPr>
          <p:cNvPr id="14" name="Picture 13" descr="in1000pxrotate.png"/>
          <p:cNvPicPr>
            <a:picLocks noChangeAspect="1"/>
          </p:cNvPicPr>
          <p:nvPr/>
        </p:nvPicPr>
        <p:blipFill rotWithShape="1">
          <a:blip r:embed="rId2" cstate="print">
            <a:alphaModFix amt="10000"/>
            <a:extLst>
              <a:ext uri="{28A0092B-C50C-407E-A947-70E740481C1C}">
                <a14:useLocalDpi xmlns:a14="http://schemas.microsoft.com/office/drawing/2010/main"/>
              </a:ext>
            </a:extLst>
          </a:blip>
          <a:srcRect t="-348"/>
          <a:stretch/>
        </p:blipFill>
        <p:spPr>
          <a:xfrm>
            <a:off x="5657271" y="3521868"/>
            <a:ext cx="3486729" cy="3336132"/>
          </a:xfrm>
          <a:prstGeom prst="rect">
            <a:avLst/>
          </a:prstGeom>
        </p:spPr>
      </p:pic>
      <p:sp>
        <p:nvSpPr>
          <p:cNvPr id="19" name="Title 1"/>
          <p:cNvSpPr>
            <a:spLocks noGrp="1"/>
          </p:cNvSpPr>
          <p:nvPr>
            <p:ph type="ctrTitle"/>
          </p:nvPr>
        </p:nvSpPr>
        <p:spPr>
          <a:xfrm>
            <a:off x="711971" y="3498281"/>
            <a:ext cx="7772400" cy="1198079"/>
          </a:xfrm>
        </p:spPr>
        <p:txBody>
          <a:bodyPr anchor="b" anchorCtr="0">
            <a:normAutofit/>
          </a:bodyPr>
          <a:lstStyle>
            <a:lvl1pPr>
              <a:defRPr sz="2400" b="0" i="0">
                <a:solidFill>
                  <a:schemeClr val="bg1"/>
                </a:solidFill>
              </a:defRPr>
            </a:lvl1pPr>
          </a:lstStyle>
          <a:p>
            <a:r>
              <a:rPr lang="en-US" smtClean="0"/>
              <a:t>Click to edit Master title style</a:t>
            </a:r>
            <a:endParaRPr lang="en-US" dirty="0"/>
          </a:p>
        </p:txBody>
      </p:sp>
      <p:sp>
        <p:nvSpPr>
          <p:cNvPr id="20" name="Subtitle 2"/>
          <p:cNvSpPr>
            <a:spLocks noGrp="1"/>
          </p:cNvSpPr>
          <p:nvPr>
            <p:ph type="subTitle" idx="1"/>
          </p:nvPr>
        </p:nvSpPr>
        <p:spPr>
          <a:xfrm>
            <a:off x="711971" y="4700923"/>
            <a:ext cx="6400800" cy="1371600"/>
          </a:xfrm>
          <a:prstGeom prst="rect">
            <a:avLst/>
          </a:prstGeom>
        </p:spPr>
        <p:txBody>
          <a:bodyPr anchor="t" anchorCtr="0">
            <a:noAutofit/>
          </a:bodyPr>
          <a:lstStyle>
            <a:lvl1pPr marL="0" indent="0" algn="l">
              <a:lnSpc>
                <a:spcPct val="100000"/>
              </a:lnSpc>
              <a:buNone/>
              <a:defRPr sz="2000" spc="0">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grpSp>
        <p:nvGrpSpPr>
          <p:cNvPr id="9" name="Group 8"/>
          <p:cNvGrpSpPr/>
          <p:nvPr/>
        </p:nvGrpSpPr>
        <p:grpSpPr>
          <a:xfrm>
            <a:off x="709517" y="2767257"/>
            <a:ext cx="2973771" cy="733762"/>
            <a:chOff x="713425" y="2508272"/>
            <a:chExt cx="4208972" cy="1038540"/>
          </a:xfrm>
        </p:grpSpPr>
        <p:sp>
          <p:nvSpPr>
            <p:cNvPr id="10" name="Freeform 7"/>
            <p:cNvSpPr>
              <a:spLocks/>
            </p:cNvSpPr>
            <p:nvPr userDrawn="1"/>
          </p:nvSpPr>
          <p:spPr bwMode="auto">
            <a:xfrm>
              <a:off x="713425" y="2661649"/>
              <a:ext cx="456316" cy="731785"/>
            </a:xfrm>
            <a:custGeom>
              <a:avLst/>
              <a:gdLst>
                <a:gd name="T0" fmla="*/ 0 w 598"/>
                <a:gd name="T1" fmla="*/ 0 h 959"/>
                <a:gd name="T2" fmla="*/ 210 w 598"/>
                <a:gd name="T3" fmla="*/ 0 h 959"/>
                <a:gd name="T4" fmla="*/ 210 w 598"/>
                <a:gd name="T5" fmla="*/ 765 h 959"/>
                <a:gd name="T6" fmla="*/ 598 w 598"/>
                <a:gd name="T7" fmla="*/ 765 h 959"/>
                <a:gd name="T8" fmla="*/ 598 w 598"/>
                <a:gd name="T9" fmla="*/ 959 h 959"/>
                <a:gd name="T10" fmla="*/ 0 w 598"/>
                <a:gd name="T11" fmla="*/ 959 h 959"/>
                <a:gd name="T12" fmla="*/ 0 w 598"/>
                <a:gd name="T13" fmla="*/ 0 h 959"/>
              </a:gdLst>
              <a:ahLst/>
              <a:cxnLst>
                <a:cxn ang="0">
                  <a:pos x="T0" y="T1"/>
                </a:cxn>
                <a:cxn ang="0">
                  <a:pos x="T2" y="T3"/>
                </a:cxn>
                <a:cxn ang="0">
                  <a:pos x="T4" y="T5"/>
                </a:cxn>
                <a:cxn ang="0">
                  <a:pos x="T6" y="T7"/>
                </a:cxn>
                <a:cxn ang="0">
                  <a:pos x="T8" y="T9"/>
                </a:cxn>
                <a:cxn ang="0">
                  <a:pos x="T10" y="T11"/>
                </a:cxn>
                <a:cxn ang="0">
                  <a:pos x="T12" y="T13"/>
                </a:cxn>
              </a:cxnLst>
              <a:rect l="0" t="0" r="r" b="b"/>
              <a:pathLst>
                <a:path w="598" h="959">
                  <a:moveTo>
                    <a:pt x="0" y="0"/>
                  </a:moveTo>
                  <a:lnTo>
                    <a:pt x="210" y="0"/>
                  </a:lnTo>
                  <a:lnTo>
                    <a:pt x="210" y="765"/>
                  </a:lnTo>
                  <a:lnTo>
                    <a:pt x="598" y="765"/>
                  </a:lnTo>
                  <a:lnTo>
                    <a:pt x="598" y="959"/>
                  </a:lnTo>
                  <a:lnTo>
                    <a:pt x="0" y="95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Freeform 8"/>
            <p:cNvSpPr>
              <a:spLocks noEditPoints="1"/>
            </p:cNvSpPr>
            <p:nvPr userDrawn="1"/>
          </p:nvSpPr>
          <p:spPr bwMode="auto">
            <a:xfrm>
              <a:off x="1229261" y="2650966"/>
              <a:ext cx="177795" cy="742468"/>
            </a:xfrm>
            <a:custGeom>
              <a:avLst/>
              <a:gdLst>
                <a:gd name="T0" fmla="*/ 7 w 99"/>
                <a:gd name="T1" fmla="*/ 137 h 412"/>
                <a:gd name="T2" fmla="*/ 92 w 99"/>
                <a:gd name="T3" fmla="*/ 137 h 412"/>
                <a:gd name="T4" fmla="*/ 92 w 99"/>
                <a:gd name="T5" fmla="*/ 412 h 412"/>
                <a:gd name="T6" fmla="*/ 7 w 99"/>
                <a:gd name="T7" fmla="*/ 412 h 412"/>
                <a:gd name="T8" fmla="*/ 7 w 99"/>
                <a:gd name="T9" fmla="*/ 137 h 412"/>
                <a:gd name="T10" fmla="*/ 49 w 99"/>
                <a:gd name="T11" fmla="*/ 0 h 412"/>
                <a:gd name="T12" fmla="*/ 99 w 99"/>
                <a:gd name="T13" fmla="*/ 50 h 412"/>
                <a:gd name="T14" fmla="*/ 49 w 99"/>
                <a:gd name="T15" fmla="*/ 99 h 412"/>
                <a:gd name="T16" fmla="*/ 0 w 99"/>
                <a:gd name="T17" fmla="*/ 50 h 412"/>
                <a:gd name="T18" fmla="*/ 49 w 99"/>
                <a:gd name="T19" fmla="*/ 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12">
                  <a:moveTo>
                    <a:pt x="7" y="137"/>
                  </a:moveTo>
                  <a:cubicBezTo>
                    <a:pt x="92" y="137"/>
                    <a:pt x="92" y="137"/>
                    <a:pt x="92" y="137"/>
                  </a:cubicBezTo>
                  <a:cubicBezTo>
                    <a:pt x="92" y="412"/>
                    <a:pt x="92" y="412"/>
                    <a:pt x="92" y="412"/>
                  </a:cubicBezTo>
                  <a:cubicBezTo>
                    <a:pt x="7" y="412"/>
                    <a:pt x="7" y="412"/>
                    <a:pt x="7" y="412"/>
                  </a:cubicBezTo>
                  <a:lnTo>
                    <a:pt x="7" y="137"/>
                  </a:lnTo>
                  <a:close/>
                  <a:moveTo>
                    <a:pt x="49" y="0"/>
                  </a:moveTo>
                  <a:cubicBezTo>
                    <a:pt x="77" y="0"/>
                    <a:pt x="99" y="22"/>
                    <a:pt x="99" y="50"/>
                  </a:cubicBezTo>
                  <a:cubicBezTo>
                    <a:pt x="99" y="77"/>
                    <a:pt x="77" y="99"/>
                    <a:pt x="49" y="99"/>
                  </a:cubicBezTo>
                  <a:cubicBezTo>
                    <a:pt x="22" y="99"/>
                    <a:pt x="0" y="77"/>
                    <a:pt x="0" y="50"/>
                  </a:cubicBezTo>
                  <a:cubicBezTo>
                    <a:pt x="0" y="22"/>
                    <a:pt x="22" y="0"/>
                    <a:pt x="4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Freeform 9"/>
            <p:cNvSpPr>
              <a:spLocks/>
            </p:cNvSpPr>
            <p:nvPr userDrawn="1"/>
          </p:nvSpPr>
          <p:spPr bwMode="auto">
            <a:xfrm>
              <a:off x="2038115" y="2661649"/>
              <a:ext cx="517362" cy="731785"/>
            </a:xfrm>
            <a:custGeom>
              <a:avLst/>
              <a:gdLst>
                <a:gd name="T0" fmla="*/ 0 w 678"/>
                <a:gd name="T1" fmla="*/ 0 h 959"/>
                <a:gd name="T2" fmla="*/ 201 w 678"/>
                <a:gd name="T3" fmla="*/ 0 h 959"/>
                <a:gd name="T4" fmla="*/ 201 w 678"/>
                <a:gd name="T5" fmla="*/ 574 h 959"/>
                <a:gd name="T6" fmla="*/ 430 w 678"/>
                <a:gd name="T7" fmla="*/ 309 h 959"/>
                <a:gd name="T8" fmla="*/ 678 w 678"/>
                <a:gd name="T9" fmla="*/ 309 h 959"/>
                <a:gd name="T10" fmla="*/ 414 w 678"/>
                <a:gd name="T11" fmla="*/ 609 h 959"/>
                <a:gd name="T12" fmla="*/ 671 w 678"/>
                <a:gd name="T13" fmla="*/ 959 h 959"/>
                <a:gd name="T14" fmla="*/ 418 w 678"/>
                <a:gd name="T15" fmla="*/ 959 h 959"/>
                <a:gd name="T16" fmla="*/ 206 w 678"/>
                <a:gd name="T17" fmla="*/ 638 h 959"/>
                <a:gd name="T18" fmla="*/ 201 w 678"/>
                <a:gd name="T19" fmla="*/ 638 h 959"/>
                <a:gd name="T20" fmla="*/ 201 w 678"/>
                <a:gd name="T21" fmla="*/ 959 h 959"/>
                <a:gd name="T22" fmla="*/ 0 w 678"/>
                <a:gd name="T23" fmla="*/ 959 h 959"/>
                <a:gd name="T24" fmla="*/ 0 w 678"/>
                <a:gd name="T25" fmla="*/ 0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8" h="959">
                  <a:moveTo>
                    <a:pt x="0" y="0"/>
                  </a:moveTo>
                  <a:lnTo>
                    <a:pt x="201" y="0"/>
                  </a:lnTo>
                  <a:lnTo>
                    <a:pt x="201" y="574"/>
                  </a:lnTo>
                  <a:lnTo>
                    <a:pt x="430" y="309"/>
                  </a:lnTo>
                  <a:lnTo>
                    <a:pt x="678" y="309"/>
                  </a:lnTo>
                  <a:lnTo>
                    <a:pt x="414" y="609"/>
                  </a:lnTo>
                  <a:lnTo>
                    <a:pt x="671" y="959"/>
                  </a:lnTo>
                  <a:lnTo>
                    <a:pt x="418" y="959"/>
                  </a:lnTo>
                  <a:lnTo>
                    <a:pt x="206" y="638"/>
                  </a:lnTo>
                  <a:lnTo>
                    <a:pt x="201" y="638"/>
                  </a:lnTo>
                  <a:lnTo>
                    <a:pt x="201" y="959"/>
                  </a:lnTo>
                  <a:lnTo>
                    <a:pt x="0" y="95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8" name="Freeform 10"/>
            <p:cNvSpPr>
              <a:spLocks/>
            </p:cNvSpPr>
            <p:nvPr userDrawn="1"/>
          </p:nvSpPr>
          <p:spPr bwMode="auto">
            <a:xfrm>
              <a:off x="1479548" y="2885229"/>
              <a:ext cx="481497" cy="508205"/>
            </a:xfrm>
            <a:custGeom>
              <a:avLst/>
              <a:gdLst>
                <a:gd name="T0" fmla="*/ 0 w 267"/>
                <a:gd name="T1" fmla="*/ 7 h 282"/>
                <a:gd name="T2" fmla="*/ 82 w 267"/>
                <a:gd name="T3" fmla="*/ 7 h 282"/>
                <a:gd name="T4" fmla="*/ 82 w 267"/>
                <a:gd name="T5" fmla="*/ 44 h 282"/>
                <a:gd name="T6" fmla="*/ 83 w 267"/>
                <a:gd name="T7" fmla="*/ 44 h 282"/>
                <a:gd name="T8" fmla="*/ 164 w 267"/>
                <a:gd name="T9" fmla="*/ 0 h 282"/>
                <a:gd name="T10" fmla="*/ 267 w 267"/>
                <a:gd name="T11" fmla="*/ 131 h 282"/>
                <a:gd name="T12" fmla="*/ 267 w 267"/>
                <a:gd name="T13" fmla="*/ 282 h 282"/>
                <a:gd name="T14" fmla="*/ 181 w 267"/>
                <a:gd name="T15" fmla="*/ 282 h 282"/>
                <a:gd name="T16" fmla="*/ 181 w 267"/>
                <a:gd name="T17" fmla="*/ 148 h 282"/>
                <a:gd name="T18" fmla="*/ 137 w 267"/>
                <a:gd name="T19" fmla="*/ 75 h 282"/>
                <a:gd name="T20" fmla="*/ 86 w 267"/>
                <a:gd name="T21" fmla="*/ 146 h 282"/>
                <a:gd name="T22" fmla="*/ 86 w 267"/>
                <a:gd name="T23" fmla="*/ 282 h 282"/>
                <a:gd name="T24" fmla="*/ 0 w 267"/>
                <a:gd name="T25" fmla="*/ 282 h 282"/>
                <a:gd name="T26" fmla="*/ 0 w 267"/>
                <a:gd name="T27" fmla="*/ 7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7" h="282">
                  <a:moveTo>
                    <a:pt x="0" y="7"/>
                  </a:moveTo>
                  <a:cubicBezTo>
                    <a:pt x="82" y="7"/>
                    <a:pt x="82" y="7"/>
                    <a:pt x="82" y="7"/>
                  </a:cubicBezTo>
                  <a:cubicBezTo>
                    <a:pt x="82" y="44"/>
                    <a:pt x="82" y="44"/>
                    <a:pt x="82" y="44"/>
                  </a:cubicBezTo>
                  <a:cubicBezTo>
                    <a:pt x="83" y="44"/>
                    <a:pt x="83" y="44"/>
                    <a:pt x="83" y="44"/>
                  </a:cubicBezTo>
                  <a:cubicBezTo>
                    <a:pt x="95" y="23"/>
                    <a:pt x="123" y="0"/>
                    <a:pt x="164" y="0"/>
                  </a:cubicBezTo>
                  <a:cubicBezTo>
                    <a:pt x="251" y="0"/>
                    <a:pt x="267" y="57"/>
                    <a:pt x="267" y="131"/>
                  </a:cubicBezTo>
                  <a:cubicBezTo>
                    <a:pt x="267" y="282"/>
                    <a:pt x="267" y="282"/>
                    <a:pt x="267" y="282"/>
                  </a:cubicBezTo>
                  <a:cubicBezTo>
                    <a:pt x="181" y="282"/>
                    <a:pt x="181" y="282"/>
                    <a:pt x="181" y="282"/>
                  </a:cubicBezTo>
                  <a:cubicBezTo>
                    <a:pt x="181" y="148"/>
                    <a:pt x="181" y="148"/>
                    <a:pt x="181" y="148"/>
                  </a:cubicBezTo>
                  <a:cubicBezTo>
                    <a:pt x="181" y="116"/>
                    <a:pt x="181" y="75"/>
                    <a:pt x="137" y="75"/>
                  </a:cubicBezTo>
                  <a:cubicBezTo>
                    <a:pt x="92" y="75"/>
                    <a:pt x="86" y="110"/>
                    <a:pt x="86" y="146"/>
                  </a:cubicBezTo>
                  <a:cubicBezTo>
                    <a:pt x="86" y="282"/>
                    <a:pt x="86" y="282"/>
                    <a:pt x="86" y="282"/>
                  </a:cubicBezTo>
                  <a:cubicBezTo>
                    <a:pt x="0" y="282"/>
                    <a:pt x="0" y="282"/>
                    <a:pt x="0" y="282"/>
                  </a:cubicBez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1" name="Freeform 11"/>
            <p:cNvSpPr>
              <a:spLocks noEditPoints="1"/>
            </p:cNvSpPr>
            <p:nvPr userDrawn="1"/>
          </p:nvSpPr>
          <p:spPr bwMode="auto">
            <a:xfrm>
              <a:off x="2521139" y="2881414"/>
              <a:ext cx="512020" cy="524993"/>
            </a:xfrm>
            <a:custGeom>
              <a:avLst/>
              <a:gdLst>
                <a:gd name="T0" fmla="*/ 199 w 284"/>
                <a:gd name="T1" fmla="*/ 114 h 291"/>
                <a:gd name="T2" fmla="*/ 146 w 284"/>
                <a:gd name="T3" fmla="*/ 62 h 291"/>
                <a:gd name="T4" fmla="*/ 86 w 284"/>
                <a:gd name="T5" fmla="*/ 114 h 291"/>
                <a:gd name="T6" fmla="*/ 199 w 284"/>
                <a:gd name="T7" fmla="*/ 114 h 291"/>
                <a:gd name="T8" fmla="*/ 271 w 284"/>
                <a:gd name="T9" fmla="*/ 236 h 291"/>
                <a:gd name="T10" fmla="*/ 154 w 284"/>
                <a:gd name="T11" fmla="*/ 291 h 291"/>
                <a:gd name="T12" fmla="*/ 0 w 284"/>
                <a:gd name="T13" fmla="*/ 146 h 291"/>
                <a:gd name="T14" fmla="*/ 154 w 284"/>
                <a:gd name="T15" fmla="*/ 0 h 291"/>
                <a:gd name="T16" fmla="*/ 284 w 284"/>
                <a:gd name="T17" fmla="*/ 146 h 291"/>
                <a:gd name="T18" fmla="*/ 284 w 284"/>
                <a:gd name="T19" fmla="*/ 172 h 291"/>
                <a:gd name="T20" fmla="*/ 86 w 284"/>
                <a:gd name="T21" fmla="*/ 172 h 291"/>
                <a:gd name="T22" fmla="*/ 150 w 284"/>
                <a:gd name="T23" fmla="*/ 226 h 291"/>
                <a:gd name="T24" fmla="*/ 211 w 284"/>
                <a:gd name="T25" fmla="*/ 192 h 291"/>
                <a:gd name="T26" fmla="*/ 271 w 284"/>
                <a:gd name="T27" fmla="*/ 23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4" h="291">
                  <a:moveTo>
                    <a:pt x="199" y="114"/>
                  </a:moveTo>
                  <a:cubicBezTo>
                    <a:pt x="199" y="86"/>
                    <a:pt x="177" y="62"/>
                    <a:pt x="146" y="62"/>
                  </a:cubicBezTo>
                  <a:cubicBezTo>
                    <a:pt x="109" y="62"/>
                    <a:pt x="88" y="88"/>
                    <a:pt x="86" y="114"/>
                  </a:cubicBezTo>
                  <a:lnTo>
                    <a:pt x="199" y="114"/>
                  </a:lnTo>
                  <a:close/>
                  <a:moveTo>
                    <a:pt x="271" y="236"/>
                  </a:moveTo>
                  <a:cubicBezTo>
                    <a:pt x="243" y="271"/>
                    <a:pt x="199" y="291"/>
                    <a:pt x="154" y="291"/>
                  </a:cubicBezTo>
                  <a:cubicBezTo>
                    <a:pt x="69" y="291"/>
                    <a:pt x="0" y="234"/>
                    <a:pt x="0" y="146"/>
                  </a:cubicBezTo>
                  <a:cubicBezTo>
                    <a:pt x="0" y="57"/>
                    <a:pt x="69" y="0"/>
                    <a:pt x="154" y="0"/>
                  </a:cubicBezTo>
                  <a:cubicBezTo>
                    <a:pt x="234" y="0"/>
                    <a:pt x="284" y="57"/>
                    <a:pt x="284" y="146"/>
                  </a:cubicBezTo>
                  <a:cubicBezTo>
                    <a:pt x="284" y="172"/>
                    <a:pt x="284" y="172"/>
                    <a:pt x="284" y="172"/>
                  </a:cubicBezTo>
                  <a:cubicBezTo>
                    <a:pt x="86" y="172"/>
                    <a:pt x="86" y="172"/>
                    <a:pt x="86" y="172"/>
                  </a:cubicBezTo>
                  <a:cubicBezTo>
                    <a:pt x="93" y="205"/>
                    <a:pt x="117" y="226"/>
                    <a:pt x="150" y="226"/>
                  </a:cubicBezTo>
                  <a:cubicBezTo>
                    <a:pt x="178" y="226"/>
                    <a:pt x="197" y="212"/>
                    <a:pt x="211" y="192"/>
                  </a:cubicBezTo>
                  <a:lnTo>
                    <a:pt x="271" y="2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2" name="Freeform 12"/>
            <p:cNvSpPr>
              <a:spLocks noEditPoints="1"/>
            </p:cNvSpPr>
            <p:nvPr userDrawn="1"/>
          </p:nvSpPr>
          <p:spPr bwMode="auto">
            <a:xfrm>
              <a:off x="3076654" y="2661649"/>
              <a:ext cx="542543" cy="742468"/>
            </a:xfrm>
            <a:custGeom>
              <a:avLst/>
              <a:gdLst>
                <a:gd name="T0" fmla="*/ 154 w 301"/>
                <a:gd name="T1" fmla="*/ 197 h 412"/>
                <a:gd name="T2" fmla="*/ 86 w 301"/>
                <a:gd name="T3" fmla="*/ 267 h 412"/>
                <a:gd name="T4" fmla="*/ 154 w 301"/>
                <a:gd name="T5" fmla="*/ 337 h 412"/>
                <a:gd name="T6" fmla="*/ 222 w 301"/>
                <a:gd name="T7" fmla="*/ 267 h 412"/>
                <a:gd name="T8" fmla="*/ 154 w 301"/>
                <a:gd name="T9" fmla="*/ 197 h 412"/>
                <a:gd name="T10" fmla="*/ 301 w 301"/>
                <a:gd name="T11" fmla="*/ 406 h 412"/>
                <a:gd name="T12" fmla="*/ 222 w 301"/>
                <a:gd name="T13" fmla="*/ 406 h 412"/>
                <a:gd name="T14" fmla="*/ 222 w 301"/>
                <a:gd name="T15" fmla="*/ 369 h 412"/>
                <a:gd name="T16" fmla="*/ 221 w 301"/>
                <a:gd name="T17" fmla="*/ 369 h 412"/>
                <a:gd name="T18" fmla="*/ 136 w 301"/>
                <a:gd name="T19" fmla="*/ 412 h 412"/>
                <a:gd name="T20" fmla="*/ 0 w 301"/>
                <a:gd name="T21" fmla="*/ 270 h 412"/>
                <a:gd name="T22" fmla="*/ 126 w 301"/>
                <a:gd name="T23" fmla="*/ 122 h 412"/>
                <a:gd name="T24" fmla="*/ 214 w 301"/>
                <a:gd name="T25" fmla="*/ 159 h 412"/>
                <a:gd name="T26" fmla="*/ 215 w 301"/>
                <a:gd name="T27" fmla="*/ 159 h 412"/>
                <a:gd name="T28" fmla="*/ 215 w 301"/>
                <a:gd name="T29" fmla="*/ 0 h 412"/>
                <a:gd name="T30" fmla="*/ 301 w 301"/>
                <a:gd name="T31" fmla="*/ 0 h 412"/>
                <a:gd name="T32" fmla="*/ 301 w 301"/>
                <a:gd name="T33" fmla="*/ 406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412">
                  <a:moveTo>
                    <a:pt x="154" y="197"/>
                  </a:moveTo>
                  <a:cubicBezTo>
                    <a:pt x="111" y="197"/>
                    <a:pt x="86" y="226"/>
                    <a:pt x="86" y="267"/>
                  </a:cubicBezTo>
                  <a:cubicBezTo>
                    <a:pt x="86" y="309"/>
                    <a:pt x="111" y="337"/>
                    <a:pt x="154" y="337"/>
                  </a:cubicBezTo>
                  <a:cubicBezTo>
                    <a:pt x="197" y="337"/>
                    <a:pt x="222" y="309"/>
                    <a:pt x="222" y="267"/>
                  </a:cubicBezTo>
                  <a:cubicBezTo>
                    <a:pt x="222" y="226"/>
                    <a:pt x="197" y="197"/>
                    <a:pt x="154" y="197"/>
                  </a:cubicBezTo>
                  <a:moveTo>
                    <a:pt x="301" y="406"/>
                  </a:moveTo>
                  <a:cubicBezTo>
                    <a:pt x="222" y="406"/>
                    <a:pt x="222" y="406"/>
                    <a:pt x="222" y="406"/>
                  </a:cubicBezTo>
                  <a:cubicBezTo>
                    <a:pt x="222" y="369"/>
                    <a:pt x="222" y="369"/>
                    <a:pt x="222" y="369"/>
                  </a:cubicBezTo>
                  <a:cubicBezTo>
                    <a:pt x="221" y="369"/>
                    <a:pt x="221" y="369"/>
                    <a:pt x="221" y="369"/>
                  </a:cubicBezTo>
                  <a:cubicBezTo>
                    <a:pt x="208" y="389"/>
                    <a:pt x="175" y="412"/>
                    <a:pt x="136" y="412"/>
                  </a:cubicBezTo>
                  <a:cubicBezTo>
                    <a:pt x="54" y="412"/>
                    <a:pt x="0" y="353"/>
                    <a:pt x="0" y="270"/>
                  </a:cubicBezTo>
                  <a:cubicBezTo>
                    <a:pt x="0" y="193"/>
                    <a:pt x="48" y="122"/>
                    <a:pt x="126" y="122"/>
                  </a:cubicBezTo>
                  <a:cubicBezTo>
                    <a:pt x="162" y="122"/>
                    <a:pt x="195" y="132"/>
                    <a:pt x="214" y="159"/>
                  </a:cubicBezTo>
                  <a:cubicBezTo>
                    <a:pt x="215" y="159"/>
                    <a:pt x="215" y="159"/>
                    <a:pt x="215" y="159"/>
                  </a:cubicBezTo>
                  <a:cubicBezTo>
                    <a:pt x="215" y="0"/>
                    <a:pt x="215" y="0"/>
                    <a:pt x="215" y="0"/>
                  </a:cubicBezTo>
                  <a:cubicBezTo>
                    <a:pt x="301" y="0"/>
                    <a:pt x="301" y="0"/>
                    <a:pt x="301" y="0"/>
                  </a:cubicBezTo>
                  <a:lnTo>
                    <a:pt x="301" y="4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3" name="Freeform 13"/>
            <p:cNvSpPr>
              <a:spLocks/>
            </p:cNvSpPr>
            <p:nvPr userDrawn="1"/>
          </p:nvSpPr>
          <p:spPr bwMode="auto">
            <a:xfrm>
              <a:off x="3772574" y="2508272"/>
              <a:ext cx="1037776" cy="1038540"/>
            </a:xfrm>
            <a:custGeom>
              <a:avLst/>
              <a:gdLst>
                <a:gd name="T0" fmla="*/ 534 w 576"/>
                <a:gd name="T1" fmla="*/ 0 h 576"/>
                <a:gd name="T2" fmla="*/ 43 w 576"/>
                <a:gd name="T3" fmla="*/ 0 h 576"/>
                <a:gd name="T4" fmla="*/ 0 w 576"/>
                <a:gd name="T5" fmla="*/ 42 h 576"/>
                <a:gd name="T6" fmla="*/ 0 w 576"/>
                <a:gd name="T7" fmla="*/ 534 h 576"/>
                <a:gd name="T8" fmla="*/ 43 w 576"/>
                <a:gd name="T9" fmla="*/ 576 h 576"/>
                <a:gd name="T10" fmla="*/ 534 w 576"/>
                <a:gd name="T11" fmla="*/ 576 h 576"/>
                <a:gd name="T12" fmla="*/ 576 w 576"/>
                <a:gd name="T13" fmla="*/ 534 h 576"/>
                <a:gd name="T14" fmla="*/ 576 w 576"/>
                <a:gd name="T15" fmla="*/ 42 h 576"/>
                <a:gd name="T16" fmla="*/ 534 w 576"/>
                <a:gd name="T17"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 h="576">
                  <a:moveTo>
                    <a:pt x="534" y="0"/>
                  </a:moveTo>
                  <a:cubicBezTo>
                    <a:pt x="43" y="0"/>
                    <a:pt x="43" y="0"/>
                    <a:pt x="43" y="0"/>
                  </a:cubicBezTo>
                  <a:cubicBezTo>
                    <a:pt x="19" y="0"/>
                    <a:pt x="0" y="19"/>
                    <a:pt x="0" y="42"/>
                  </a:cubicBezTo>
                  <a:cubicBezTo>
                    <a:pt x="0" y="534"/>
                    <a:pt x="0" y="534"/>
                    <a:pt x="0" y="534"/>
                  </a:cubicBezTo>
                  <a:cubicBezTo>
                    <a:pt x="0" y="557"/>
                    <a:pt x="19" y="576"/>
                    <a:pt x="43" y="576"/>
                  </a:cubicBezTo>
                  <a:cubicBezTo>
                    <a:pt x="534" y="576"/>
                    <a:pt x="534" y="576"/>
                    <a:pt x="534" y="576"/>
                  </a:cubicBezTo>
                  <a:cubicBezTo>
                    <a:pt x="557" y="576"/>
                    <a:pt x="576" y="557"/>
                    <a:pt x="576" y="534"/>
                  </a:cubicBezTo>
                  <a:cubicBezTo>
                    <a:pt x="576" y="42"/>
                    <a:pt x="576" y="42"/>
                    <a:pt x="576" y="42"/>
                  </a:cubicBezTo>
                  <a:cubicBezTo>
                    <a:pt x="576" y="19"/>
                    <a:pt x="557" y="0"/>
                    <a:pt x="534" y="0"/>
                  </a:cubicBezTo>
                  <a:close/>
                </a:path>
              </a:pathLst>
            </a:custGeom>
            <a:solidFill>
              <a:srgbClr val="0077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4" name="Freeform 14"/>
            <p:cNvSpPr>
              <a:spLocks noEditPoints="1"/>
            </p:cNvSpPr>
            <p:nvPr userDrawn="1"/>
          </p:nvSpPr>
          <p:spPr bwMode="auto">
            <a:xfrm>
              <a:off x="3914506" y="2650966"/>
              <a:ext cx="178558" cy="742468"/>
            </a:xfrm>
            <a:custGeom>
              <a:avLst/>
              <a:gdLst>
                <a:gd name="T0" fmla="*/ 7 w 99"/>
                <a:gd name="T1" fmla="*/ 137 h 412"/>
                <a:gd name="T2" fmla="*/ 92 w 99"/>
                <a:gd name="T3" fmla="*/ 137 h 412"/>
                <a:gd name="T4" fmla="*/ 92 w 99"/>
                <a:gd name="T5" fmla="*/ 412 h 412"/>
                <a:gd name="T6" fmla="*/ 7 w 99"/>
                <a:gd name="T7" fmla="*/ 412 h 412"/>
                <a:gd name="T8" fmla="*/ 7 w 99"/>
                <a:gd name="T9" fmla="*/ 137 h 412"/>
                <a:gd name="T10" fmla="*/ 49 w 99"/>
                <a:gd name="T11" fmla="*/ 0 h 412"/>
                <a:gd name="T12" fmla="*/ 99 w 99"/>
                <a:gd name="T13" fmla="*/ 50 h 412"/>
                <a:gd name="T14" fmla="*/ 49 w 99"/>
                <a:gd name="T15" fmla="*/ 99 h 412"/>
                <a:gd name="T16" fmla="*/ 0 w 99"/>
                <a:gd name="T17" fmla="*/ 50 h 412"/>
                <a:gd name="T18" fmla="*/ 49 w 99"/>
                <a:gd name="T19" fmla="*/ 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12">
                  <a:moveTo>
                    <a:pt x="7" y="137"/>
                  </a:moveTo>
                  <a:cubicBezTo>
                    <a:pt x="92" y="137"/>
                    <a:pt x="92" y="137"/>
                    <a:pt x="92" y="137"/>
                  </a:cubicBezTo>
                  <a:cubicBezTo>
                    <a:pt x="92" y="412"/>
                    <a:pt x="92" y="412"/>
                    <a:pt x="92" y="412"/>
                  </a:cubicBezTo>
                  <a:cubicBezTo>
                    <a:pt x="7" y="412"/>
                    <a:pt x="7" y="412"/>
                    <a:pt x="7" y="412"/>
                  </a:cubicBezTo>
                  <a:lnTo>
                    <a:pt x="7" y="137"/>
                  </a:lnTo>
                  <a:close/>
                  <a:moveTo>
                    <a:pt x="49" y="0"/>
                  </a:moveTo>
                  <a:cubicBezTo>
                    <a:pt x="77" y="0"/>
                    <a:pt x="99" y="23"/>
                    <a:pt x="99" y="50"/>
                  </a:cubicBezTo>
                  <a:cubicBezTo>
                    <a:pt x="99" y="77"/>
                    <a:pt x="77" y="99"/>
                    <a:pt x="49" y="99"/>
                  </a:cubicBezTo>
                  <a:cubicBezTo>
                    <a:pt x="22" y="99"/>
                    <a:pt x="0" y="77"/>
                    <a:pt x="0" y="50"/>
                  </a:cubicBezTo>
                  <a:cubicBezTo>
                    <a:pt x="0" y="23"/>
                    <a:pt x="22" y="0"/>
                    <a:pt x="4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5" name="Freeform 15"/>
            <p:cNvSpPr>
              <a:spLocks/>
            </p:cNvSpPr>
            <p:nvPr userDrawn="1"/>
          </p:nvSpPr>
          <p:spPr bwMode="auto">
            <a:xfrm>
              <a:off x="4177765" y="2885229"/>
              <a:ext cx="479971" cy="508205"/>
            </a:xfrm>
            <a:custGeom>
              <a:avLst/>
              <a:gdLst>
                <a:gd name="T0" fmla="*/ 0 w 266"/>
                <a:gd name="T1" fmla="*/ 7 h 282"/>
                <a:gd name="T2" fmla="*/ 82 w 266"/>
                <a:gd name="T3" fmla="*/ 7 h 282"/>
                <a:gd name="T4" fmla="*/ 82 w 266"/>
                <a:gd name="T5" fmla="*/ 45 h 282"/>
                <a:gd name="T6" fmla="*/ 83 w 266"/>
                <a:gd name="T7" fmla="*/ 45 h 282"/>
                <a:gd name="T8" fmla="*/ 163 w 266"/>
                <a:gd name="T9" fmla="*/ 0 h 282"/>
                <a:gd name="T10" fmla="*/ 266 w 266"/>
                <a:gd name="T11" fmla="*/ 131 h 282"/>
                <a:gd name="T12" fmla="*/ 266 w 266"/>
                <a:gd name="T13" fmla="*/ 282 h 282"/>
                <a:gd name="T14" fmla="*/ 181 w 266"/>
                <a:gd name="T15" fmla="*/ 282 h 282"/>
                <a:gd name="T16" fmla="*/ 181 w 266"/>
                <a:gd name="T17" fmla="*/ 148 h 282"/>
                <a:gd name="T18" fmla="*/ 136 w 266"/>
                <a:gd name="T19" fmla="*/ 75 h 282"/>
                <a:gd name="T20" fmla="*/ 85 w 266"/>
                <a:gd name="T21" fmla="*/ 146 h 282"/>
                <a:gd name="T22" fmla="*/ 85 w 266"/>
                <a:gd name="T23" fmla="*/ 282 h 282"/>
                <a:gd name="T24" fmla="*/ 0 w 266"/>
                <a:gd name="T25" fmla="*/ 282 h 282"/>
                <a:gd name="T26" fmla="*/ 0 w 266"/>
                <a:gd name="T27" fmla="*/ 7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6" h="282">
                  <a:moveTo>
                    <a:pt x="0" y="7"/>
                  </a:moveTo>
                  <a:cubicBezTo>
                    <a:pt x="82" y="7"/>
                    <a:pt x="82" y="7"/>
                    <a:pt x="82" y="7"/>
                  </a:cubicBezTo>
                  <a:cubicBezTo>
                    <a:pt x="82" y="45"/>
                    <a:pt x="82" y="45"/>
                    <a:pt x="82" y="45"/>
                  </a:cubicBezTo>
                  <a:cubicBezTo>
                    <a:pt x="83" y="45"/>
                    <a:pt x="83" y="45"/>
                    <a:pt x="83" y="45"/>
                  </a:cubicBezTo>
                  <a:cubicBezTo>
                    <a:pt x="94" y="23"/>
                    <a:pt x="122" y="0"/>
                    <a:pt x="163" y="0"/>
                  </a:cubicBezTo>
                  <a:cubicBezTo>
                    <a:pt x="250" y="0"/>
                    <a:pt x="266" y="57"/>
                    <a:pt x="266" y="131"/>
                  </a:cubicBezTo>
                  <a:cubicBezTo>
                    <a:pt x="266" y="282"/>
                    <a:pt x="266" y="282"/>
                    <a:pt x="266" y="282"/>
                  </a:cubicBezTo>
                  <a:cubicBezTo>
                    <a:pt x="181" y="282"/>
                    <a:pt x="181" y="282"/>
                    <a:pt x="181" y="282"/>
                  </a:cubicBezTo>
                  <a:cubicBezTo>
                    <a:pt x="181" y="148"/>
                    <a:pt x="181" y="148"/>
                    <a:pt x="181" y="148"/>
                  </a:cubicBezTo>
                  <a:cubicBezTo>
                    <a:pt x="181" y="116"/>
                    <a:pt x="180" y="75"/>
                    <a:pt x="136" y="75"/>
                  </a:cubicBezTo>
                  <a:cubicBezTo>
                    <a:pt x="92" y="75"/>
                    <a:pt x="85" y="110"/>
                    <a:pt x="85" y="146"/>
                  </a:cubicBezTo>
                  <a:cubicBezTo>
                    <a:pt x="85" y="282"/>
                    <a:pt x="85" y="282"/>
                    <a:pt x="85" y="282"/>
                  </a:cubicBezTo>
                  <a:cubicBezTo>
                    <a:pt x="0" y="282"/>
                    <a:pt x="0" y="282"/>
                    <a:pt x="0" y="282"/>
                  </a:cubicBez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nvGrpSpPr>
            <p:cNvPr id="26" name="Group 25"/>
            <p:cNvGrpSpPr/>
            <p:nvPr userDrawn="1"/>
          </p:nvGrpSpPr>
          <p:grpSpPr>
            <a:xfrm>
              <a:off x="4835532" y="3347543"/>
              <a:ext cx="86865" cy="45750"/>
              <a:chOff x="4835532" y="3367599"/>
              <a:chExt cx="57993" cy="30544"/>
            </a:xfrm>
          </p:grpSpPr>
          <p:sp>
            <p:nvSpPr>
              <p:cNvPr id="27" name="Freeform 16"/>
              <p:cNvSpPr>
                <a:spLocks/>
              </p:cNvSpPr>
              <p:nvPr userDrawn="1"/>
            </p:nvSpPr>
            <p:spPr bwMode="auto">
              <a:xfrm>
                <a:off x="4835532" y="3367620"/>
                <a:ext cx="22129" cy="30523"/>
              </a:xfrm>
              <a:custGeom>
                <a:avLst/>
                <a:gdLst>
                  <a:gd name="T0" fmla="*/ 0 w 29"/>
                  <a:gd name="T1" fmla="*/ 5 h 40"/>
                  <a:gd name="T2" fmla="*/ 12 w 29"/>
                  <a:gd name="T3" fmla="*/ 5 h 40"/>
                  <a:gd name="T4" fmla="*/ 12 w 29"/>
                  <a:gd name="T5" fmla="*/ 40 h 40"/>
                  <a:gd name="T6" fmla="*/ 17 w 29"/>
                  <a:gd name="T7" fmla="*/ 40 h 40"/>
                  <a:gd name="T8" fmla="*/ 17 w 29"/>
                  <a:gd name="T9" fmla="*/ 5 h 40"/>
                  <a:gd name="T10" fmla="*/ 29 w 29"/>
                  <a:gd name="T11" fmla="*/ 5 h 40"/>
                  <a:gd name="T12" fmla="*/ 29 w 29"/>
                  <a:gd name="T13" fmla="*/ 0 h 40"/>
                  <a:gd name="T14" fmla="*/ 0 w 29"/>
                  <a:gd name="T15" fmla="*/ 0 h 40"/>
                  <a:gd name="T16" fmla="*/ 0 w 29"/>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40">
                    <a:moveTo>
                      <a:pt x="0" y="5"/>
                    </a:moveTo>
                    <a:lnTo>
                      <a:pt x="12" y="5"/>
                    </a:lnTo>
                    <a:lnTo>
                      <a:pt x="12" y="40"/>
                    </a:lnTo>
                    <a:lnTo>
                      <a:pt x="17" y="40"/>
                    </a:lnTo>
                    <a:lnTo>
                      <a:pt x="17" y="5"/>
                    </a:lnTo>
                    <a:lnTo>
                      <a:pt x="29" y="5"/>
                    </a:lnTo>
                    <a:lnTo>
                      <a:pt x="29" y="0"/>
                    </a:lnTo>
                    <a:lnTo>
                      <a:pt x="0" y="0"/>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8" name="Freeform 17"/>
              <p:cNvSpPr>
                <a:spLocks/>
              </p:cNvSpPr>
              <p:nvPr userDrawn="1"/>
            </p:nvSpPr>
            <p:spPr bwMode="auto">
              <a:xfrm>
                <a:off x="4863002" y="3367599"/>
                <a:ext cx="30523" cy="30523"/>
              </a:xfrm>
              <a:custGeom>
                <a:avLst/>
                <a:gdLst>
                  <a:gd name="T0" fmla="*/ 31 w 40"/>
                  <a:gd name="T1" fmla="*/ 0 h 40"/>
                  <a:gd name="T2" fmla="*/ 19 w 40"/>
                  <a:gd name="T3" fmla="*/ 28 h 40"/>
                  <a:gd name="T4" fmla="*/ 9 w 40"/>
                  <a:gd name="T5" fmla="*/ 0 h 40"/>
                  <a:gd name="T6" fmla="*/ 0 w 40"/>
                  <a:gd name="T7" fmla="*/ 0 h 40"/>
                  <a:gd name="T8" fmla="*/ 0 w 40"/>
                  <a:gd name="T9" fmla="*/ 40 h 40"/>
                  <a:gd name="T10" fmla="*/ 5 w 40"/>
                  <a:gd name="T11" fmla="*/ 40 h 40"/>
                  <a:gd name="T12" fmla="*/ 5 w 40"/>
                  <a:gd name="T13" fmla="*/ 9 h 40"/>
                  <a:gd name="T14" fmla="*/ 19 w 40"/>
                  <a:gd name="T15" fmla="*/ 40 h 40"/>
                  <a:gd name="T16" fmla="*/ 21 w 40"/>
                  <a:gd name="T17" fmla="*/ 40 h 40"/>
                  <a:gd name="T18" fmla="*/ 33 w 40"/>
                  <a:gd name="T19" fmla="*/ 9 h 40"/>
                  <a:gd name="T20" fmla="*/ 33 w 40"/>
                  <a:gd name="T21" fmla="*/ 40 h 40"/>
                  <a:gd name="T22" fmla="*/ 40 w 40"/>
                  <a:gd name="T23" fmla="*/ 40 h 40"/>
                  <a:gd name="T24" fmla="*/ 40 w 40"/>
                  <a:gd name="T25" fmla="*/ 0 h 40"/>
                  <a:gd name="T26" fmla="*/ 31 w 40"/>
                  <a:gd name="T2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0">
                    <a:moveTo>
                      <a:pt x="31" y="0"/>
                    </a:moveTo>
                    <a:lnTo>
                      <a:pt x="19" y="28"/>
                    </a:lnTo>
                    <a:lnTo>
                      <a:pt x="9" y="0"/>
                    </a:lnTo>
                    <a:lnTo>
                      <a:pt x="0" y="0"/>
                    </a:lnTo>
                    <a:lnTo>
                      <a:pt x="0" y="40"/>
                    </a:lnTo>
                    <a:lnTo>
                      <a:pt x="5" y="40"/>
                    </a:lnTo>
                    <a:lnTo>
                      <a:pt x="5" y="9"/>
                    </a:lnTo>
                    <a:lnTo>
                      <a:pt x="19" y="40"/>
                    </a:lnTo>
                    <a:lnTo>
                      <a:pt x="21" y="40"/>
                    </a:lnTo>
                    <a:lnTo>
                      <a:pt x="33" y="9"/>
                    </a:lnTo>
                    <a:lnTo>
                      <a:pt x="33" y="40"/>
                    </a:lnTo>
                    <a:lnTo>
                      <a:pt x="40" y="40"/>
                    </a:lnTo>
                    <a:lnTo>
                      <a:pt x="40" y="0"/>
                    </a:lnTo>
                    <a:lnTo>
                      <a:pt x="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spTree>
    <p:extLst>
      <p:ext uri="{BB962C8B-B14F-4D97-AF65-F5344CB8AC3E}">
        <p14:creationId xmlns:p14="http://schemas.microsoft.com/office/powerpoint/2010/main" val="323563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ver Slide: 1 speaker">
    <p:bg>
      <p:bgPr>
        <a:gradFill flip="none" rotWithShape="1">
          <a:gsLst>
            <a:gs pos="33000">
              <a:srgbClr val="1E1E1E"/>
            </a:gs>
            <a:gs pos="100000">
              <a:srgbClr val="3C3C3C"/>
            </a:gs>
          </a:gsLst>
          <a:lin ang="18000000" scaled="0"/>
          <a:tileRect/>
        </a:gradFill>
        <a:effectLst/>
      </p:bgPr>
    </p:bg>
    <p:spTree>
      <p:nvGrpSpPr>
        <p:cNvPr id="1" name=""/>
        <p:cNvGrpSpPr/>
        <p:nvPr/>
      </p:nvGrpSpPr>
      <p:grpSpPr>
        <a:xfrm>
          <a:off x="0" y="0"/>
          <a:ext cx="0" cy="0"/>
          <a:chOff x="0" y="0"/>
          <a:chExt cx="0" cy="0"/>
        </a:xfrm>
      </p:grpSpPr>
      <p:sp>
        <p:nvSpPr>
          <p:cNvPr id="9" name="Content Placeholder 3"/>
          <p:cNvSpPr>
            <a:spLocks noGrp="1"/>
          </p:cNvSpPr>
          <p:nvPr>
            <p:ph sz="half" idx="2" hasCustomPrompt="1"/>
          </p:nvPr>
        </p:nvSpPr>
        <p:spPr>
          <a:xfrm>
            <a:off x="2013734" y="4397410"/>
            <a:ext cx="4783715" cy="372541"/>
          </a:xfrm>
        </p:spPr>
        <p:txBody>
          <a:bodyPr tIns="0" bIns="0" anchor="b" anchorCtr="0">
            <a:normAutofit/>
          </a:bodyPr>
          <a:lstStyle>
            <a:lvl1pPr marL="0" indent="0">
              <a:buNone/>
              <a:defRPr sz="2400">
                <a:solidFill>
                  <a:schemeClr val="bg1"/>
                </a:solidFill>
              </a:defRPr>
            </a:lvl1pPr>
            <a:lvl2pPr marL="0" indent="0">
              <a:buNone/>
              <a:defRPr sz="1400" baseline="0">
                <a:solidFill>
                  <a:schemeClr val="tx2">
                    <a:lumMod val="20000"/>
                    <a:lumOff val="80000"/>
                  </a:schemeClr>
                </a:solidFill>
              </a:defRPr>
            </a:lvl2pPr>
            <a:lvl3pPr marL="0" indent="0">
              <a:buNone/>
              <a:defRPr sz="1400">
                <a:solidFill>
                  <a:schemeClr val="tx2">
                    <a:lumMod val="20000"/>
                    <a:lumOff val="80000"/>
                  </a:schemeClr>
                </a:solidFill>
              </a:defRPr>
            </a:lvl3pPr>
            <a:lvl4pPr marL="0" indent="0">
              <a:buNone/>
              <a:defRPr sz="1400">
                <a:solidFill>
                  <a:schemeClr val="tx2">
                    <a:lumMod val="20000"/>
                    <a:lumOff val="80000"/>
                  </a:schemeClr>
                </a:solidFill>
              </a:defRPr>
            </a:lvl4pPr>
            <a:lvl5pPr marL="0" indent="0">
              <a:buNone/>
              <a:defRPr sz="1400">
                <a:solidFill>
                  <a:schemeClr val="tx2">
                    <a:lumMod val="20000"/>
                    <a:lumOff val="80000"/>
                  </a:schemeClr>
                </a:solidFill>
              </a:defRPr>
            </a:lvl5pPr>
            <a:lvl6pPr>
              <a:defRPr sz="1600"/>
            </a:lvl6pPr>
            <a:lvl7pPr>
              <a:defRPr sz="1600"/>
            </a:lvl7pPr>
            <a:lvl8pPr>
              <a:defRPr sz="1600"/>
            </a:lvl8pPr>
            <a:lvl9pPr>
              <a:defRPr sz="1600"/>
            </a:lvl9pPr>
          </a:lstStyle>
          <a:p>
            <a:pPr lvl="0"/>
            <a:r>
              <a:rPr lang="en-US" dirty="0" err="1" smtClean="0"/>
              <a:t>Firstname</a:t>
            </a:r>
            <a:r>
              <a:rPr lang="en-US" dirty="0" smtClean="0"/>
              <a:t> </a:t>
            </a:r>
            <a:r>
              <a:rPr lang="en-US" dirty="0" err="1" smtClean="0"/>
              <a:t>Lastname</a:t>
            </a:r>
            <a:endParaRPr lang="en-US" dirty="0" smtClean="0"/>
          </a:p>
        </p:txBody>
      </p:sp>
      <p:sp>
        <p:nvSpPr>
          <p:cNvPr id="10" name="Picture Placeholder 10"/>
          <p:cNvSpPr>
            <a:spLocks noGrp="1"/>
          </p:cNvSpPr>
          <p:nvPr>
            <p:ph type="pic" sz="quarter" idx="10" hasCustomPrompt="1"/>
          </p:nvPr>
        </p:nvSpPr>
        <p:spPr>
          <a:xfrm>
            <a:off x="738113" y="4308112"/>
            <a:ext cx="989990" cy="987275"/>
          </a:xfrm>
          <a:solidFill>
            <a:schemeClr val="bg2"/>
          </a:solidFill>
          <a:ln w="57150" cap="sq">
            <a:solidFill>
              <a:schemeClr val="bg1"/>
            </a:solidFill>
            <a:miter lim="800000"/>
          </a:ln>
        </p:spPr>
        <p:txBody>
          <a:bodyPr tIns="0" rIns="0" bIns="0" anchor="ctr">
            <a:normAutofit/>
          </a:bodyPr>
          <a:lstStyle>
            <a:lvl1pPr marL="0" indent="0" algn="ctr">
              <a:buNone/>
              <a:defRPr sz="1400" baseline="0">
                <a:solidFill>
                  <a:schemeClr val="bg1"/>
                </a:solidFill>
              </a:defRPr>
            </a:lvl1pPr>
          </a:lstStyle>
          <a:p>
            <a:r>
              <a:rPr lang="en-US" dirty="0" smtClean="0"/>
              <a:t>Insert Profile</a:t>
            </a:r>
            <a:br>
              <a:rPr lang="en-US" dirty="0" smtClean="0"/>
            </a:br>
            <a:r>
              <a:rPr lang="en-US" dirty="0" smtClean="0"/>
              <a:t>Picture</a:t>
            </a:r>
            <a:endParaRPr lang="en-US" dirty="0"/>
          </a:p>
        </p:txBody>
      </p:sp>
      <p:sp>
        <p:nvSpPr>
          <p:cNvPr id="11" name="Text Placeholder 13"/>
          <p:cNvSpPr>
            <a:spLocks noGrp="1"/>
          </p:cNvSpPr>
          <p:nvPr>
            <p:ph type="body" sz="quarter" idx="11" hasCustomPrompt="1"/>
          </p:nvPr>
        </p:nvSpPr>
        <p:spPr>
          <a:xfrm>
            <a:off x="2013735" y="4774815"/>
            <a:ext cx="4790094" cy="547198"/>
          </a:xfrm>
        </p:spPr>
        <p:txBody>
          <a:bodyPr tIns="45720" bIns="0">
            <a:normAutofit/>
          </a:bodyPr>
          <a:lstStyle>
            <a:lvl1pPr marL="0" indent="0">
              <a:buNone/>
              <a:defRPr sz="1100" baseline="0">
                <a:solidFill>
                  <a:schemeClr val="bg1">
                    <a:lumMod val="75000"/>
                  </a:schemeClr>
                </a:solidFill>
              </a:defRPr>
            </a:lvl1pPr>
          </a:lstStyle>
          <a:p>
            <a:pPr lvl="0"/>
            <a:r>
              <a:rPr lang="en-US" dirty="0" smtClean="0"/>
              <a:t>Job Title</a:t>
            </a:r>
            <a:br>
              <a:rPr lang="en-US" dirty="0" smtClean="0"/>
            </a:br>
            <a:r>
              <a:rPr lang="en-US" dirty="0" smtClean="0"/>
              <a:t>Company</a:t>
            </a:r>
            <a:endParaRPr lang="en-US" dirty="0"/>
          </a:p>
        </p:txBody>
      </p:sp>
      <p:pic>
        <p:nvPicPr>
          <p:cNvPr id="12" name="Picture 11" descr="in1000pxrotate.png"/>
          <p:cNvPicPr>
            <a:picLocks noChangeAspect="1"/>
          </p:cNvPicPr>
          <p:nvPr/>
        </p:nvPicPr>
        <p:blipFill rotWithShape="1">
          <a:blip r:embed="rId2" cstate="print">
            <a:alphaModFix amt="10000"/>
            <a:extLst>
              <a:ext uri="{28A0092B-C50C-407E-A947-70E740481C1C}">
                <a14:useLocalDpi xmlns:a14="http://schemas.microsoft.com/office/drawing/2010/main"/>
              </a:ext>
            </a:extLst>
          </a:blip>
          <a:srcRect t="-348"/>
          <a:stretch/>
        </p:blipFill>
        <p:spPr>
          <a:xfrm>
            <a:off x="5657271" y="3521868"/>
            <a:ext cx="3486729" cy="3336132"/>
          </a:xfrm>
          <a:prstGeom prst="rect">
            <a:avLst/>
          </a:prstGeom>
        </p:spPr>
      </p:pic>
      <p:grpSp>
        <p:nvGrpSpPr>
          <p:cNvPr id="43" name="Group 42"/>
          <p:cNvGrpSpPr/>
          <p:nvPr/>
        </p:nvGrpSpPr>
        <p:grpSpPr>
          <a:xfrm>
            <a:off x="715055" y="2508272"/>
            <a:ext cx="4208972" cy="1038540"/>
            <a:chOff x="713425" y="2508272"/>
            <a:chExt cx="4208972" cy="1038540"/>
          </a:xfrm>
        </p:grpSpPr>
        <p:sp>
          <p:nvSpPr>
            <p:cNvPr id="44" name="Freeform 7"/>
            <p:cNvSpPr>
              <a:spLocks/>
            </p:cNvSpPr>
            <p:nvPr userDrawn="1"/>
          </p:nvSpPr>
          <p:spPr bwMode="auto">
            <a:xfrm>
              <a:off x="713425" y="2661649"/>
              <a:ext cx="456316" cy="731785"/>
            </a:xfrm>
            <a:custGeom>
              <a:avLst/>
              <a:gdLst>
                <a:gd name="T0" fmla="*/ 0 w 598"/>
                <a:gd name="T1" fmla="*/ 0 h 959"/>
                <a:gd name="T2" fmla="*/ 210 w 598"/>
                <a:gd name="T3" fmla="*/ 0 h 959"/>
                <a:gd name="T4" fmla="*/ 210 w 598"/>
                <a:gd name="T5" fmla="*/ 765 h 959"/>
                <a:gd name="T6" fmla="*/ 598 w 598"/>
                <a:gd name="T7" fmla="*/ 765 h 959"/>
                <a:gd name="T8" fmla="*/ 598 w 598"/>
                <a:gd name="T9" fmla="*/ 959 h 959"/>
                <a:gd name="T10" fmla="*/ 0 w 598"/>
                <a:gd name="T11" fmla="*/ 959 h 959"/>
                <a:gd name="T12" fmla="*/ 0 w 598"/>
                <a:gd name="T13" fmla="*/ 0 h 959"/>
              </a:gdLst>
              <a:ahLst/>
              <a:cxnLst>
                <a:cxn ang="0">
                  <a:pos x="T0" y="T1"/>
                </a:cxn>
                <a:cxn ang="0">
                  <a:pos x="T2" y="T3"/>
                </a:cxn>
                <a:cxn ang="0">
                  <a:pos x="T4" y="T5"/>
                </a:cxn>
                <a:cxn ang="0">
                  <a:pos x="T6" y="T7"/>
                </a:cxn>
                <a:cxn ang="0">
                  <a:pos x="T8" y="T9"/>
                </a:cxn>
                <a:cxn ang="0">
                  <a:pos x="T10" y="T11"/>
                </a:cxn>
                <a:cxn ang="0">
                  <a:pos x="T12" y="T13"/>
                </a:cxn>
              </a:cxnLst>
              <a:rect l="0" t="0" r="r" b="b"/>
              <a:pathLst>
                <a:path w="598" h="959">
                  <a:moveTo>
                    <a:pt x="0" y="0"/>
                  </a:moveTo>
                  <a:lnTo>
                    <a:pt x="210" y="0"/>
                  </a:lnTo>
                  <a:lnTo>
                    <a:pt x="210" y="765"/>
                  </a:lnTo>
                  <a:lnTo>
                    <a:pt x="598" y="765"/>
                  </a:lnTo>
                  <a:lnTo>
                    <a:pt x="598" y="959"/>
                  </a:lnTo>
                  <a:lnTo>
                    <a:pt x="0" y="95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5" name="Freeform 8"/>
            <p:cNvSpPr>
              <a:spLocks noEditPoints="1"/>
            </p:cNvSpPr>
            <p:nvPr userDrawn="1"/>
          </p:nvSpPr>
          <p:spPr bwMode="auto">
            <a:xfrm>
              <a:off x="1229261" y="2650966"/>
              <a:ext cx="177795" cy="742468"/>
            </a:xfrm>
            <a:custGeom>
              <a:avLst/>
              <a:gdLst>
                <a:gd name="T0" fmla="*/ 7 w 99"/>
                <a:gd name="T1" fmla="*/ 137 h 412"/>
                <a:gd name="T2" fmla="*/ 92 w 99"/>
                <a:gd name="T3" fmla="*/ 137 h 412"/>
                <a:gd name="T4" fmla="*/ 92 w 99"/>
                <a:gd name="T5" fmla="*/ 412 h 412"/>
                <a:gd name="T6" fmla="*/ 7 w 99"/>
                <a:gd name="T7" fmla="*/ 412 h 412"/>
                <a:gd name="T8" fmla="*/ 7 w 99"/>
                <a:gd name="T9" fmla="*/ 137 h 412"/>
                <a:gd name="T10" fmla="*/ 49 w 99"/>
                <a:gd name="T11" fmla="*/ 0 h 412"/>
                <a:gd name="T12" fmla="*/ 99 w 99"/>
                <a:gd name="T13" fmla="*/ 50 h 412"/>
                <a:gd name="T14" fmla="*/ 49 w 99"/>
                <a:gd name="T15" fmla="*/ 99 h 412"/>
                <a:gd name="T16" fmla="*/ 0 w 99"/>
                <a:gd name="T17" fmla="*/ 50 h 412"/>
                <a:gd name="T18" fmla="*/ 49 w 99"/>
                <a:gd name="T19" fmla="*/ 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12">
                  <a:moveTo>
                    <a:pt x="7" y="137"/>
                  </a:moveTo>
                  <a:cubicBezTo>
                    <a:pt x="92" y="137"/>
                    <a:pt x="92" y="137"/>
                    <a:pt x="92" y="137"/>
                  </a:cubicBezTo>
                  <a:cubicBezTo>
                    <a:pt x="92" y="412"/>
                    <a:pt x="92" y="412"/>
                    <a:pt x="92" y="412"/>
                  </a:cubicBezTo>
                  <a:cubicBezTo>
                    <a:pt x="7" y="412"/>
                    <a:pt x="7" y="412"/>
                    <a:pt x="7" y="412"/>
                  </a:cubicBezTo>
                  <a:lnTo>
                    <a:pt x="7" y="137"/>
                  </a:lnTo>
                  <a:close/>
                  <a:moveTo>
                    <a:pt x="49" y="0"/>
                  </a:moveTo>
                  <a:cubicBezTo>
                    <a:pt x="77" y="0"/>
                    <a:pt x="99" y="22"/>
                    <a:pt x="99" y="50"/>
                  </a:cubicBezTo>
                  <a:cubicBezTo>
                    <a:pt x="99" y="77"/>
                    <a:pt x="77" y="99"/>
                    <a:pt x="49" y="99"/>
                  </a:cubicBezTo>
                  <a:cubicBezTo>
                    <a:pt x="22" y="99"/>
                    <a:pt x="0" y="77"/>
                    <a:pt x="0" y="50"/>
                  </a:cubicBezTo>
                  <a:cubicBezTo>
                    <a:pt x="0" y="22"/>
                    <a:pt x="22" y="0"/>
                    <a:pt x="4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6" name="Freeform 9"/>
            <p:cNvSpPr>
              <a:spLocks/>
            </p:cNvSpPr>
            <p:nvPr userDrawn="1"/>
          </p:nvSpPr>
          <p:spPr bwMode="auto">
            <a:xfrm>
              <a:off x="2038115" y="2661649"/>
              <a:ext cx="517362" cy="731785"/>
            </a:xfrm>
            <a:custGeom>
              <a:avLst/>
              <a:gdLst>
                <a:gd name="T0" fmla="*/ 0 w 678"/>
                <a:gd name="T1" fmla="*/ 0 h 959"/>
                <a:gd name="T2" fmla="*/ 201 w 678"/>
                <a:gd name="T3" fmla="*/ 0 h 959"/>
                <a:gd name="T4" fmla="*/ 201 w 678"/>
                <a:gd name="T5" fmla="*/ 574 h 959"/>
                <a:gd name="T6" fmla="*/ 430 w 678"/>
                <a:gd name="T7" fmla="*/ 309 h 959"/>
                <a:gd name="T8" fmla="*/ 678 w 678"/>
                <a:gd name="T9" fmla="*/ 309 h 959"/>
                <a:gd name="T10" fmla="*/ 414 w 678"/>
                <a:gd name="T11" fmla="*/ 609 h 959"/>
                <a:gd name="T12" fmla="*/ 671 w 678"/>
                <a:gd name="T13" fmla="*/ 959 h 959"/>
                <a:gd name="T14" fmla="*/ 418 w 678"/>
                <a:gd name="T15" fmla="*/ 959 h 959"/>
                <a:gd name="T16" fmla="*/ 206 w 678"/>
                <a:gd name="T17" fmla="*/ 638 h 959"/>
                <a:gd name="T18" fmla="*/ 201 w 678"/>
                <a:gd name="T19" fmla="*/ 638 h 959"/>
                <a:gd name="T20" fmla="*/ 201 w 678"/>
                <a:gd name="T21" fmla="*/ 959 h 959"/>
                <a:gd name="T22" fmla="*/ 0 w 678"/>
                <a:gd name="T23" fmla="*/ 959 h 959"/>
                <a:gd name="T24" fmla="*/ 0 w 678"/>
                <a:gd name="T25" fmla="*/ 0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8" h="959">
                  <a:moveTo>
                    <a:pt x="0" y="0"/>
                  </a:moveTo>
                  <a:lnTo>
                    <a:pt x="201" y="0"/>
                  </a:lnTo>
                  <a:lnTo>
                    <a:pt x="201" y="574"/>
                  </a:lnTo>
                  <a:lnTo>
                    <a:pt x="430" y="309"/>
                  </a:lnTo>
                  <a:lnTo>
                    <a:pt x="678" y="309"/>
                  </a:lnTo>
                  <a:lnTo>
                    <a:pt x="414" y="609"/>
                  </a:lnTo>
                  <a:lnTo>
                    <a:pt x="671" y="959"/>
                  </a:lnTo>
                  <a:lnTo>
                    <a:pt x="418" y="959"/>
                  </a:lnTo>
                  <a:lnTo>
                    <a:pt x="206" y="638"/>
                  </a:lnTo>
                  <a:lnTo>
                    <a:pt x="201" y="638"/>
                  </a:lnTo>
                  <a:lnTo>
                    <a:pt x="201" y="959"/>
                  </a:lnTo>
                  <a:lnTo>
                    <a:pt x="0" y="95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7" name="Freeform 10"/>
            <p:cNvSpPr>
              <a:spLocks/>
            </p:cNvSpPr>
            <p:nvPr userDrawn="1"/>
          </p:nvSpPr>
          <p:spPr bwMode="auto">
            <a:xfrm>
              <a:off x="1479548" y="2885229"/>
              <a:ext cx="481497" cy="508205"/>
            </a:xfrm>
            <a:custGeom>
              <a:avLst/>
              <a:gdLst>
                <a:gd name="T0" fmla="*/ 0 w 267"/>
                <a:gd name="T1" fmla="*/ 7 h 282"/>
                <a:gd name="T2" fmla="*/ 82 w 267"/>
                <a:gd name="T3" fmla="*/ 7 h 282"/>
                <a:gd name="T4" fmla="*/ 82 w 267"/>
                <a:gd name="T5" fmla="*/ 44 h 282"/>
                <a:gd name="T6" fmla="*/ 83 w 267"/>
                <a:gd name="T7" fmla="*/ 44 h 282"/>
                <a:gd name="T8" fmla="*/ 164 w 267"/>
                <a:gd name="T9" fmla="*/ 0 h 282"/>
                <a:gd name="T10" fmla="*/ 267 w 267"/>
                <a:gd name="T11" fmla="*/ 131 h 282"/>
                <a:gd name="T12" fmla="*/ 267 w 267"/>
                <a:gd name="T13" fmla="*/ 282 h 282"/>
                <a:gd name="T14" fmla="*/ 181 w 267"/>
                <a:gd name="T15" fmla="*/ 282 h 282"/>
                <a:gd name="T16" fmla="*/ 181 w 267"/>
                <a:gd name="T17" fmla="*/ 148 h 282"/>
                <a:gd name="T18" fmla="*/ 137 w 267"/>
                <a:gd name="T19" fmla="*/ 75 h 282"/>
                <a:gd name="T20" fmla="*/ 86 w 267"/>
                <a:gd name="T21" fmla="*/ 146 h 282"/>
                <a:gd name="T22" fmla="*/ 86 w 267"/>
                <a:gd name="T23" fmla="*/ 282 h 282"/>
                <a:gd name="T24" fmla="*/ 0 w 267"/>
                <a:gd name="T25" fmla="*/ 282 h 282"/>
                <a:gd name="T26" fmla="*/ 0 w 267"/>
                <a:gd name="T27" fmla="*/ 7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7" h="282">
                  <a:moveTo>
                    <a:pt x="0" y="7"/>
                  </a:moveTo>
                  <a:cubicBezTo>
                    <a:pt x="82" y="7"/>
                    <a:pt x="82" y="7"/>
                    <a:pt x="82" y="7"/>
                  </a:cubicBezTo>
                  <a:cubicBezTo>
                    <a:pt x="82" y="44"/>
                    <a:pt x="82" y="44"/>
                    <a:pt x="82" y="44"/>
                  </a:cubicBezTo>
                  <a:cubicBezTo>
                    <a:pt x="83" y="44"/>
                    <a:pt x="83" y="44"/>
                    <a:pt x="83" y="44"/>
                  </a:cubicBezTo>
                  <a:cubicBezTo>
                    <a:pt x="95" y="23"/>
                    <a:pt x="123" y="0"/>
                    <a:pt x="164" y="0"/>
                  </a:cubicBezTo>
                  <a:cubicBezTo>
                    <a:pt x="251" y="0"/>
                    <a:pt x="267" y="57"/>
                    <a:pt x="267" y="131"/>
                  </a:cubicBezTo>
                  <a:cubicBezTo>
                    <a:pt x="267" y="282"/>
                    <a:pt x="267" y="282"/>
                    <a:pt x="267" y="282"/>
                  </a:cubicBezTo>
                  <a:cubicBezTo>
                    <a:pt x="181" y="282"/>
                    <a:pt x="181" y="282"/>
                    <a:pt x="181" y="282"/>
                  </a:cubicBezTo>
                  <a:cubicBezTo>
                    <a:pt x="181" y="148"/>
                    <a:pt x="181" y="148"/>
                    <a:pt x="181" y="148"/>
                  </a:cubicBezTo>
                  <a:cubicBezTo>
                    <a:pt x="181" y="116"/>
                    <a:pt x="181" y="75"/>
                    <a:pt x="137" y="75"/>
                  </a:cubicBezTo>
                  <a:cubicBezTo>
                    <a:pt x="92" y="75"/>
                    <a:pt x="86" y="110"/>
                    <a:pt x="86" y="146"/>
                  </a:cubicBezTo>
                  <a:cubicBezTo>
                    <a:pt x="86" y="282"/>
                    <a:pt x="86" y="282"/>
                    <a:pt x="86" y="282"/>
                  </a:cubicBezTo>
                  <a:cubicBezTo>
                    <a:pt x="0" y="282"/>
                    <a:pt x="0" y="282"/>
                    <a:pt x="0" y="282"/>
                  </a:cubicBez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8" name="Freeform 11"/>
            <p:cNvSpPr>
              <a:spLocks noEditPoints="1"/>
            </p:cNvSpPr>
            <p:nvPr userDrawn="1"/>
          </p:nvSpPr>
          <p:spPr bwMode="auto">
            <a:xfrm>
              <a:off x="2521139" y="2881414"/>
              <a:ext cx="512020" cy="524993"/>
            </a:xfrm>
            <a:custGeom>
              <a:avLst/>
              <a:gdLst>
                <a:gd name="T0" fmla="*/ 199 w 284"/>
                <a:gd name="T1" fmla="*/ 114 h 291"/>
                <a:gd name="T2" fmla="*/ 146 w 284"/>
                <a:gd name="T3" fmla="*/ 62 h 291"/>
                <a:gd name="T4" fmla="*/ 86 w 284"/>
                <a:gd name="T5" fmla="*/ 114 h 291"/>
                <a:gd name="T6" fmla="*/ 199 w 284"/>
                <a:gd name="T7" fmla="*/ 114 h 291"/>
                <a:gd name="T8" fmla="*/ 271 w 284"/>
                <a:gd name="T9" fmla="*/ 236 h 291"/>
                <a:gd name="T10" fmla="*/ 154 w 284"/>
                <a:gd name="T11" fmla="*/ 291 h 291"/>
                <a:gd name="T12" fmla="*/ 0 w 284"/>
                <a:gd name="T13" fmla="*/ 146 h 291"/>
                <a:gd name="T14" fmla="*/ 154 w 284"/>
                <a:gd name="T15" fmla="*/ 0 h 291"/>
                <a:gd name="T16" fmla="*/ 284 w 284"/>
                <a:gd name="T17" fmla="*/ 146 h 291"/>
                <a:gd name="T18" fmla="*/ 284 w 284"/>
                <a:gd name="T19" fmla="*/ 172 h 291"/>
                <a:gd name="T20" fmla="*/ 86 w 284"/>
                <a:gd name="T21" fmla="*/ 172 h 291"/>
                <a:gd name="T22" fmla="*/ 150 w 284"/>
                <a:gd name="T23" fmla="*/ 226 h 291"/>
                <a:gd name="T24" fmla="*/ 211 w 284"/>
                <a:gd name="T25" fmla="*/ 192 h 291"/>
                <a:gd name="T26" fmla="*/ 271 w 284"/>
                <a:gd name="T27" fmla="*/ 23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4" h="291">
                  <a:moveTo>
                    <a:pt x="199" y="114"/>
                  </a:moveTo>
                  <a:cubicBezTo>
                    <a:pt x="199" y="86"/>
                    <a:pt x="177" y="62"/>
                    <a:pt x="146" y="62"/>
                  </a:cubicBezTo>
                  <a:cubicBezTo>
                    <a:pt x="109" y="62"/>
                    <a:pt x="88" y="88"/>
                    <a:pt x="86" y="114"/>
                  </a:cubicBezTo>
                  <a:lnTo>
                    <a:pt x="199" y="114"/>
                  </a:lnTo>
                  <a:close/>
                  <a:moveTo>
                    <a:pt x="271" y="236"/>
                  </a:moveTo>
                  <a:cubicBezTo>
                    <a:pt x="243" y="271"/>
                    <a:pt x="199" y="291"/>
                    <a:pt x="154" y="291"/>
                  </a:cubicBezTo>
                  <a:cubicBezTo>
                    <a:pt x="69" y="291"/>
                    <a:pt x="0" y="234"/>
                    <a:pt x="0" y="146"/>
                  </a:cubicBezTo>
                  <a:cubicBezTo>
                    <a:pt x="0" y="57"/>
                    <a:pt x="69" y="0"/>
                    <a:pt x="154" y="0"/>
                  </a:cubicBezTo>
                  <a:cubicBezTo>
                    <a:pt x="234" y="0"/>
                    <a:pt x="284" y="57"/>
                    <a:pt x="284" y="146"/>
                  </a:cubicBezTo>
                  <a:cubicBezTo>
                    <a:pt x="284" y="172"/>
                    <a:pt x="284" y="172"/>
                    <a:pt x="284" y="172"/>
                  </a:cubicBezTo>
                  <a:cubicBezTo>
                    <a:pt x="86" y="172"/>
                    <a:pt x="86" y="172"/>
                    <a:pt x="86" y="172"/>
                  </a:cubicBezTo>
                  <a:cubicBezTo>
                    <a:pt x="93" y="205"/>
                    <a:pt x="117" y="226"/>
                    <a:pt x="150" y="226"/>
                  </a:cubicBezTo>
                  <a:cubicBezTo>
                    <a:pt x="178" y="226"/>
                    <a:pt x="197" y="212"/>
                    <a:pt x="211" y="192"/>
                  </a:cubicBezTo>
                  <a:lnTo>
                    <a:pt x="271" y="2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9" name="Freeform 12"/>
            <p:cNvSpPr>
              <a:spLocks noEditPoints="1"/>
            </p:cNvSpPr>
            <p:nvPr userDrawn="1"/>
          </p:nvSpPr>
          <p:spPr bwMode="auto">
            <a:xfrm>
              <a:off x="3076654" y="2661649"/>
              <a:ext cx="542543" cy="742468"/>
            </a:xfrm>
            <a:custGeom>
              <a:avLst/>
              <a:gdLst>
                <a:gd name="T0" fmla="*/ 154 w 301"/>
                <a:gd name="T1" fmla="*/ 197 h 412"/>
                <a:gd name="T2" fmla="*/ 86 w 301"/>
                <a:gd name="T3" fmla="*/ 267 h 412"/>
                <a:gd name="T4" fmla="*/ 154 w 301"/>
                <a:gd name="T5" fmla="*/ 337 h 412"/>
                <a:gd name="T6" fmla="*/ 222 w 301"/>
                <a:gd name="T7" fmla="*/ 267 h 412"/>
                <a:gd name="T8" fmla="*/ 154 w 301"/>
                <a:gd name="T9" fmla="*/ 197 h 412"/>
                <a:gd name="T10" fmla="*/ 301 w 301"/>
                <a:gd name="T11" fmla="*/ 406 h 412"/>
                <a:gd name="T12" fmla="*/ 222 w 301"/>
                <a:gd name="T13" fmla="*/ 406 h 412"/>
                <a:gd name="T14" fmla="*/ 222 w 301"/>
                <a:gd name="T15" fmla="*/ 369 h 412"/>
                <a:gd name="T16" fmla="*/ 221 w 301"/>
                <a:gd name="T17" fmla="*/ 369 h 412"/>
                <a:gd name="T18" fmla="*/ 136 w 301"/>
                <a:gd name="T19" fmla="*/ 412 h 412"/>
                <a:gd name="T20" fmla="*/ 0 w 301"/>
                <a:gd name="T21" fmla="*/ 270 h 412"/>
                <a:gd name="T22" fmla="*/ 126 w 301"/>
                <a:gd name="T23" fmla="*/ 122 h 412"/>
                <a:gd name="T24" fmla="*/ 214 w 301"/>
                <a:gd name="T25" fmla="*/ 159 h 412"/>
                <a:gd name="T26" fmla="*/ 215 w 301"/>
                <a:gd name="T27" fmla="*/ 159 h 412"/>
                <a:gd name="T28" fmla="*/ 215 w 301"/>
                <a:gd name="T29" fmla="*/ 0 h 412"/>
                <a:gd name="T30" fmla="*/ 301 w 301"/>
                <a:gd name="T31" fmla="*/ 0 h 412"/>
                <a:gd name="T32" fmla="*/ 301 w 301"/>
                <a:gd name="T33" fmla="*/ 406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412">
                  <a:moveTo>
                    <a:pt x="154" y="197"/>
                  </a:moveTo>
                  <a:cubicBezTo>
                    <a:pt x="111" y="197"/>
                    <a:pt x="86" y="226"/>
                    <a:pt x="86" y="267"/>
                  </a:cubicBezTo>
                  <a:cubicBezTo>
                    <a:pt x="86" y="309"/>
                    <a:pt x="111" y="337"/>
                    <a:pt x="154" y="337"/>
                  </a:cubicBezTo>
                  <a:cubicBezTo>
                    <a:pt x="197" y="337"/>
                    <a:pt x="222" y="309"/>
                    <a:pt x="222" y="267"/>
                  </a:cubicBezTo>
                  <a:cubicBezTo>
                    <a:pt x="222" y="226"/>
                    <a:pt x="197" y="197"/>
                    <a:pt x="154" y="197"/>
                  </a:cubicBezTo>
                  <a:moveTo>
                    <a:pt x="301" y="406"/>
                  </a:moveTo>
                  <a:cubicBezTo>
                    <a:pt x="222" y="406"/>
                    <a:pt x="222" y="406"/>
                    <a:pt x="222" y="406"/>
                  </a:cubicBezTo>
                  <a:cubicBezTo>
                    <a:pt x="222" y="369"/>
                    <a:pt x="222" y="369"/>
                    <a:pt x="222" y="369"/>
                  </a:cubicBezTo>
                  <a:cubicBezTo>
                    <a:pt x="221" y="369"/>
                    <a:pt x="221" y="369"/>
                    <a:pt x="221" y="369"/>
                  </a:cubicBezTo>
                  <a:cubicBezTo>
                    <a:pt x="208" y="389"/>
                    <a:pt x="175" y="412"/>
                    <a:pt x="136" y="412"/>
                  </a:cubicBezTo>
                  <a:cubicBezTo>
                    <a:pt x="54" y="412"/>
                    <a:pt x="0" y="353"/>
                    <a:pt x="0" y="270"/>
                  </a:cubicBezTo>
                  <a:cubicBezTo>
                    <a:pt x="0" y="193"/>
                    <a:pt x="48" y="122"/>
                    <a:pt x="126" y="122"/>
                  </a:cubicBezTo>
                  <a:cubicBezTo>
                    <a:pt x="162" y="122"/>
                    <a:pt x="195" y="132"/>
                    <a:pt x="214" y="159"/>
                  </a:cubicBezTo>
                  <a:cubicBezTo>
                    <a:pt x="215" y="159"/>
                    <a:pt x="215" y="159"/>
                    <a:pt x="215" y="159"/>
                  </a:cubicBezTo>
                  <a:cubicBezTo>
                    <a:pt x="215" y="0"/>
                    <a:pt x="215" y="0"/>
                    <a:pt x="215" y="0"/>
                  </a:cubicBezTo>
                  <a:cubicBezTo>
                    <a:pt x="301" y="0"/>
                    <a:pt x="301" y="0"/>
                    <a:pt x="301" y="0"/>
                  </a:cubicBezTo>
                  <a:lnTo>
                    <a:pt x="301" y="4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0" name="Freeform 13"/>
            <p:cNvSpPr>
              <a:spLocks/>
            </p:cNvSpPr>
            <p:nvPr userDrawn="1"/>
          </p:nvSpPr>
          <p:spPr bwMode="auto">
            <a:xfrm>
              <a:off x="3772574" y="2508272"/>
              <a:ext cx="1037776" cy="1038540"/>
            </a:xfrm>
            <a:custGeom>
              <a:avLst/>
              <a:gdLst>
                <a:gd name="T0" fmla="*/ 534 w 576"/>
                <a:gd name="T1" fmla="*/ 0 h 576"/>
                <a:gd name="T2" fmla="*/ 43 w 576"/>
                <a:gd name="T3" fmla="*/ 0 h 576"/>
                <a:gd name="T4" fmla="*/ 0 w 576"/>
                <a:gd name="T5" fmla="*/ 42 h 576"/>
                <a:gd name="T6" fmla="*/ 0 w 576"/>
                <a:gd name="T7" fmla="*/ 534 h 576"/>
                <a:gd name="T8" fmla="*/ 43 w 576"/>
                <a:gd name="T9" fmla="*/ 576 h 576"/>
                <a:gd name="T10" fmla="*/ 534 w 576"/>
                <a:gd name="T11" fmla="*/ 576 h 576"/>
                <a:gd name="T12" fmla="*/ 576 w 576"/>
                <a:gd name="T13" fmla="*/ 534 h 576"/>
                <a:gd name="T14" fmla="*/ 576 w 576"/>
                <a:gd name="T15" fmla="*/ 42 h 576"/>
                <a:gd name="T16" fmla="*/ 534 w 576"/>
                <a:gd name="T17"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 h="576">
                  <a:moveTo>
                    <a:pt x="534" y="0"/>
                  </a:moveTo>
                  <a:cubicBezTo>
                    <a:pt x="43" y="0"/>
                    <a:pt x="43" y="0"/>
                    <a:pt x="43" y="0"/>
                  </a:cubicBezTo>
                  <a:cubicBezTo>
                    <a:pt x="19" y="0"/>
                    <a:pt x="0" y="19"/>
                    <a:pt x="0" y="42"/>
                  </a:cubicBezTo>
                  <a:cubicBezTo>
                    <a:pt x="0" y="534"/>
                    <a:pt x="0" y="534"/>
                    <a:pt x="0" y="534"/>
                  </a:cubicBezTo>
                  <a:cubicBezTo>
                    <a:pt x="0" y="557"/>
                    <a:pt x="19" y="576"/>
                    <a:pt x="43" y="576"/>
                  </a:cubicBezTo>
                  <a:cubicBezTo>
                    <a:pt x="534" y="576"/>
                    <a:pt x="534" y="576"/>
                    <a:pt x="534" y="576"/>
                  </a:cubicBezTo>
                  <a:cubicBezTo>
                    <a:pt x="557" y="576"/>
                    <a:pt x="576" y="557"/>
                    <a:pt x="576" y="534"/>
                  </a:cubicBezTo>
                  <a:cubicBezTo>
                    <a:pt x="576" y="42"/>
                    <a:pt x="576" y="42"/>
                    <a:pt x="576" y="42"/>
                  </a:cubicBezTo>
                  <a:cubicBezTo>
                    <a:pt x="576" y="19"/>
                    <a:pt x="557" y="0"/>
                    <a:pt x="534" y="0"/>
                  </a:cubicBezTo>
                  <a:close/>
                </a:path>
              </a:pathLst>
            </a:custGeom>
            <a:solidFill>
              <a:srgbClr val="0077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1" name="Freeform 14"/>
            <p:cNvSpPr>
              <a:spLocks noEditPoints="1"/>
            </p:cNvSpPr>
            <p:nvPr userDrawn="1"/>
          </p:nvSpPr>
          <p:spPr bwMode="auto">
            <a:xfrm>
              <a:off x="3914506" y="2650966"/>
              <a:ext cx="178558" cy="742468"/>
            </a:xfrm>
            <a:custGeom>
              <a:avLst/>
              <a:gdLst>
                <a:gd name="T0" fmla="*/ 7 w 99"/>
                <a:gd name="T1" fmla="*/ 137 h 412"/>
                <a:gd name="T2" fmla="*/ 92 w 99"/>
                <a:gd name="T3" fmla="*/ 137 h 412"/>
                <a:gd name="T4" fmla="*/ 92 w 99"/>
                <a:gd name="T5" fmla="*/ 412 h 412"/>
                <a:gd name="T6" fmla="*/ 7 w 99"/>
                <a:gd name="T7" fmla="*/ 412 h 412"/>
                <a:gd name="T8" fmla="*/ 7 w 99"/>
                <a:gd name="T9" fmla="*/ 137 h 412"/>
                <a:gd name="T10" fmla="*/ 49 w 99"/>
                <a:gd name="T11" fmla="*/ 0 h 412"/>
                <a:gd name="T12" fmla="*/ 99 w 99"/>
                <a:gd name="T13" fmla="*/ 50 h 412"/>
                <a:gd name="T14" fmla="*/ 49 w 99"/>
                <a:gd name="T15" fmla="*/ 99 h 412"/>
                <a:gd name="T16" fmla="*/ 0 w 99"/>
                <a:gd name="T17" fmla="*/ 50 h 412"/>
                <a:gd name="T18" fmla="*/ 49 w 99"/>
                <a:gd name="T19" fmla="*/ 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412">
                  <a:moveTo>
                    <a:pt x="7" y="137"/>
                  </a:moveTo>
                  <a:cubicBezTo>
                    <a:pt x="92" y="137"/>
                    <a:pt x="92" y="137"/>
                    <a:pt x="92" y="137"/>
                  </a:cubicBezTo>
                  <a:cubicBezTo>
                    <a:pt x="92" y="412"/>
                    <a:pt x="92" y="412"/>
                    <a:pt x="92" y="412"/>
                  </a:cubicBezTo>
                  <a:cubicBezTo>
                    <a:pt x="7" y="412"/>
                    <a:pt x="7" y="412"/>
                    <a:pt x="7" y="412"/>
                  </a:cubicBezTo>
                  <a:lnTo>
                    <a:pt x="7" y="137"/>
                  </a:lnTo>
                  <a:close/>
                  <a:moveTo>
                    <a:pt x="49" y="0"/>
                  </a:moveTo>
                  <a:cubicBezTo>
                    <a:pt x="77" y="0"/>
                    <a:pt x="99" y="23"/>
                    <a:pt x="99" y="50"/>
                  </a:cubicBezTo>
                  <a:cubicBezTo>
                    <a:pt x="99" y="77"/>
                    <a:pt x="77" y="99"/>
                    <a:pt x="49" y="99"/>
                  </a:cubicBezTo>
                  <a:cubicBezTo>
                    <a:pt x="22" y="99"/>
                    <a:pt x="0" y="77"/>
                    <a:pt x="0" y="50"/>
                  </a:cubicBezTo>
                  <a:cubicBezTo>
                    <a:pt x="0" y="23"/>
                    <a:pt x="22" y="0"/>
                    <a:pt x="4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2" name="Freeform 15"/>
            <p:cNvSpPr>
              <a:spLocks/>
            </p:cNvSpPr>
            <p:nvPr userDrawn="1"/>
          </p:nvSpPr>
          <p:spPr bwMode="auto">
            <a:xfrm>
              <a:off x="4177765" y="2885229"/>
              <a:ext cx="479971" cy="508205"/>
            </a:xfrm>
            <a:custGeom>
              <a:avLst/>
              <a:gdLst>
                <a:gd name="T0" fmla="*/ 0 w 266"/>
                <a:gd name="T1" fmla="*/ 7 h 282"/>
                <a:gd name="T2" fmla="*/ 82 w 266"/>
                <a:gd name="T3" fmla="*/ 7 h 282"/>
                <a:gd name="T4" fmla="*/ 82 w 266"/>
                <a:gd name="T5" fmla="*/ 45 h 282"/>
                <a:gd name="T6" fmla="*/ 83 w 266"/>
                <a:gd name="T7" fmla="*/ 45 h 282"/>
                <a:gd name="T8" fmla="*/ 163 w 266"/>
                <a:gd name="T9" fmla="*/ 0 h 282"/>
                <a:gd name="T10" fmla="*/ 266 w 266"/>
                <a:gd name="T11" fmla="*/ 131 h 282"/>
                <a:gd name="T12" fmla="*/ 266 w 266"/>
                <a:gd name="T13" fmla="*/ 282 h 282"/>
                <a:gd name="T14" fmla="*/ 181 w 266"/>
                <a:gd name="T15" fmla="*/ 282 h 282"/>
                <a:gd name="T16" fmla="*/ 181 w 266"/>
                <a:gd name="T17" fmla="*/ 148 h 282"/>
                <a:gd name="T18" fmla="*/ 136 w 266"/>
                <a:gd name="T19" fmla="*/ 75 h 282"/>
                <a:gd name="T20" fmla="*/ 85 w 266"/>
                <a:gd name="T21" fmla="*/ 146 h 282"/>
                <a:gd name="T22" fmla="*/ 85 w 266"/>
                <a:gd name="T23" fmla="*/ 282 h 282"/>
                <a:gd name="T24" fmla="*/ 0 w 266"/>
                <a:gd name="T25" fmla="*/ 282 h 282"/>
                <a:gd name="T26" fmla="*/ 0 w 266"/>
                <a:gd name="T27" fmla="*/ 7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6" h="282">
                  <a:moveTo>
                    <a:pt x="0" y="7"/>
                  </a:moveTo>
                  <a:cubicBezTo>
                    <a:pt x="82" y="7"/>
                    <a:pt x="82" y="7"/>
                    <a:pt x="82" y="7"/>
                  </a:cubicBezTo>
                  <a:cubicBezTo>
                    <a:pt x="82" y="45"/>
                    <a:pt x="82" y="45"/>
                    <a:pt x="82" y="45"/>
                  </a:cubicBezTo>
                  <a:cubicBezTo>
                    <a:pt x="83" y="45"/>
                    <a:pt x="83" y="45"/>
                    <a:pt x="83" y="45"/>
                  </a:cubicBezTo>
                  <a:cubicBezTo>
                    <a:pt x="94" y="23"/>
                    <a:pt x="122" y="0"/>
                    <a:pt x="163" y="0"/>
                  </a:cubicBezTo>
                  <a:cubicBezTo>
                    <a:pt x="250" y="0"/>
                    <a:pt x="266" y="57"/>
                    <a:pt x="266" y="131"/>
                  </a:cubicBezTo>
                  <a:cubicBezTo>
                    <a:pt x="266" y="282"/>
                    <a:pt x="266" y="282"/>
                    <a:pt x="266" y="282"/>
                  </a:cubicBezTo>
                  <a:cubicBezTo>
                    <a:pt x="181" y="282"/>
                    <a:pt x="181" y="282"/>
                    <a:pt x="181" y="282"/>
                  </a:cubicBezTo>
                  <a:cubicBezTo>
                    <a:pt x="181" y="148"/>
                    <a:pt x="181" y="148"/>
                    <a:pt x="181" y="148"/>
                  </a:cubicBezTo>
                  <a:cubicBezTo>
                    <a:pt x="181" y="116"/>
                    <a:pt x="180" y="75"/>
                    <a:pt x="136" y="75"/>
                  </a:cubicBezTo>
                  <a:cubicBezTo>
                    <a:pt x="92" y="75"/>
                    <a:pt x="85" y="110"/>
                    <a:pt x="85" y="146"/>
                  </a:cubicBezTo>
                  <a:cubicBezTo>
                    <a:pt x="85" y="282"/>
                    <a:pt x="85" y="282"/>
                    <a:pt x="85" y="282"/>
                  </a:cubicBezTo>
                  <a:cubicBezTo>
                    <a:pt x="0" y="282"/>
                    <a:pt x="0" y="282"/>
                    <a:pt x="0" y="282"/>
                  </a:cubicBez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nvGrpSpPr>
            <p:cNvPr id="53" name="Group 52"/>
            <p:cNvGrpSpPr/>
            <p:nvPr userDrawn="1"/>
          </p:nvGrpSpPr>
          <p:grpSpPr>
            <a:xfrm>
              <a:off x="4835532" y="3347525"/>
              <a:ext cx="86865" cy="45719"/>
              <a:chOff x="4835532" y="3367554"/>
              <a:chExt cx="57993" cy="30523"/>
            </a:xfrm>
          </p:grpSpPr>
          <p:sp>
            <p:nvSpPr>
              <p:cNvPr id="54" name="Freeform 16"/>
              <p:cNvSpPr>
                <a:spLocks/>
              </p:cNvSpPr>
              <p:nvPr userDrawn="1"/>
            </p:nvSpPr>
            <p:spPr bwMode="auto">
              <a:xfrm>
                <a:off x="4835532" y="3367554"/>
                <a:ext cx="22129" cy="30523"/>
              </a:xfrm>
              <a:custGeom>
                <a:avLst/>
                <a:gdLst>
                  <a:gd name="T0" fmla="*/ 0 w 29"/>
                  <a:gd name="T1" fmla="*/ 5 h 40"/>
                  <a:gd name="T2" fmla="*/ 12 w 29"/>
                  <a:gd name="T3" fmla="*/ 5 h 40"/>
                  <a:gd name="T4" fmla="*/ 12 w 29"/>
                  <a:gd name="T5" fmla="*/ 40 h 40"/>
                  <a:gd name="T6" fmla="*/ 17 w 29"/>
                  <a:gd name="T7" fmla="*/ 40 h 40"/>
                  <a:gd name="T8" fmla="*/ 17 w 29"/>
                  <a:gd name="T9" fmla="*/ 5 h 40"/>
                  <a:gd name="T10" fmla="*/ 29 w 29"/>
                  <a:gd name="T11" fmla="*/ 5 h 40"/>
                  <a:gd name="T12" fmla="*/ 29 w 29"/>
                  <a:gd name="T13" fmla="*/ 0 h 40"/>
                  <a:gd name="T14" fmla="*/ 0 w 29"/>
                  <a:gd name="T15" fmla="*/ 0 h 40"/>
                  <a:gd name="T16" fmla="*/ 0 w 29"/>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40">
                    <a:moveTo>
                      <a:pt x="0" y="5"/>
                    </a:moveTo>
                    <a:lnTo>
                      <a:pt x="12" y="5"/>
                    </a:lnTo>
                    <a:lnTo>
                      <a:pt x="12" y="40"/>
                    </a:lnTo>
                    <a:lnTo>
                      <a:pt x="17" y="40"/>
                    </a:lnTo>
                    <a:lnTo>
                      <a:pt x="17" y="5"/>
                    </a:lnTo>
                    <a:lnTo>
                      <a:pt x="29" y="5"/>
                    </a:lnTo>
                    <a:lnTo>
                      <a:pt x="29" y="0"/>
                    </a:lnTo>
                    <a:lnTo>
                      <a:pt x="0" y="0"/>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5" name="Freeform 17"/>
              <p:cNvSpPr>
                <a:spLocks/>
              </p:cNvSpPr>
              <p:nvPr userDrawn="1"/>
            </p:nvSpPr>
            <p:spPr bwMode="auto">
              <a:xfrm>
                <a:off x="4863002" y="3367554"/>
                <a:ext cx="30523" cy="30523"/>
              </a:xfrm>
              <a:custGeom>
                <a:avLst/>
                <a:gdLst>
                  <a:gd name="T0" fmla="*/ 31 w 40"/>
                  <a:gd name="T1" fmla="*/ 0 h 40"/>
                  <a:gd name="T2" fmla="*/ 19 w 40"/>
                  <a:gd name="T3" fmla="*/ 28 h 40"/>
                  <a:gd name="T4" fmla="*/ 9 w 40"/>
                  <a:gd name="T5" fmla="*/ 0 h 40"/>
                  <a:gd name="T6" fmla="*/ 0 w 40"/>
                  <a:gd name="T7" fmla="*/ 0 h 40"/>
                  <a:gd name="T8" fmla="*/ 0 w 40"/>
                  <a:gd name="T9" fmla="*/ 40 h 40"/>
                  <a:gd name="T10" fmla="*/ 5 w 40"/>
                  <a:gd name="T11" fmla="*/ 40 h 40"/>
                  <a:gd name="T12" fmla="*/ 5 w 40"/>
                  <a:gd name="T13" fmla="*/ 9 h 40"/>
                  <a:gd name="T14" fmla="*/ 19 w 40"/>
                  <a:gd name="T15" fmla="*/ 40 h 40"/>
                  <a:gd name="T16" fmla="*/ 21 w 40"/>
                  <a:gd name="T17" fmla="*/ 40 h 40"/>
                  <a:gd name="T18" fmla="*/ 33 w 40"/>
                  <a:gd name="T19" fmla="*/ 9 h 40"/>
                  <a:gd name="T20" fmla="*/ 33 w 40"/>
                  <a:gd name="T21" fmla="*/ 40 h 40"/>
                  <a:gd name="T22" fmla="*/ 40 w 40"/>
                  <a:gd name="T23" fmla="*/ 40 h 40"/>
                  <a:gd name="T24" fmla="*/ 40 w 40"/>
                  <a:gd name="T25" fmla="*/ 0 h 40"/>
                  <a:gd name="T26" fmla="*/ 31 w 40"/>
                  <a:gd name="T2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0">
                    <a:moveTo>
                      <a:pt x="31" y="0"/>
                    </a:moveTo>
                    <a:lnTo>
                      <a:pt x="19" y="28"/>
                    </a:lnTo>
                    <a:lnTo>
                      <a:pt x="9" y="0"/>
                    </a:lnTo>
                    <a:lnTo>
                      <a:pt x="0" y="0"/>
                    </a:lnTo>
                    <a:lnTo>
                      <a:pt x="0" y="40"/>
                    </a:lnTo>
                    <a:lnTo>
                      <a:pt x="5" y="40"/>
                    </a:lnTo>
                    <a:lnTo>
                      <a:pt x="5" y="9"/>
                    </a:lnTo>
                    <a:lnTo>
                      <a:pt x="19" y="40"/>
                    </a:lnTo>
                    <a:lnTo>
                      <a:pt x="21" y="40"/>
                    </a:lnTo>
                    <a:lnTo>
                      <a:pt x="33" y="9"/>
                    </a:lnTo>
                    <a:lnTo>
                      <a:pt x="33" y="40"/>
                    </a:lnTo>
                    <a:lnTo>
                      <a:pt x="40" y="40"/>
                    </a:lnTo>
                    <a:lnTo>
                      <a:pt x="40" y="0"/>
                    </a:lnTo>
                    <a:lnTo>
                      <a:pt x="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spTree>
    <p:extLst>
      <p:ext uri="{BB962C8B-B14F-4D97-AF65-F5344CB8AC3E}">
        <p14:creationId xmlns:p14="http://schemas.microsoft.com/office/powerpoint/2010/main" val="68459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 Speaker">
    <p:bg>
      <p:bgPr>
        <a:gradFill flip="none" rotWithShape="1">
          <a:gsLst>
            <a:gs pos="33000">
              <a:srgbClr val="1E1E1E"/>
            </a:gs>
            <a:gs pos="100000">
              <a:srgbClr val="3C3C3C"/>
            </a:gs>
          </a:gsLst>
          <a:lin ang="18000000" scaled="0"/>
          <a:tileRect/>
        </a:gradFill>
        <a:effectLst/>
      </p:bgPr>
    </p:bg>
    <p:spTree>
      <p:nvGrpSpPr>
        <p:cNvPr id="1" name=""/>
        <p:cNvGrpSpPr/>
        <p:nvPr/>
      </p:nvGrpSpPr>
      <p:grpSpPr>
        <a:xfrm>
          <a:off x="0" y="0"/>
          <a:ext cx="0" cy="0"/>
          <a:chOff x="0" y="0"/>
          <a:chExt cx="0" cy="0"/>
        </a:xfrm>
      </p:grpSpPr>
      <p:pic>
        <p:nvPicPr>
          <p:cNvPr id="5" name="Picture 4" descr="in1000pxrotate.png"/>
          <p:cNvPicPr>
            <a:picLocks noChangeAspect="1"/>
          </p:cNvPicPr>
          <p:nvPr/>
        </p:nvPicPr>
        <p:blipFill rotWithShape="1">
          <a:blip r:embed="rId2" cstate="print">
            <a:alphaModFix amt="10000"/>
            <a:extLst>
              <a:ext uri="{28A0092B-C50C-407E-A947-70E740481C1C}">
                <a14:useLocalDpi xmlns:a14="http://schemas.microsoft.com/office/drawing/2010/main"/>
              </a:ext>
            </a:extLst>
          </a:blip>
          <a:srcRect t="-348"/>
          <a:stretch/>
        </p:blipFill>
        <p:spPr>
          <a:xfrm>
            <a:off x="5657271" y="3521868"/>
            <a:ext cx="3486729" cy="3336132"/>
          </a:xfrm>
          <a:prstGeom prst="rect">
            <a:avLst/>
          </a:prstGeom>
        </p:spPr>
      </p:pic>
      <p:sp>
        <p:nvSpPr>
          <p:cNvPr id="3" name="Content Placeholder 3"/>
          <p:cNvSpPr>
            <a:spLocks noGrp="1"/>
          </p:cNvSpPr>
          <p:nvPr>
            <p:ph sz="half" idx="2" hasCustomPrompt="1"/>
          </p:nvPr>
        </p:nvSpPr>
        <p:spPr>
          <a:xfrm>
            <a:off x="2013735" y="2731903"/>
            <a:ext cx="3673226" cy="372541"/>
          </a:xfrm>
        </p:spPr>
        <p:txBody>
          <a:bodyPr tIns="0" bIns="0" anchor="b" anchorCtr="0">
            <a:noAutofit/>
          </a:bodyPr>
          <a:lstStyle>
            <a:lvl1pPr marL="0" indent="0">
              <a:buNone/>
              <a:defRPr sz="2400">
                <a:solidFill>
                  <a:schemeClr val="bg1"/>
                </a:solidFill>
              </a:defRPr>
            </a:lvl1pPr>
            <a:lvl2pPr marL="0" indent="0">
              <a:buNone/>
              <a:defRPr sz="1400" baseline="0">
                <a:solidFill>
                  <a:schemeClr val="tx2">
                    <a:lumMod val="20000"/>
                    <a:lumOff val="80000"/>
                  </a:schemeClr>
                </a:solidFill>
              </a:defRPr>
            </a:lvl2pPr>
            <a:lvl3pPr marL="0" indent="0">
              <a:buNone/>
              <a:defRPr sz="1400">
                <a:solidFill>
                  <a:schemeClr val="tx2">
                    <a:lumMod val="20000"/>
                    <a:lumOff val="80000"/>
                  </a:schemeClr>
                </a:solidFill>
              </a:defRPr>
            </a:lvl3pPr>
            <a:lvl4pPr marL="0" indent="0">
              <a:buNone/>
              <a:defRPr sz="1400">
                <a:solidFill>
                  <a:schemeClr val="tx2">
                    <a:lumMod val="20000"/>
                    <a:lumOff val="80000"/>
                  </a:schemeClr>
                </a:solidFill>
              </a:defRPr>
            </a:lvl4pPr>
            <a:lvl5pPr marL="0" indent="0">
              <a:buNone/>
              <a:defRPr sz="1400">
                <a:solidFill>
                  <a:schemeClr val="tx2">
                    <a:lumMod val="20000"/>
                    <a:lumOff val="80000"/>
                  </a:schemeClr>
                </a:solidFill>
              </a:defRPr>
            </a:lvl5pPr>
            <a:lvl6pPr>
              <a:defRPr sz="1600"/>
            </a:lvl6pPr>
            <a:lvl7pPr>
              <a:defRPr sz="1600"/>
            </a:lvl7pPr>
            <a:lvl8pPr>
              <a:defRPr sz="1600"/>
            </a:lvl8pPr>
            <a:lvl9pPr>
              <a:defRPr sz="1600"/>
            </a:lvl9pPr>
          </a:lstStyle>
          <a:p>
            <a:pPr lvl="0"/>
            <a:r>
              <a:rPr lang="en-US" dirty="0" err="1" smtClean="0"/>
              <a:t>Firstname</a:t>
            </a:r>
            <a:r>
              <a:rPr lang="en-US" dirty="0" smtClean="0"/>
              <a:t> </a:t>
            </a:r>
            <a:r>
              <a:rPr lang="en-US" dirty="0" err="1" smtClean="0"/>
              <a:t>Lastname</a:t>
            </a:r>
            <a:endParaRPr lang="en-US" dirty="0" smtClean="0"/>
          </a:p>
        </p:txBody>
      </p:sp>
      <p:sp>
        <p:nvSpPr>
          <p:cNvPr id="4" name="Picture Placeholder 10"/>
          <p:cNvSpPr>
            <a:spLocks noGrp="1"/>
          </p:cNvSpPr>
          <p:nvPr>
            <p:ph type="pic" sz="quarter" idx="10" hasCustomPrompt="1"/>
          </p:nvPr>
        </p:nvSpPr>
        <p:spPr>
          <a:xfrm>
            <a:off x="733779" y="2652879"/>
            <a:ext cx="989990" cy="987275"/>
          </a:xfrm>
          <a:solidFill>
            <a:schemeClr val="bg2"/>
          </a:solidFill>
          <a:ln w="57150" cap="sq">
            <a:solidFill>
              <a:schemeClr val="bg1"/>
            </a:solidFill>
            <a:miter lim="800000"/>
          </a:ln>
        </p:spPr>
        <p:txBody>
          <a:bodyPr tIns="0" rIns="0" bIns="0" anchor="ctr">
            <a:normAutofit/>
          </a:bodyPr>
          <a:lstStyle>
            <a:lvl1pPr marL="0" indent="0" algn="ctr">
              <a:buNone/>
              <a:defRPr sz="1400" baseline="0">
                <a:solidFill>
                  <a:schemeClr val="bg1"/>
                </a:solidFill>
              </a:defRPr>
            </a:lvl1pPr>
          </a:lstStyle>
          <a:p>
            <a:r>
              <a:rPr lang="en-US" dirty="0" smtClean="0"/>
              <a:t>Insert Profile</a:t>
            </a:r>
            <a:br>
              <a:rPr lang="en-US" dirty="0" smtClean="0"/>
            </a:br>
            <a:r>
              <a:rPr lang="en-US" dirty="0" smtClean="0"/>
              <a:t>Picture</a:t>
            </a:r>
            <a:endParaRPr lang="en-US" dirty="0"/>
          </a:p>
        </p:txBody>
      </p:sp>
      <p:cxnSp>
        <p:nvCxnSpPr>
          <p:cNvPr id="9" name="Straight Connector 8"/>
          <p:cNvCxnSpPr/>
          <p:nvPr/>
        </p:nvCxnSpPr>
        <p:spPr>
          <a:xfrm>
            <a:off x="708561" y="2448395"/>
            <a:ext cx="4978400" cy="0"/>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708561" y="3885606"/>
            <a:ext cx="4978400" cy="0"/>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4" name="Text Placeholder 13"/>
          <p:cNvSpPr>
            <a:spLocks noGrp="1"/>
          </p:cNvSpPr>
          <p:nvPr>
            <p:ph type="body" sz="quarter" idx="11" hasCustomPrompt="1"/>
          </p:nvPr>
        </p:nvSpPr>
        <p:spPr>
          <a:xfrm>
            <a:off x="2013734" y="3109308"/>
            <a:ext cx="3672149" cy="552450"/>
          </a:xfrm>
        </p:spPr>
        <p:txBody>
          <a:bodyPr tIns="45720" bIns="0">
            <a:normAutofit/>
          </a:bodyPr>
          <a:lstStyle>
            <a:lvl1pPr marL="0" indent="0">
              <a:buNone/>
              <a:defRPr sz="1100" baseline="0">
                <a:solidFill>
                  <a:schemeClr val="bg1">
                    <a:lumMod val="75000"/>
                  </a:schemeClr>
                </a:solidFill>
              </a:defRPr>
            </a:lvl1pPr>
          </a:lstStyle>
          <a:p>
            <a:pPr lvl="0"/>
            <a:r>
              <a:rPr lang="en-US" dirty="0" smtClean="0"/>
              <a:t>Job Title</a:t>
            </a:r>
            <a:br>
              <a:rPr lang="en-US" dirty="0" smtClean="0"/>
            </a:br>
            <a:r>
              <a:rPr lang="en-US" dirty="0" smtClean="0"/>
              <a:t>Company</a:t>
            </a:r>
            <a:endParaRPr lang="en-US" dirty="0"/>
          </a:p>
        </p:txBody>
      </p:sp>
    </p:spTree>
    <p:extLst>
      <p:ext uri="{BB962C8B-B14F-4D97-AF65-F5344CB8AC3E}">
        <p14:creationId xmlns:p14="http://schemas.microsoft.com/office/powerpoint/2010/main" val="2913289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2 Speakers">
    <p:bg>
      <p:bgPr>
        <a:gradFill flip="none" rotWithShape="1">
          <a:gsLst>
            <a:gs pos="33000">
              <a:srgbClr val="1E1E1E"/>
            </a:gs>
            <a:gs pos="100000">
              <a:srgbClr val="3C3C3C"/>
            </a:gs>
          </a:gsLst>
          <a:lin ang="18000000" scaled="0"/>
          <a:tileRect/>
        </a:gradFill>
        <a:effectLst/>
      </p:bgPr>
    </p:bg>
    <p:spTree>
      <p:nvGrpSpPr>
        <p:cNvPr id="1" name=""/>
        <p:cNvGrpSpPr/>
        <p:nvPr/>
      </p:nvGrpSpPr>
      <p:grpSpPr>
        <a:xfrm>
          <a:off x="0" y="0"/>
          <a:ext cx="0" cy="0"/>
          <a:chOff x="0" y="0"/>
          <a:chExt cx="0" cy="0"/>
        </a:xfrm>
      </p:grpSpPr>
      <p:pic>
        <p:nvPicPr>
          <p:cNvPr id="5" name="Picture 4" descr="in1000pxrotate.png"/>
          <p:cNvPicPr>
            <a:picLocks noChangeAspect="1"/>
          </p:cNvPicPr>
          <p:nvPr/>
        </p:nvPicPr>
        <p:blipFill rotWithShape="1">
          <a:blip r:embed="rId2" cstate="print">
            <a:alphaModFix amt="10000"/>
            <a:extLst>
              <a:ext uri="{28A0092B-C50C-407E-A947-70E740481C1C}">
                <a14:useLocalDpi xmlns:a14="http://schemas.microsoft.com/office/drawing/2010/main"/>
              </a:ext>
            </a:extLst>
          </a:blip>
          <a:srcRect t="-348"/>
          <a:stretch/>
        </p:blipFill>
        <p:spPr>
          <a:xfrm>
            <a:off x="5657271" y="3521868"/>
            <a:ext cx="3486729" cy="3336132"/>
          </a:xfrm>
          <a:prstGeom prst="rect">
            <a:avLst/>
          </a:prstGeom>
        </p:spPr>
      </p:pic>
      <p:sp>
        <p:nvSpPr>
          <p:cNvPr id="3" name="Content Placeholder 3"/>
          <p:cNvSpPr>
            <a:spLocks noGrp="1"/>
          </p:cNvSpPr>
          <p:nvPr>
            <p:ph sz="half" idx="2" hasCustomPrompt="1"/>
          </p:nvPr>
        </p:nvSpPr>
        <p:spPr>
          <a:xfrm>
            <a:off x="2013735" y="1556535"/>
            <a:ext cx="3673226" cy="372541"/>
          </a:xfrm>
        </p:spPr>
        <p:txBody>
          <a:bodyPr tIns="0" bIns="0" anchor="b" anchorCtr="0">
            <a:noAutofit/>
          </a:bodyPr>
          <a:lstStyle>
            <a:lvl1pPr marL="0" indent="0">
              <a:buNone/>
              <a:defRPr sz="2400">
                <a:solidFill>
                  <a:schemeClr val="bg1"/>
                </a:solidFill>
              </a:defRPr>
            </a:lvl1pPr>
            <a:lvl2pPr marL="0" indent="0">
              <a:buNone/>
              <a:defRPr sz="1400" baseline="0">
                <a:solidFill>
                  <a:schemeClr val="tx2">
                    <a:lumMod val="20000"/>
                    <a:lumOff val="80000"/>
                  </a:schemeClr>
                </a:solidFill>
              </a:defRPr>
            </a:lvl2pPr>
            <a:lvl3pPr marL="0" indent="0">
              <a:buNone/>
              <a:defRPr sz="1400">
                <a:solidFill>
                  <a:schemeClr val="tx2">
                    <a:lumMod val="20000"/>
                    <a:lumOff val="80000"/>
                  </a:schemeClr>
                </a:solidFill>
              </a:defRPr>
            </a:lvl3pPr>
            <a:lvl4pPr marL="0" indent="0">
              <a:buNone/>
              <a:defRPr sz="1400">
                <a:solidFill>
                  <a:schemeClr val="tx2">
                    <a:lumMod val="20000"/>
                    <a:lumOff val="80000"/>
                  </a:schemeClr>
                </a:solidFill>
              </a:defRPr>
            </a:lvl4pPr>
            <a:lvl5pPr marL="0" indent="0">
              <a:buNone/>
              <a:defRPr sz="1400">
                <a:solidFill>
                  <a:schemeClr val="tx2">
                    <a:lumMod val="20000"/>
                    <a:lumOff val="80000"/>
                  </a:schemeClr>
                </a:solidFill>
              </a:defRPr>
            </a:lvl5pPr>
            <a:lvl6pPr>
              <a:defRPr sz="1600"/>
            </a:lvl6pPr>
            <a:lvl7pPr>
              <a:defRPr sz="1600"/>
            </a:lvl7pPr>
            <a:lvl8pPr>
              <a:defRPr sz="1600"/>
            </a:lvl8pPr>
            <a:lvl9pPr>
              <a:defRPr sz="1600"/>
            </a:lvl9pPr>
          </a:lstStyle>
          <a:p>
            <a:pPr lvl="0"/>
            <a:r>
              <a:rPr lang="en-US" dirty="0" err="1" smtClean="0"/>
              <a:t>Firstname</a:t>
            </a:r>
            <a:r>
              <a:rPr lang="en-US" dirty="0" smtClean="0"/>
              <a:t> </a:t>
            </a:r>
            <a:r>
              <a:rPr lang="en-US" dirty="0" err="1" smtClean="0"/>
              <a:t>Lastname</a:t>
            </a:r>
            <a:endParaRPr lang="en-US" dirty="0" smtClean="0"/>
          </a:p>
        </p:txBody>
      </p:sp>
      <p:sp>
        <p:nvSpPr>
          <p:cNvPr id="4" name="Picture Placeholder 10"/>
          <p:cNvSpPr>
            <a:spLocks noGrp="1"/>
          </p:cNvSpPr>
          <p:nvPr>
            <p:ph type="pic" sz="quarter" idx="10" hasCustomPrompt="1"/>
          </p:nvPr>
        </p:nvSpPr>
        <p:spPr>
          <a:xfrm>
            <a:off x="733779" y="1477511"/>
            <a:ext cx="989990" cy="987275"/>
          </a:xfrm>
          <a:solidFill>
            <a:schemeClr val="bg2"/>
          </a:solidFill>
          <a:ln w="57150" cap="sq">
            <a:solidFill>
              <a:schemeClr val="bg1"/>
            </a:solidFill>
            <a:miter lim="800000"/>
          </a:ln>
        </p:spPr>
        <p:txBody>
          <a:bodyPr tIns="0" rIns="0" bIns="0" anchor="ctr">
            <a:normAutofit/>
          </a:bodyPr>
          <a:lstStyle>
            <a:lvl1pPr marL="0" indent="0" algn="ctr">
              <a:buNone/>
              <a:defRPr sz="1400" baseline="0">
                <a:solidFill>
                  <a:schemeClr val="bg1"/>
                </a:solidFill>
              </a:defRPr>
            </a:lvl1pPr>
          </a:lstStyle>
          <a:p>
            <a:r>
              <a:rPr lang="en-US" dirty="0" smtClean="0"/>
              <a:t>Insert Profile</a:t>
            </a:r>
            <a:br>
              <a:rPr lang="en-US" dirty="0" smtClean="0"/>
            </a:br>
            <a:r>
              <a:rPr lang="en-US" dirty="0" smtClean="0"/>
              <a:t>Picture</a:t>
            </a:r>
            <a:endParaRPr lang="en-US" dirty="0"/>
          </a:p>
        </p:txBody>
      </p:sp>
      <p:cxnSp>
        <p:nvCxnSpPr>
          <p:cNvPr id="9" name="Straight Connector 8"/>
          <p:cNvCxnSpPr/>
          <p:nvPr/>
        </p:nvCxnSpPr>
        <p:spPr>
          <a:xfrm>
            <a:off x="708561" y="1273027"/>
            <a:ext cx="4978400" cy="0"/>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708561" y="2710238"/>
            <a:ext cx="4978400" cy="0"/>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4" name="Text Placeholder 13"/>
          <p:cNvSpPr>
            <a:spLocks noGrp="1"/>
          </p:cNvSpPr>
          <p:nvPr>
            <p:ph type="body" sz="quarter" idx="11" hasCustomPrompt="1"/>
          </p:nvPr>
        </p:nvSpPr>
        <p:spPr>
          <a:xfrm>
            <a:off x="2013734" y="1933940"/>
            <a:ext cx="3672149" cy="552450"/>
          </a:xfrm>
        </p:spPr>
        <p:txBody>
          <a:bodyPr tIns="45720" bIns="0">
            <a:normAutofit/>
          </a:bodyPr>
          <a:lstStyle>
            <a:lvl1pPr marL="0" indent="0">
              <a:buNone/>
              <a:defRPr sz="1100" baseline="0">
                <a:solidFill>
                  <a:schemeClr val="bg1">
                    <a:lumMod val="75000"/>
                  </a:schemeClr>
                </a:solidFill>
              </a:defRPr>
            </a:lvl1pPr>
          </a:lstStyle>
          <a:p>
            <a:pPr lvl="0"/>
            <a:r>
              <a:rPr lang="en-US" dirty="0" smtClean="0"/>
              <a:t>Job Title</a:t>
            </a:r>
            <a:br>
              <a:rPr lang="en-US" dirty="0" smtClean="0"/>
            </a:br>
            <a:r>
              <a:rPr lang="en-US" dirty="0" smtClean="0"/>
              <a:t>Company</a:t>
            </a:r>
            <a:endParaRPr lang="en-US" dirty="0"/>
          </a:p>
        </p:txBody>
      </p:sp>
      <p:sp>
        <p:nvSpPr>
          <p:cNvPr id="8" name="Content Placeholder 3"/>
          <p:cNvSpPr>
            <a:spLocks noGrp="1"/>
          </p:cNvSpPr>
          <p:nvPr>
            <p:ph sz="half" idx="12" hasCustomPrompt="1"/>
          </p:nvPr>
        </p:nvSpPr>
        <p:spPr>
          <a:xfrm>
            <a:off x="2013735" y="3623561"/>
            <a:ext cx="3673226" cy="372541"/>
          </a:xfrm>
        </p:spPr>
        <p:txBody>
          <a:bodyPr tIns="0" bIns="0" anchor="b" anchorCtr="0">
            <a:noAutofit/>
          </a:bodyPr>
          <a:lstStyle>
            <a:lvl1pPr marL="0" indent="0">
              <a:buNone/>
              <a:defRPr sz="2400">
                <a:solidFill>
                  <a:schemeClr val="bg1"/>
                </a:solidFill>
              </a:defRPr>
            </a:lvl1pPr>
            <a:lvl2pPr marL="0" indent="0">
              <a:buNone/>
              <a:defRPr sz="1400" baseline="0">
                <a:solidFill>
                  <a:schemeClr val="tx2">
                    <a:lumMod val="20000"/>
                    <a:lumOff val="80000"/>
                  </a:schemeClr>
                </a:solidFill>
              </a:defRPr>
            </a:lvl2pPr>
            <a:lvl3pPr marL="0" indent="0">
              <a:buNone/>
              <a:defRPr sz="1400">
                <a:solidFill>
                  <a:schemeClr val="tx2">
                    <a:lumMod val="20000"/>
                    <a:lumOff val="80000"/>
                  </a:schemeClr>
                </a:solidFill>
              </a:defRPr>
            </a:lvl3pPr>
            <a:lvl4pPr marL="0" indent="0">
              <a:buNone/>
              <a:defRPr sz="1400">
                <a:solidFill>
                  <a:schemeClr val="tx2">
                    <a:lumMod val="20000"/>
                    <a:lumOff val="80000"/>
                  </a:schemeClr>
                </a:solidFill>
              </a:defRPr>
            </a:lvl4pPr>
            <a:lvl5pPr marL="0" indent="0">
              <a:buNone/>
              <a:defRPr sz="1400">
                <a:solidFill>
                  <a:schemeClr val="tx2">
                    <a:lumMod val="20000"/>
                    <a:lumOff val="80000"/>
                  </a:schemeClr>
                </a:solidFill>
              </a:defRPr>
            </a:lvl5pPr>
            <a:lvl6pPr>
              <a:defRPr sz="1600"/>
            </a:lvl6pPr>
            <a:lvl7pPr>
              <a:defRPr sz="1600"/>
            </a:lvl7pPr>
            <a:lvl8pPr>
              <a:defRPr sz="1600"/>
            </a:lvl8pPr>
            <a:lvl9pPr>
              <a:defRPr sz="1600"/>
            </a:lvl9pPr>
          </a:lstStyle>
          <a:p>
            <a:pPr lvl="0"/>
            <a:r>
              <a:rPr lang="en-US" dirty="0" err="1" smtClean="0"/>
              <a:t>Firstname</a:t>
            </a:r>
            <a:r>
              <a:rPr lang="en-US" dirty="0" smtClean="0"/>
              <a:t> </a:t>
            </a:r>
            <a:r>
              <a:rPr lang="en-US" dirty="0" err="1" smtClean="0"/>
              <a:t>Lastname</a:t>
            </a:r>
            <a:endParaRPr lang="en-US" dirty="0" smtClean="0"/>
          </a:p>
        </p:txBody>
      </p:sp>
      <p:sp>
        <p:nvSpPr>
          <p:cNvPr id="11" name="Picture Placeholder 10"/>
          <p:cNvSpPr>
            <a:spLocks noGrp="1"/>
          </p:cNvSpPr>
          <p:nvPr>
            <p:ph type="pic" sz="quarter" idx="13" hasCustomPrompt="1"/>
          </p:nvPr>
        </p:nvSpPr>
        <p:spPr>
          <a:xfrm>
            <a:off x="733779" y="3544537"/>
            <a:ext cx="989990" cy="987275"/>
          </a:xfrm>
          <a:solidFill>
            <a:schemeClr val="bg2"/>
          </a:solidFill>
          <a:ln w="57150" cap="sq">
            <a:solidFill>
              <a:schemeClr val="bg1"/>
            </a:solidFill>
            <a:miter lim="800000"/>
          </a:ln>
        </p:spPr>
        <p:txBody>
          <a:bodyPr tIns="0" rIns="0" bIns="0" anchor="ctr">
            <a:normAutofit/>
          </a:bodyPr>
          <a:lstStyle>
            <a:lvl1pPr marL="0" indent="0" algn="ctr">
              <a:buNone/>
              <a:defRPr sz="1400" baseline="0">
                <a:solidFill>
                  <a:schemeClr val="bg1"/>
                </a:solidFill>
              </a:defRPr>
            </a:lvl1pPr>
          </a:lstStyle>
          <a:p>
            <a:r>
              <a:rPr lang="en-US" dirty="0" smtClean="0"/>
              <a:t>Insert Profile</a:t>
            </a:r>
            <a:br>
              <a:rPr lang="en-US" dirty="0" smtClean="0"/>
            </a:br>
            <a:r>
              <a:rPr lang="en-US" dirty="0" smtClean="0"/>
              <a:t>Picture</a:t>
            </a:r>
            <a:endParaRPr lang="en-US" dirty="0"/>
          </a:p>
        </p:txBody>
      </p:sp>
      <p:cxnSp>
        <p:nvCxnSpPr>
          <p:cNvPr id="12" name="Straight Connector 11"/>
          <p:cNvCxnSpPr/>
          <p:nvPr/>
        </p:nvCxnSpPr>
        <p:spPr>
          <a:xfrm>
            <a:off x="708561" y="3340053"/>
            <a:ext cx="4978400" cy="0"/>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708561" y="4777264"/>
            <a:ext cx="4978400" cy="0"/>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5" name="Text Placeholder 13"/>
          <p:cNvSpPr>
            <a:spLocks noGrp="1"/>
          </p:cNvSpPr>
          <p:nvPr>
            <p:ph type="body" sz="quarter" idx="14" hasCustomPrompt="1"/>
          </p:nvPr>
        </p:nvSpPr>
        <p:spPr>
          <a:xfrm>
            <a:off x="2013734" y="4000966"/>
            <a:ext cx="3672149" cy="552450"/>
          </a:xfrm>
        </p:spPr>
        <p:txBody>
          <a:bodyPr tIns="45720" bIns="0">
            <a:normAutofit/>
          </a:bodyPr>
          <a:lstStyle>
            <a:lvl1pPr marL="0" indent="0">
              <a:buNone/>
              <a:defRPr sz="1100" baseline="0">
                <a:solidFill>
                  <a:schemeClr val="bg1">
                    <a:lumMod val="75000"/>
                  </a:schemeClr>
                </a:solidFill>
              </a:defRPr>
            </a:lvl1pPr>
          </a:lstStyle>
          <a:p>
            <a:pPr lvl="0"/>
            <a:r>
              <a:rPr lang="en-US" dirty="0" smtClean="0"/>
              <a:t>Job Title</a:t>
            </a:r>
            <a:br>
              <a:rPr lang="en-US" dirty="0" smtClean="0"/>
            </a:br>
            <a:r>
              <a:rPr lang="en-US" dirty="0" smtClean="0"/>
              <a:t>Company</a:t>
            </a:r>
            <a:endParaRPr lang="en-US" dirty="0"/>
          </a:p>
        </p:txBody>
      </p:sp>
    </p:spTree>
    <p:extLst>
      <p:ext uri="{BB962C8B-B14F-4D97-AF65-F5344CB8AC3E}">
        <p14:creationId xmlns:p14="http://schemas.microsoft.com/office/powerpoint/2010/main" val="3146850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404040"/>
                </a:solidFill>
              </a:defRPr>
            </a:lvl1pPr>
          </a:lstStyle>
          <a:p>
            <a:r>
              <a:rPr lang="en-US" smtClean="0"/>
              <a:t>Click to edit Master title style</a:t>
            </a:r>
            <a:endParaRPr lang="en-US" dirty="0"/>
          </a:p>
        </p:txBody>
      </p:sp>
      <p:sp>
        <p:nvSpPr>
          <p:cNvPr id="4" name="Round Same Side Corner Rectangle 3"/>
          <p:cNvSpPr/>
          <p:nvPr/>
        </p:nvSpPr>
        <p:spPr>
          <a:xfrm>
            <a:off x="-2" y="0"/>
            <a:ext cx="285070" cy="6867144"/>
          </a:xfrm>
          <a:prstGeom prst="round2SameRect">
            <a:avLst>
              <a:gd name="adj1" fmla="val 0"/>
              <a:gd name="adj2" fmla="val 0"/>
            </a:avLst>
          </a:prstGeom>
          <a:gradFill>
            <a:gsLst>
              <a:gs pos="100000">
                <a:srgbClr val="3C3C3C"/>
              </a:gs>
              <a:gs pos="33000">
                <a:srgbClr val="1E1E1E"/>
              </a:gs>
            </a:gsLst>
          </a:gra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FFFF"/>
              </a:solidFill>
            </a:endParaRPr>
          </a:p>
        </p:txBody>
      </p:sp>
      <p:pic>
        <p:nvPicPr>
          <p:cNvPr id="5" name="Picture 4" descr="in_flat reverse_128x.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231" y="6559434"/>
            <a:ext cx="162605" cy="162605"/>
          </a:xfrm>
          <a:prstGeom prst="rect">
            <a:avLst/>
          </a:prstGeom>
        </p:spPr>
      </p:pic>
      <p:sp>
        <p:nvSpPr>
          <p:cNvPr id="3" name="Slide Number Placeholder 2"/>
          <p:cNvSpPr>
            <a:spLocks noGrp="1"/>
          </p:cNvSpPr>
          <p:nvPr>
            <p:ph type="sldNum" sz="quarter" idx="10"/>
          </p:nvPr>
        </p:nvSpPr>
        <p:spPr/>
        <p:txBody>
          <a:bodyPr/>
          <a:lstStyle/>
          <a:p>
            <a:fld id="{75897B0D-BA2C-2244-86F3-025175B80EAC}" type="slidenum">
              <a:rPr lang="en-US" smtClean="0">
                <a:solidFill>
                  <a:srgbClr val="FFFFFF">
                    <a:lumMod val="50000"/>
                  </a:srgbClr>
                </a:solidFill>
              </a:rPr>
              <a:pPr/>
              <a:t>‹#›</a:t>
            </a:fld>
            <a:endParaRPr lang="en-US" dirty="0">
              <a:solidFill>
                <a:srgbClr val="FFFFFF">
                  <a:lumMod val="50000"/>
                </a:srgbClr>
              </a:solidFill>
            </a:endParaRPr>
          </a:p>
        </p:txBody>
      </p:sp>
    </p:spTree>
    <p:extLst>
      <p:ext uri="{BB962C8B-B14F-4D97-AF65-F5344CB8AC3E}">
        <p14:creationId xmlns:p14="http://schemas.microsoft.com/office/powerpoint/2010/main" val="3935468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mp; Subtitle ">
    <p:spTree>
      <p:nvGrpSpPr>
        <p:cNvPr id="1" name=""/>
        <p:cNvGrpSpPr/>
        <p:nvPr/>
      </p:nvGrpSpPr>
      <p:grpSpPr>
        <a:xfrm>
          <a:off x="0" y="0"/>
          <a:ext cx="0" cy="0"/>
          <a:chOff x="0" y="0"/>
          <a:chExt cx="0" cy="0"/>
        </a:xfrm>
      </p:grpSpPr>
      <p:sp>
        <p:nvSpPr>
          <p:cNvPr id="4" name="Round Same Side Corner Rectangle 3"/>
          <p:cNvSpPr/>
          <p:nvPr/>
        </p:nvSpPr>
        <p:spPr>
          <a:xfrm>
            <a:off x="-2" y="0"/>
            <a:ext cx="285070" cy="6867144"/>
          </a:xfrm>
          <a:prstGeom prst="round2SameRect">
            <a:avLst>
              <a:gd name="adj1" fmla="val 0"/>
              <a:gd name="adj2" fmla="val 0"/>
            </a:avLst>
          </a:prstGeom>
          <a:gradFill>
            <a:gsLst>
              <a:gs pos="100000">
                <a:srgbClr val="3C3C3C"/>
              </a:gs>
              <a:gs pos="33000">
                <a:srgbClr val="1E1E1E"/>
              </a:gs>
            </a:gsLst>
          </a:gra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FFFF"/>
              </a:solidFill>
            </a:endParaRPr>
          </a:p>
        </p:txBody>
      </p:sp>
      <p:pic>
        <p:nvPicPr>
          <p:cNvPr id="5" name="Picture 4" descr="in_flat reverse_128x.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231" y="6559434"/>
            <a:ext cx="162605" cy="162605"/>
          </a:xfrm>
          <a:prstGeom prst="rect">
            <a:avLst/>
          </a:prstGeom>
        </p:spPr>
      </p:pic>
      <p:sp>
        <p:nvSpPr>
          <p:cNvPr id="12" name="Slide Number Placeholder 11"/>
          <p:cNvSpPr>
            <a:spLocks noGrp="1"/>
          </p:cNvSpPr>
          <p:nvPr>
            <p:ph type="sldNum" sz="quarter" idx="12"/>
          </p:nvPr>
        </p:nvSpPr>
        <p:spPr/>
        <p:txBody>
          <a:bodyPr/>
          <a:lstStyle/>
          <a:p>
            <a:fld id="{75897B0D-BA2C-2244-86F3-025175B80EAC}" type="slidenum">
              <a:rPr lang="en-US" smtClean="0">
                <a:solidFill>
                  <a:srgbClr val="FFFFFF">
                    <a:lumMod val="50000"/>
                  </a:srgbClr>
                </a:solidFill>
              </a:rPr>
              <a:pPr/>
              <a:t>‹#›</a:t>
            </a:fld>
            <a:endParaRPr lang="en-US" dirty="0">
              <a:solidFill>
                <a:srgbClr val="FFFFFF">
                  <a:lumMod val="50000"/>
                </a:srgbClr>
              </a:solidFill>
            </a:endParaRPr>
          </a:p>
        </p:txBody>
      </p:sp>
      <p:sp>
        <p:nvSpPr>
          <p:cNvPr id="8" name="Title 1"/>
          <p:cNvSpPr>
            <a:spLocks noGrp="1"/>
          </p:cNvSpPr>
          <p:nvPr>
            <p:ph type="title"/>
          </p:nvPr>
        </p:nvSpPr>
        <p:spPr>
          <a:xfrm>
            <a:off x="705135" y="56864"/>
            <a:ext cx="7962938" cy="847872"/>
          </a:xfrm>
          <a:solidFill>
            <a:srgbClr val="FFFFFF"/>
          </a:solidFill>
        </p:spPr>
        <p:txBody>
          <a:bodyPr bIns="0" anchor="b" anchorCtr="0"/>
          <a:lstStyle>
            <a:lvl1pPr marL="0" marR="0" indent="0" algn="l" defTabSz="457200" rtl="0" eaLnBrk="1" fontAlgn="auto" latinLnBrk="0" hangingPunct="1">
              <a:lnSpc>
                <a:spcPct val="100000"/>
              </a:lnSpc>
              <a:spcBef>
                <a:spcPct val="0"/>
              </a:spcBef>
              <a:spcAft>
                <a:spcPts val="0"/>
              </a:spcAft>
              <a:buClrTx/>
              <a:buSzTx/>
              <a:buFontTx/>
              <a:buNone/>
              <a:tabLst/>
              <a:defRPr>
                <a:solidFill>
                  <a:schemeClr val="tx1">
                    <a:lumMod val="75000"/>
                    <a:lumOff val="25000"/>
                  </a:schemeClr>
                </a:solidFill>
              </a:defRPr>
            </a:lvl1pPr>
          </a:lstStyle>
          <a:p>
            <a:r>
              <a:rPr lang="en-US" smtClean="0"/>
              <a:t>Click to edit Master title style</a:t>
            </a:r>
            <a:endParaRPr lang="en-US" dirty="0"/>
          </a:p>
        </p:txBody>
      </p:sp>
      <p:sp>
        <p:nvSpPr>
          <p:cNvPr id="9" name="Text Placeholder 9"/>
          <p:cNvSpPr>
            <a:spLocks noGrp="1"/>
          </p:cNvSpPr>
          <p:nvPr>
            <p:ph type="body" sz="quarter" idx="11" hasCustomPrompt="1"/>
          </p:nvPr>
        </p:nvSpPr>
        <p:spPr>
          <a:xfrm>
            <a:off x="705135" y="910010"/>
            <a:ext cx="7966246" cy="782637"/>
          </a:xfrm>
        </p:spPr>
        <p:txBody>
          <a:bodyPr tIns="0">
            <a:normAutofit/>
          </a:bodyPr>
          <a:lstStyle>
            <a:lvl1pPr marL="0" indent="0">
              <a:buNone/>
              <a:defRPr sz="2200">
                <a:solidFill>
                  <a:schemeClr val="accent6"/>
                </a:solidFill>
              </a:defRPr>
            </a:lvl1pPr>
          </a:lstStyle>
          <a:p>
            <a:pPr lvl="0"/>
            <a:r>
              <a:rPr lang="en-US" dirty="0" smtClean="0"/>
              <a:t>Click to edit Master subtitle style</a:t>
            </a:r>
          </a:p>
        </p:txBody>
      </p:sp>
      <p:sp>
        <p:nvSpPr>
          <p:cNvPr id="11" name="Content Placeholder 2"/>
          <p:cNvSpPr>
            <a:spLocks noGrp="1"/>
          </p:cNvSpPr>
          <p:nvPr>
            <p:ph idx="1"/>
          </p:nvPr>
        </p:nvSpPr>
        <p:spPr>
          <a:xfrm>
            <a:off x="705238" y="1695982"/>
            <a:ext cx="7966075" cy="4754563"/>
          </a:xfrm>
        </p:spPr>
        <p:txBody>
          <a:bodyPr/>
          <a:lstStyle>
            <a:lvl1pPr>
              <a:buClr>
                <a:schemeClr val="accent6"/>
              </a:buClr>
              <a:buFont typeface="Wingdings" pitchFamily="2" charset="2"/>
              <a:buChar char="§"/>
              <a:defRPr/>
            </a:lvl1pPr>
            <a:lvl2pPr>
              <a:buClr>
                <a:schemeClr val="accent6"/>
              </a:buClr>
              <a:defRPr/>
            </a:lvl2pPr>
            <a:lvl3pPr>
              <a:buClr>
                <a:schemeClr val="accent6"/>
              </a:buClr>
              <a:buFont typeface="Wingdings" pitchFamily="2" charset="2"/>
              <a:buChar char="§"/>
              <a:defRPr/>
            </a:lvl3pPr>
            <a:lvl4pPr>
              <a:buClr>
                <a:schemeClr val="accent6"/>
              </a:buClr>
              <a:defRPr/>
            </a:lvl4pPr>
            <a:lvl5pPr>
              <a:buClr>
                <a:schemeClr val="accent6"/>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18599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404040"/>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chemeClr val="accent6"/>
              </a:buClr>
              <a:buFont typeface="Wingdings" pitchFamily="2" charset="2"/>
              <a:buChar char="§"/>
              <a:defRPr/>
            </a:lvl1pPr>
            <a:lvl2pPr>
              <a:buClr>
                <a:schemeClr val="accent6"/>
              </a:buClr>
              <a:defRPr/>
            </a:lvl2pPr>
            <a:lvl3pPr>
              <a:buClr>
                <a:schemeClr val="accent6"/>
              </a:buClr>
              <a:buFont typeface="Wingdings" pitchFamily="2" charset="2"/>
              <a:buChar char="§"/>
              <a:defRPr/>
            </a:lvl3pPr>
            <a:lvl4pPr>
              <a:buClr>
                <a:schemeClr val="accent6"/>
              </a:buClr>
              <a:defRPr/>
            </a:lvl4pPr>
            <a:lvl5pPr>
              <a:buClr>
                <a:schemeClr val="accent6"/>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ound Same Side Corner Rectangle 6"/>
          <p:cNvSpPr/>
          <p:nvPr/>
        </p:nvSpPr>
        <p:spPr>
          <a:xfrm>
            <a:off x="-2" y="0"/>
            <a:ext cx="285070" cy="6867144"/>
          </a:xfrm>
          <a:prstGeom prst="round2SameRect">
            <a:avLst>
              <a:gd name="adj1" fmla="val 0"/>
              <a:gd name="adj2" fmla="val 0"/>
            </a:avLst>
          </a:prstGeom>
          <a:gradFill>
            <a:gsLst>
              <a:gs pos="100000">
                <a:srgbClr val="3C3C3C"/>
              </a:gs>
              <a:gs pos="33000">
                <a:srgbClr val="1E1E1E"/>
              </a:gs>
            </a:gsLst>
          </a:gra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FFFF"/>
              </a:solidFill>
            </a:endParaRPr>
          </a:p>
        </p:txBody>
      </p:sp>
      <p:pic>
        <p:nvPicPr>
          <p:cNvPr id="8" name="Picture 7" descr="in_flat reverse_128x.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231" y="6559434"/>
            <a:ext cx="162605" cy="162605"/>
          </a:xfrm>
          <a:prstGeom prst="rect">
            <a:avLst/>
          </a:prstGeom>
        </p:spPr>
      </p:pic>
      <p:sp>
        <p:nvSpPr>
          <p:cNvPr id="15" name="Slide Number Placeholder 14"/>
          <p:cNvSpPr>
            <a:spLocks noGrp="1"/>
          </p:cNvSpPr>
          <p:nvPr>
            <p:ph type="sldNum" sz="quarter" idx="10"/>
          </p:nvPr>
        </p:nvSpPr>
        <p:spPr/>
        <p:txBody>
          <a:bodyPr/>
          <a:lstStyle/>
          <a:p>
            <a:fld id="{75897B0D-BA2C-2244-86F3-025175B80EAC}" type="slidenum">
              <a:rPr lang="en-US" smtClean="0">
                <a:solidFill>
                  <a:srgbClr val="FFFFFF">
                    <a:lumMod val="50000"/>
                  </a:srgbClr>
                </a:solidFill>
              </a:rPr>
              <a:pPr/>
              <a:t>‹#›</a:t>
            </a:fld>
            <a:endParaRPr lang="en-US" dirty="0">
              <a:solidFill>
                <a:srgbClr val="FFFFFF">
                  <a:lumMod val="50000"/>
                </a:srgbClr>
              </a:solidFill>
            </a:endParaRPr>
          </a:p>
        </p:txBody>
      </p:sp>
    </p:spTree>
    <p:extLst>
      <p:ext uri="{BB962C8B-B14F-4D97-AF65-F5344CB8AC3E}">
        <p14:creationId xmlns:p14="http://schemas.microsoft.com/office/powerpoint/2010/main" val="7039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6827" y="2805684"/>
            <a:ext cx="7749786" cy="1362075"/>
          </a:xfrm>
        </p:spPr>
        <p:txBody>
          <a:bodyPr anchor="t">
            <a:normAutofit/>
          </a:bodyPr>
          <a:lstStyle>
            <a:lvl1pPr algn="l">
              <a:defRPr sz="4000" b="0" cap="none">
                <a:solidFill>
                  <a:schemeClr val="tx1"/>
                </a:solidFill>
              </a:defRPr>
            </a:lvl1pPr>
          </a:lstStyle>
          <a:p>
            <a:r>
              <a:rPr lang="en-US" dirty="0" smtClean="0"/>
              <a:t>Click to edit section header</a:t>
            </a:r>
            <a:endParaRPr lang="en-US" dirty="0"/>
          </a:p>
        </p:txBody>
      </p:sp>
      <p:sp>
        <p:nvSpPr>
          <p:cNvPr id="3" name="Text Placeholder 2"/>
          <p:cNvSpPr>
            <a:spLocks noGrp="1"/>
          </p:cNvSpPr>
          <p:nvPr>
            <p:ph type="body" idx="1" hasCustomPrompt="1"/>
          </p:nvPr>
        </p:nvSpPr>
        <p:spPr>
          <a:xfrm>
            <a:off x="706827" y="1301460"/>
            <a:ext cx="7749786" cy="1500187"/>
          </a:xfrm>
        </p:spPr>
        <p:txBody>
          <a:bodyPr anchor="b">
            <a:normAutofit/>
          </a:bodyPr>
          <a:lstStyle>
            <a:lvl1pPr marL="0" indent="0">
              <a:buNone/>
              <a:defRPr sz="2000" baseline="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section subhead</a:t>
            </a:r>
          </a:p>
        </p:txBody>
      </p:sp>
      <p:sp>
        <p:nvSpPr>
          <p:cNvPr id="8" name="Round Same Side Corner Rectangle 7"/>
          <p:cNvSpPr/>
          <p:nvPr/>
        </p:nvSpPr>
        <p:spPr>
          <a:xfrm>
            <a:off x="-2" y="0"/>
            <a:ext cx="285070" cy="6867144"/>
          </a:xfrm>
          <a:prstGeom prst="round2SameRect">
            <a:avLst>
              <a:gd name="adj1" fmla="val 0"/>
              <a:gd name="adj2" fmla="val 0"/>
            </a:avLst>
          </a:prstGeom>
          <a:gradFill>
            <a:gsLst>
              <a:gs pos="100000">
                <a:srgbClr val="3C3C3C"/>
              </a:gs>
              <a:gs pos="33000">
                <a:srgbClr val="1E1E1E"/>
              </a:gs>
            </a:gsLst>
          </a:gra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FFFF"/>
              </a:solidFill>
            </a:endParaRPr>
          </a:p>
        </p:txBody>
      </p:sp>
      <p:pic>
        <p:nvPicPr>
          <p:cNvPr id="9" name="Picture 8" descr="in_flat reverse_128x.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231" y="6559434"/>
            <a:ext cx="162605" cy="162605"/>
          </a:xfrm>
          <a:prstGeom prst="rect">
            <a:avLst/>
          </a:prstGeom>
        </p:spPr>
      </p:pic>
      <p:sp>
        <p:nvSpPr>
          <p:cNvPr id="4" name="Slide Number Placeholder 3"/>
          <p:cNvSpPr>
            <a:spLocks noGrp="1"/>
          </p:cNvSpPr>
          <p:nvPr>
            <p:ph type="sldNum" sz="quarter" idx="10"/>
          </p:nvPr>
        </p:nvSpPr>
        <p:spPr/>
        <p:txBody>
          <a:bodyPr/>
          <a:lstStyle/>
          <a:p>
            <a:fld id="{75897B0D-BA2C-2244-86F3-025175B80EAC}" type="slidenum">
              <a:rPr lang="en-US" smtClean="0">
                <a:solidFill>
                  <a:srgbClr val="FFFFFF">
                    <a:lumMod val="50000"/>
                  </a:srgbClr>
                </a:solidFill>
              </a:rPr>
              <a:pPr/>
              <a:t>‹#›</a:t>
            </a:fld>
            <a:endParaRPr lang="en-US" dirty="0">
              <a:solidFill>
                <a:srgbClr val="FFFFFF">
                  <a:lumMod val="50000"/>
                </a:srgbClr>
              </a:solidFill>
            </a:endParaRPr>
          </a:p>
        </p:txBody>
      </p:sp>
      <p:pic>
        <p:nvPicPr>
          <p:cNvPr id="11" name="Picture 10" descr="in.png"/>
          <p:cNvPicPr>
            <a:picLocks noChangeAspect="1"/>
          </p:cNvPicPr>
          <p:nvPr userDrawn="1"/>
        </p:nvPicPr>
        <p:blipFill>
          <a:blip r:embed="rId3">
            <a:alphaModFix amt="40000"/>
          </a:blip>
          <a:stretch>
            <a:fillRect/>
          </a:stretch>
        </p:blipFill>
        <p:spPr>
          <a:xfrm>
            <a:off x="2286000" y="1714500"/>
            <a:ext cx="6858000" cy="5143500"/>
          </a:xfrm>
          <a:prstGeom prst="rect">
            <a:avLst/>
          </a:prstGeom>
        </p:spPr>
      </p:pic>
    </p:spTree>
    <p:extLst>
      <p:ext uri="{BB962C8B-B14F-4D97-AF65-F5344CB8AC3E}">
        <p14:creationId xmlns:p14="http://schemas.microsoft.com/office/powerpoint/2010/main" val="3972558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Gradient Background">
    <p:bg>
      <p:bgPr>
        <a:gradFill flip="none" rotWithShape="1">
          <a:gsLst>
            <a:gs pos="0">
              <a:srgbClr val="BFBFBF">
                <a:alpha val="80000"/>
              </a:srgbClr>
            </a:gs>
            <a:gs pos="74000">
              <a:schemeClr val="bg1"/>
            </a:gs>
          </a:gsLst>
          <a:lin ang="16200000" scaled="0"/>
          <a:tileRect/>
        </a:gradFill>
        <a:effectLst/>
      </p:bgPr>
    </p:bg>
    <p:spTree>
      <p:nvGrpSpPr>
        <p:cNvPr id="1" name=""/>
        <p:cNvGrpSpPr/>
        <p:nvPr/>
      </p:nvGrpSpPr>
      <p:grpSpPr>
        <a:xfrm>
          <a:off x="0" y="0"/>
          <a:ext cx="0" cy="0"/>
          <a:chOff x="0" y="0"/>
          <a:chExt cx="0" cy="0"/>
        </a:xfrm>
      </p:grpSpPr>
      <p:sp>
        <p:nvSpPr>
          <p:cNvPr id="7" name="Round Same Side Corner Rectangle 6"/>
          <p:cNvSpPr/>
          <p:nvPr/>
        </p:nvSpPr>
        <p:spPr>
          <a:xfrm>
            <a:off x="-2" y="0"/>
            <a:ext cx="285070" cy="6867144"/>
          </a:xfrm>
          <a:prstGeom prst="round2SameRect">
            <a:avLst>
              <a:gd name="adj1" fmla="val 0"/>
              <a:gd name="adj2" fmla="val 0"/>
            </a:avLst>
          </a:prstGeom>
          <a:gradFill>
            <a:gsLst>
              <a:gs pos="100000">
                <a:srgbClr val="3C3C3C"/>
              </a:gs>
              <a:gs pos="33000">
                <a:srgbClr val="1E1E1E"/>
              </a:gs>
            </a:gsLst>
          </a:gra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FFFF"/>
              </a:solidFill>
            </a:endParaRPr>
          </a:p>
        </p:txBody>
      </p:sp>
      <p:pic>
        <p:nvPicPr>
          <p:cNvPr id="9" name="Picture 8" descr="in_flat reverse_128x.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231" y="6559434"/>
            <a:ext cx="162605" cy="162605"/>
          </a:xfrm>
          <a:prstGeom prst="rect">
            <a:avLst/>
          </a:prstGeom>
        </p:spPr>
      </p:pic>
      <p:sp>
        <p:nvSpPr>
          <p:cNvPr id="2" name="Slide Number Placeholder 1"/>
          <p:cNvSpPr>
            <a:spLocks noGrp="1"/>
          </p:cNvSpPr>
          <p:nvPr>
            <p:ph type="sldNum" sz="quarter" idx="10"/>
          </p:nvPr>
        </p:nvSpPr>
        <p:spPr/>
        <p:txBody>
          <a:bodyPr/>
          <a:lstStyle/>
          <a:p>
            <a:fld id="{75897B0D-BA2C-2244-86F3-025175B80EAC}" type="slidenum">
              <a:rPr lang="en-US" smtClean="0">
                <a:solidFill>
                  <a:srgbClr val="FFFFFF">
                    <a:lumMod val="50000"/>
                  </a:srgbClr>
                </a:solidFill>
              </a:rPr>
              <a:pPr/>
              <a:t>‹#›</a:t>
            </a:fld>
            <a:endParaRPr lang="en-US" dirty="0">
              <a:solidFill>
                <a:srgbClr val="FFFFFF">
                  <a:lumMod val="50000"/>
                </a:srgbClr>
              </a:solidFill>
            </a:endParaRPr>
          </a:p>
        </p:txBody>
      </p:sp>
      <p:sp>
        <p:nvSpPr>
          <p:cNvPr id="5" name="Rectangle 4"/>
          <p:cNvSpPr/>
          <p:nvPr userDrawn="1"/>
        </p:nvSpPr>
        <p:spPr>
          <a:xfrm>
            <a:off x="294686" y="3774311"/>
            <a:ext cx="8849315" cy="3083689"/>
          </a:xfrm>
          <a:prstGeom prst="rect">
            <a:avLst/>
          </a:prstGeom>
          <a:gradFill>
            <a:gsLst>
              <a:gs pos="74000">
                <a:schemeClr val="bg1">
                  <a:alpha val="0"/>
                </a:schemeClr>
              </a:gs>
              <a:gs pos="0">
                <a:schemeClr val="bg1">
                  <a:lumMod val="75000"/>
                  <a:alpha val="80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285264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CCA9F94-F23E-40FD-971C-7751B12CE665}" type="datetimeFigureOut">
              <a:rPr lang="en-US" smtClean="0"/>
              <a:pPr/>
              <a:t>2/14/2014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11C2477-BE64-4C7C-8196-112D108DAF73}" type="slidenum">
              <a:rPr lang="en-GB" smtClean="0"/>
              <a:pPr/>
              <a:t>‹#›</a:t>
            </a:fld>
            <a:endParaRPr lang="en-GB"/>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Quotes Dark Gradient">
    <p:bg>
      <p:bgPr>
        <a:gradFill flip="none" rotWithShape="1">
          <a:gsLst>
            <a:gs pos="33000">
              <a:srgbClr val="1E1E1E"/>
            </a:gs>
            <a:gs pos="100000">
              <a:srgbClr val="3C3C3C"/>
            </a:gs>
          </a:gsLst>
          <a:lin ang="18000000" scaled="0"/>
          <a:tileRect/>
        </a:gradFill>
        <a:effectLst/>
      </p:bgPr>
    </p:bg>
    <p:spTree>
      <p:nvGrpSpPr>
        <p:cNvPr id="1" name=""/>
        <p:cNvGrpSpPr/>
        <p:nvPr/>
      </p:nvGrpSpPr>
      <p:grpSpPr>
        <a:xfrm>
          <a:off x="0" y="0"/>
          <a:ext cx="0" cy="0"/>
          <a:chOff x="0" y="0"/>
          <a:chExt cx="0" cy="0"/>
        </a:xfrm>
      </p:grpSpPr>
      <p:sp>
        <p:nvSpPr>
          <p:cNvPr id="6" name="TextBox 5"/>
          <p:cNvSpPr txBox="1"/>
          <p:nvPr/>
        </p:nvSpPr>
        <p:spPr>
          <a:xfrm>
            <a:off x="720725" y="2651771"/>
            <a:ext cx="7651598" cy="1716888"/>
          </a:xfrm>
          <a:prstGeom prst="rect">
            <a:avLst/>
          </a:prstGeom>
        </p:spPr>
        <p:txBody>
          <a:bodyPr vert="horz" wrap="square" lIns="0" tIns="45720" rIns="91440" bIns="45720" rtlCol="0">
            <a:noAutofit/>
          </a:bodyPr>
          <a:lstStyle/>
          <a:p>
            <a:pPr marL="342900" indent="-342900" defTabSz="457200">
              <a:spcBef>
                <a:spcPct val="20000"/>
              </a:spcBef>
              <a:buClr>
                <a:srgbClr val="0072B2"/>
              </a:buClr>
              <a:buFont typeface="Wingdings" pitchFamily="2" charset="2"/>
              <a:buNone/>
            </a:pPr>
            <a:endParaRPr lang="en-US" sz="1200" dirty="0" smtClean="0">
              <a:solidFill>
                <a:srgbClr val="E5B624"/>
              </a:solidFill>
              <a:cs typeface="Arial" pitchFamily="34" charset="0"/>
            </a:endParaRPr>
          </a:p>
        </p:txBody>
      </p:sp>
    </p:spTree>
    <p:extLst>
      <p:ext uri="{BB962C8B-B14F-4D97-AF65-F5344CB8AC3E}">
        <p14:creationId xmlns:p14="http://schemas.microsoft.com/office/powerpoint/2010/main" val="73390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Quotes Dark Radial">
    <p:bg>
      <p:bgPr>
        <a:gradFill flip="none" rotWithShape="1">
          <a:gsLst>
            <a:gs pos="90000">
              <a:srgbClr val="1E1E1E"/>
            </a:gs>
            <a:gs pos="0">
              <a:srgbClr val="3C3C3C"/>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6" name="TextBox 5"/>
          <p:cNvSpPr txBox="1"/>
          <p:nvPr/>
        </p:nvSpPr>
        <p:spPr>
          <a:xfrm>
            <a:off x="720725" y="2753369"/>
            <a:ext cx="7651598" cy="1716888"/>
          </a:xfrm>
          <a:prstGeom prst="rect">
            <a:avLst/>
          </a:prstGeom>
        </p:spPr>
        <p:txBody>
          <a:bodyPr vert="horz" wrap="square" lIns="0" tIns="45720" rIns="91440" bIns="45720" rtlCol="0">
            <a:noAutofit/>
          </a:bodyPr>
          <a:lstStyle/>
          <a:p>
            <a:pPr marL="342900" indent="-342900" defTabSz="457200">
              <a:spcBef>
                <a:spcPct val="20000"/>
              </a:spcBef>
              <a:buClr>
                <a:srgbClr val="0072B2"/>
              </a:buClr>
              <a:buFont typeface="Wingdings" pitchFamily="2" charset="2"/>
              <a:buNone/>
            </a:pPr>
            <a:endParaRPr lang="en-US" sz="1200" dirty="0" smtClean="0">
              <a:solidFill>
                <a:srgbClr val="E5B624"/>
              </a:solidFill>
              <a:cs typeface="Arial" pitchFamily="34" charset="0"/>
            </a:endParaRPr>
          </a:p>
        </p:txBody>
      </p:sp>
    </p:spTree>
    <p:extLst>
      <p:ext uri="{BB962C8B-B14F-4D97-AF65-F5344CB8AC3E}">
        <p14:creationId xmlns:p14="http://schemas.microsoft.com/office/powerpoint/2010/main" val="241398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Quotes Light Radial">
    <p:bg>
      <p:bgPr>
        <a:gradFill flip="none" rotWithShape="1">
          <a:gsLst>
            <a:gs pos="64000">
              <a:schemeClr val="bg1"/>
            </a:gs>
            <a:gs pos="100000">
              <a:srgbClr val="CCCCCC"/>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6" name="TextBox 5"/>
          <p:cNvSpPr txBox="1"/>
          <p:nvPr/>
        </p:nvSpPr>
        <p:spPr>
          <a:xfrm>
            <a:off x="720725" y="2651771"/>
            <a:ext cx="7651598" cy="1716888"/>
          </a:xfrm>
          <a:prstGeom prst="rect">
            <a:avLst/>
          </a:prstGeom>
        </p:spPr>
        <p:txBody>
          <a:bodyPr vert="horz" wrap="square" lIns="0" tIns="45720" rIns="91440" bIns="45720" rtlCol="0">
            <a:noAutofit/>
          </a:bodyPr>
          <a:lstStyle/>
          <a:p>
            <a:pPr marL="342900" indent="-342900" defTabSz="457200">
              <a:spcBef>
                <a:spcPct val="20000"/>
              </a:spcBef>
              <a:buClr>
                <a:srgbClr val="0072B2"/>
              </a:buClr>
              <a:buFont typeface="Wingdings" pitchFamily="2" charset="2"/>
              <a:buNone/>
            </a:pPr>
            <a:endParaRPr lang="en-US" sz="1200" dirty="0" smtClean="0">
              <a:solidFill>
                <a:srgbClr val="E5B624"/>
              </a:solidFill>
              <a:cs typeface="Arial" pitchFamily="34" charset="0"/>
            </a:endParaRPr>
          </a:p>
        </p:txBody>
      </p:sp>
    </p:spTree>
    <p:extLst>
      <p:ext uri="{BB962C8B-B14F-4D97-AF65-F5344CB8AC3E}">
        <p14:creationId xmlns:p14="http://schemas.microsoft.com/office/powerpoint/2010/main" val="92346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No bar,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404040"/>
                </a:solidFill>
              </a:defRPr>
            </a:lvl1pPr>
          </a:lstStyle>
          <a:p>
            <a:r>
              <a:rPr lang="en-US" smtClean="0"/>
              <a:t>Click to edit Master title style</a:t>
            </a:r>
            <a:endParaRPr lang="en-US" dirty="0"/>
          </a:p>
        </p:txBody>
      </p:sp>
      <p:sp>
        <p:nvSpPr>
          <p:cNvPr id="3" name="Slide Number Placeholder 2"/>
          <p:cNvSpPr>
            <a:spLocks noGrp="1"/>
          </p:cNvSpPr>
          <p:nvPr>
            <p:ph type="sldNum" sz="quarter" idx="10"/>
          </p:nvPr>
        </p:nvSpPr>
        <p:spPr>
          <a:xfrm>
            <a:off x="6784176" y="6549651"/>
            <a:ext cx="2133600" cy="170601"/>
          </a:xfrm>
        </p:spPr>
        <p:txBody>
          <a:bodyPr/>
          <a:lstStyle/>
          <a:p>
            <a:fld id="{75897B0D-BA2C-2244-86F3-025175B80EAC}" type="slidenum">
              <a:rPr lang="en-US" smtClean="0">
                <a:solidFill>
                  <a:srgbClr val="FFFFFF">
                    <a:lumMod val="50000"/>
                  </a:srgbClr>
                </a:solidFill>
              </a:rPr>
              <a:pPr/>
              <a:t>‹#›</a:t>
            </a:fld>
            <a:endParaRPr lang="en-US" dirty="0">
              <a:solidFill>
                <a:srgbClr val="FFFFFF">
                  <a:lumMod val="50000"/>
                </a:srgbClr>
              </a:solidFill>
            </a:endParaRPr>
          </a:p>
        </p:txBody>
      </p:sp>
    </p:spTree>
    <p:extLst>
      <p:ext uri="{BB962C8B-B14F-4D97-AF65-F5344CB8AC3E}">
        <p14:creationId xmlns:p14="http://schemas.microsoft.com/office/powerpoint/2010/main" val="3173604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Plai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11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Closing Slide">
    <p:bg>
      <p:bgPr>
        <a:gradFill flip="none" rotWithShape="1">
          <a:gsLst>
            <a:gs pos="0">
              <a:srgbClr val="BFBFBF">
                <a:alpha val="80000"/>
              </a:srgbClr>
            </a:gs>
            <a:gs pos="74000">
              <a:schemeClr val="bg1"/>
            </a:gs>
          </a:gsLst>
          <a:lin ang="16200000" scaled="0"/>
          <a:tileRect/>
        </a:gradFill>
        <a:effectLst/>
      </p:bgPr>
    </p:bg>
    <p:spTree>
      <p:nvGrpSpPr>
        <p:cNvPr id="1" name=""/>
        <p:cNvGrpSpPr/>
        <p:nvPr/>
      </p:nvGrpSpPr>
      <p:grpSpPr>
        <a:xfrm>
          <a:off x="0" y="0"/>
          <a:ext cx="0" cy="0"/>
          <a:chOff x="0" y="0"/>
          <a:chExt cx="0" cy="0"/>
        </a:xfrm>
      </p:grpSpPr>
      <p:sp>
        <p:nvSpPr>
          <p:cNvPr id="7" name="Round Same Side Corner Rectangle 6"/>
          <p:cNvSpPr/>
          <p:nvPr/>
        </p:nvSpPr>
        <p:spPr>
          <a:xfrm>
            <a:off x="-2" y="0"/>
            <a:ext cx="285070" cy="6867144"/>
          </a:xfrm>
          <a:prstGeom prst="round2SameRect">
            <a:avLst>
              <a:gd name="adj1" fmla="val 0"/>
              <a:gd name="adj2" fmla="val 0"/>
            </a:avLst>
          </a:prstGeom>
          <a:gradFill>
            <a:gsLst>
              <a:gs pos="100000">
                <a:srgbClr val="3C3C3C"/>
              </a:gs>
              <a:gs pos="33000">
                <a:srgbClr val="1E1E1E"/>
              </a:gs>
            </a:gsLst>
          </a:gra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FFFF"/>
              </a:solidFill>
            </a:endParaRPr>
          </a:p>
        </p:txBody>
      </p:sp>
      <p:pic>
        <p:nvPicPr>
          <p:cNvPr id="9" name="Picture 8" descr="in_flat reverse_128x.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231" y="6559434"/>
            <a:ext cx="162605" cy="162605"/>
          </a:xfrm>
          <a:prstGeom prst="rect">
            <a:avLst/>
          </a:prstGeom>
        </p:spPr>
      </p:pic>
      <p:pic>
        <p:nvPicPr>
          <p:cNvPr id="5" name="Picture 11" descr="HumanIn-transparent.png"/>
          <p:cNvPicPr>
            <a:picLocks noChangeAspect="1"/>
          </p:cNvPicPr>
          <p:nvPr/>
        </p:nvPicPr>
        <p:blipFill>
          <a:blip r:embed="rId3" cstate="print">
            <a:extLst>
              <a:ext uri="{28A0092B-C50C-407E-A947-70E740481C1C}">
                <a14:useLocalDpi xmlns:a14="http://schemas.microsoft.com/office/drawing/2010/main"/>
              </a:ext>
            </a:extLst>
          </a:blip>
          <a:srcRect r="-747"/>
          <a:stretch>
            <a:fillRect/>
          </a:stretch>
        </p:blipFill>
        <p:spPr bwMode="auto">
          <a:xfrm>
            <a:off x="881872" y="1717542"/>
            <a:ext cx="7818945" cy="3831590"/>
          </a:xfrm>
          <a:prstGeom prst="rect">
            <a:avLst/>
          </a:prstGeom>
          <a:noFill/>
          <a:ln w="9525">
            <a:noFill/>
            <a:miter lim="800000"/>
            <a:headEnd/>
            <a:tailEnd/>
          </a:ln>
        </p:spPr>
      </p:pic>
    </p:spTree>
    <p:extLst>
      <p:ext uri="{BB962C8B-B14F-4D97-AF65-F5344CB8AC3E}">
        <p14:creationId xmlns:p14="http://schemas.microsoft.com/office/powerpoint/2010/main" val="255676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705135" y="203085"/>
            <a:ext cx="7751478" cy="1005840"/>
          </a:xfrm>
        </p:spPr>
        <p:txBody>
          <a:bodyPr/>
          <a:lstStyle>
            <a:lvl1pPr algn="l">
              <a:defRPr>
                <a:solidFill>
                  <a:srgbClr val="404040"/>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96912" y="1600201"/>
            <a:ext cx="3809912" cy="4525963"/>
          </a:xfrm>
        </p:spPr>
        <p:txBody>
          <a:bodyPr>
            <a:normAutofit/>
          </a:bodyPr>
          <a:lstStyle>
            <a:lvl1pPr>
              <a:buClr>
                <a:schemeClr val="accent6"/>
              </a:buClr>
              <a:buFont typeface="Wingdings" pitchFamily="2" charset="2"/>
              <a:buChar char="§"/>
              <a:defRPr sz="2000"/>
            </a:lvl1pPr>
            <a:lvl2pPr>
              <a:buClr>
                <a:schemeClr val="accent6"/>
              </a:buClr>
              <a:buFont typeface="Arial" pitchFamily="34" charset="0"/>
              <a:buChar char="–"/>
              <a:defRPr sz="1800"/>
            </a:lvl2pPr>
            <a:lvl3pPr>
              <a:buClr>
                <a:schemeClr val="accent6"/>
              </a:buClr>
              <a:buFont typeface="Wingdings" pitchFamily="2" charset="2"/>
              <a:buChar char="§"/>
              <a:defRPr sz="1600"/>
            </a:lvl3pPr>
            <a:lvl4pPr>
              <a:buClr>
                <a:schemeClr val="accent6"/>
              </a:buClr>
              <a:defRPr sz="1400"/>
            </a:lvl4pPr>
            <a:lvl5pPr>
              <a:buClr>
                <a:schemeClr val="accent6"/>
              </a:buCl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1"/>
            <a:ext cx="3808413" cy="4525963"/>
          </a:xfrm>
        </p:spPr>
        <p:txBody>
          <a:bodyPr>
            <a:normAutofit/>
          </a:bodyPr>
          <a:lstStyle>
            <a:lvl1pPr>
              <a:buClr>
                <a:schemeClr val="accent6"/>
              </a:buClr>
              <a:buFont typeface="Wingdings" pitchFamily="2" charset="2"/>
              <a:buChar char="§"/>
              <a:defRPr sz="2000"/>
            </a:lvl1pPr>
            <a:lvl2pPr>
              <a:buClr>
                <a:schemeClr val="accent6"/>
              </a:buClr>
              <a:defRPr sz="1800"/>
            </a:lvl2pPr>
            <a:lvl3pPr>
              <a:buClr>
                <a:schemeClr val="accent6"/>
              </a:buClr>
              <a:buFont typeface="Wingdings" pitchFamily="2" charset="2"/>
              <a:buChar char="§"/>
              <a:defRPr sz="1600"/>
            </a:lvl3pPr>
            <a:lvl4pPr>
              <a:buClr>
                <a:schemeClr val="accent6"/>
              </a:buClr>
              <a:defRPr sz="1400"/>
            </a:lvl4pPr>
            <a:lvl5pPr>
              <a:buClr>
                <a:schemeClr val="accent6"/>
              </a:buCl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a:xfrm>
            <a:off x="6892295" y="6457614"/>
            <a:ext cx="2133600" cy="365125"/>
          </a:xfrm>
          <a:prstGeom prst="rect">
            <a:avLst/>
          </a:prstGeom>
        </p:spPr>
        <p:txBody>
          <a:bodyPr/>
          <a:lstStyle/>
          <a:p>
            <a:fld id="{75897B0D-BA2C-2244-86F3-025175B80EAC}" type="slidenum">
              <a:rPr lang="en-US" smtClean="0">
                <a:solidFill>
                  <a:srgbClr val="FFFFFF">
                    <a:lumMod val="50000"/>
                  </a:srgbClr>
                </a:solidFill>
              </a:rPr>
              <a:pPr/>
              <a:t>‹#›</a:t>
            </a:fld>
            <a:endParaRPr lang="en-US" dirty="0">
              <a:solidFill>
                <a:srgbClr val="FFFFFF">
                  <a:lumMod val="50000"/>
                </a:srgbClr>
              </a:solidFill>
            </a:endParaRPr>
          </a:p>
        </p:txBody>
      </p:sp>
      <p:sp>
        <p:nvSpPr>
          <p:cNvPr id="5" name="TextBox 4"/>
          <p:cNvSpPr txBox="1"/>
          <p:nvPr userDrawn="1"/>
        </p:nvSpPr>
        <p:spPr>
          <a:xfrm>
            <a:off x="8304130" y="6674474"/>
            <a:ext cx="914400" cy="914400"/>
          </a:xfrm>
          <a:prstGeom prst="rect">
            <a:avLst/>
          </a:prstGeom>
        </p:spPr>
        <p:txBody>
          <a:bodyPr vert="horz" wrap="none" lIns="0" tIns="45720" rIns="91440" bIns="45720" rtlCol="0">
            <a:noAutofit/>
          </a:bodyPr>
          <a:lstStyle/>
          <a:p>
            <a:pPr defTabSz="457200">
              <a:spcBef>
                <a:spcPct val="20000"/>
              </a:spcBef>
              <a:buClr>
                <a:srgbClr val="0072B2"/>
              </a:buClr>
              <a:buFont typeface="Wingdings" pitchFamily="2" charset="2"/>
              <a:buNone/>
            </a:pPr>
            <a:endParaRPr lang="en-US" sz="2000" dirty="0" smtClean="0">
              <a:solidFill>
                <a:srgbClr val="000000"/>
              </a:solidFill>
              <a:cs typeface="Arial" pitchFamily="34" charset="0"/>
            </a:endParaRPr>
          </a:p>
        </p:txBody>
      </p:sp>
      <p:sp>
        <p:nvSpPr>
          <p:cNvPr id="8" name="TextBox 7"/>
          <p:cNvSpPr txBox="1"/>
          <p:nvPr userDrawn="1"/>
        </p:nvSpPr>
        <p:spPr>
          <a:xfrm>
            <a:off x="8096977" y="6557378"/>
            <a:ext cx="914400" cy="914400"/>
          </a:xfrm>
          <a:prstGeom prst="rect">
            <a:avLst/>
          </a:prstGeom>
        </p:spPr>
        <p:txBody>
          <a:bodyPr vert="horz" wrap="none" lIns="0" tIns="45720" rIns="91440" bIns="45720" rtlCol="0">
            <a:noAutofit/>
          </a:bodyPr>
          <a:lstStyle/>
          <a:p>
            <a:pPr defTabSz="457200">
              <a:spcBef>
                <a:spcPct val="20000"/>
              </a:spcBef>
              <a:buClr>
                <a:srgbClr val="0072B2"/>
              </a:buClr>
              <a:buFont typeface="Wingdings" pitchFamily="2" charset="2"/>
              <a:buNone/>
            </a:pPr>
            <a:endParaRPr lang="en-US" sz="2000" dirty="0" smtClean="0">
              <a:solidFill>
                <a:srgbClr val="000000"/>
              </a:solidFill>
              <a:cs typeface="Arial" pitchFamily="34" charset="0"/>
            </a:endParaRPr>
          </a:p>
        </p:txBody>
      </p:sp>
    </p:spTree>
    <p:extLst>
      <p:ext uri="{BB962C8B-B14F-4D97-AF65-F5344CB8AC3E}">
        <p14:creationId xmlns:p14="http://schemas.microsoft.com/office/powerpoint/2010/main" val="26882797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Only">
  <p:cSld name="1_Quotes Dark Gradient">
    <p:spTree>
      <p:nvGrpSpPr>
        <p:cNvPr id="1" name=""/>
        <p:cNvGrpSpPr/>
        <p:nvPr/>
      </p:nvGrpSpPr>
      <p:grpSpPr>
        <a:xfrm>
          <a:off x="0" y="0"/>
          <a:ext cx="0" cy="0"/>
          <a:chOff x="0" y="0"/>
          <a:chExt cx="0" cy="0"/>
        </a:xfrm>
      </p:grpSpPr>
      <p:sp>
        <p:nvSpPr>
          <p:cNvPr id="7" name="Rectangle 6"/>
          <p:cNvSpPr/>
          <p:nvPr userDrawn="1"/>
        </p:nvSpPr>
        <p:spPr>
          <a:xfrm>
            <a:off x="0" y="0"/>
            <a:ext cx="9144000" cy="6858297"/>
          </a:xfrm>
          <a:prstGeom prst="rect">
            <a:avLst/>
          </a:prstGeom>
          <a:gradFill flip="none" rotWithShape="1">
            <a:gsLst>
              <a:gs pos="0">
                <a:srgbClr val="0073B2"/>
              </a:gs>
              <a:gs pos="79000">
                <a:srgbClr val="172436"/>
              </a:gs>
            </a:gsLst>
            <a:lin ang="7200000" scaled="0"/>
            <a:tileRect/>
          </a:gradFill>
          <a:ln w="9525" cap="flat" cmpd="sng" algn="ctr">
            <a:noFill/>
            <a:prstDash val="solid"/>
          </a:ln>
          <a:effectLst/>
        </p:spPr>
        <p:txBody>
          <a:bodyPr anchor="ctr"/>
          <a:lstStyle/>
          <a:p>
            <a:pPr algn="ctr">
              <a:defRPr/>
            </a:pPr>
            <a:endParaRPr lang="en-US" kern="0" dirty="0">
              <a:solidFill>
                <a:srgbClr val="FFFFFF"/>
              </a:solidFill>
            </a:endParaRPr>
          </a:p>
        </p:txBody>
      </p:sp>
      <p:sp>
        <p:nvSpPr>
          <p:cNvPr id="2" name="Title 1"/>
          <p:cNvSpPr>
            <a:spLocks noGrp="1"/>
          </p:cNvSpPr>
          <p:nvPr>
            <p:ph type="title"/>
          </p:nvPr>
        </p:nvSpPr>
        <p:spPr>
          <a:xfrm>
            <a:off x="0" y="2916925"/>
            <a:ext cx="9144000" cy="1010233"/>
          </a:xfrm>
        </p:spPr>
        <p:txBody>
          <a:bodyPr>
            <a:normAutofit/>
          </a:bodyPr>
          <a:lstStyle>
            <a:lvl1pPr algn="ctr">
              <a:defRPr sz="3000">
                <a:solidFill>
                  <a:schemeClr val="bg1"/>
                </a:solidFill>
                <a:latin typeface="Arial"/>
                <a:cs typeface="Arial"/>
              </a:defRPr>
            </a:lvl1pPr>
          </a:lstStyle>
          <a:p>
            <a:r>
              <a:rPr lang="en-US" smtClean="0"/>
              <a:t>Click to edit Master title style</a:t>
            </a:r>
            <a:endParaRPr lang="en-US" dirty="0"/>
          </a:p>
        </p:txBody>
      </p:sp>
      <p:sp>
        <p:nvSpPr>
          <p:cNvPr id="4" name="Footer Placeholder 3"/>
          <p:cNvSpPr>
            <a:spLocks noGrp="1"/>
          </p:cNvSpPr>
          <p:nvPr>
            <p:ph type="ftr" sz="quarter" idx="11"/>
          </p:nvPr>
        </p:nvSpPr>
        <p:spPr>
          <a:xfrm>
            <a:off x="607482" y="6457614"/>
            <a:ext cx="2895600" cy="365125"/>
          </a:xfrm>
          <a:prstGeom prst="rect">
            <a:avLst/>
          </a:prstGeom>
        </p:spPr>
        <p:txBody>
          <a:bodyPr/>
          <a:lstStyle/>
          <a:p>
            <a:r>
              <a:rPr lang="en-US" dirty="0" smtClean="0">
                <a:solidFill>
                  <a:srgbClr val="000000"/>
                </a:solidFill>
              </a:rPr>
              <a:t>LinkedIn Confidential ©2013 All Rights Reserved</a:t>
            </a:r>
          </a:p>
        </p:txBody>
      </p:sp>
      <p:sp>
        <p:nvSpPr>
          <p:cNvPr id="6" name="TextBox 5"/>
          <p:cNvSpPr txBox="1"/>
          <p:nvPr userDrawn="1"/>
        </p:nvSpPr>
        <p:spPr>
          <a:xfrm>
            <a:off x="720725" y="2651771"/>
            <a:ext cx="7651598" cy="1716888"/>
          </a:xfrm>
          <a:prstGeom prst="rect">
            <a:avLst/>
          </a:prstGeom>
        </p:spPr>
        <p:txBody>
          <a:bodyPr vert="horz" wrap="square" lIns="0" tIns="45720" rIns="91440" bIns="45720" rtlCol="0">
            <a:noAutofit/>
          </a:bodyPr>
          <a:lstStyle/>
          <a:p>
            <a:pPr marL="342900" indent="-342900" defTabSz="457200">
              <a:spcBef>
                <a:spcPct val="20000"/>
              </a:spcBef>
              <a:buClr>
                <a:srgbClr val="0072B2"/>
              </a:buClr>
              <a:buFont typeface="Wingdings" pitchFamily="2" charset="2"/>
              <a:buNone/>
            </a:pPr>
            <a:endParaRPr lang="en-US" sz="1200" dirty="0" smtClean="0">
              <a:solidFill>
                <a:srgbClr val="E5B624"/>
              </a:solidFill>
              <a:cs typeface="Arial" pitchFamily="34" charset="0"/>
            </a:endParaRPr>
          </a:p>
        </p:txBody>
      </p:sp>
    </p:spTree>
    <p:extLst>
      <p:ext uri="{BB962C8B-B14F-4D97-AF65-F5344CB8AC3E}">
        <p14:creationId xmlns:p14="http://schemas.microsoft.com/office/powerpoint/2010/main" val="91052921"/>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650" y="365765"/>
            <a:ext cx="8228707" cy="868412"/>
          </a:xfrm>
          <a:prstGeom prst="rect">
            <a:avLst/>
          </a:prstGeom>
        </p:spPr>
        <p:txBody>
          <a:bodyPr lIns="45720" tIns="22860" rIns="45720" bIns="22860"/>
          <a:lstStyle>
            <a:lvl1pPr>
              <a:defRPr sz="2800">
                <a:latin typeface="AvenirNext LT Pro Regular" pitchFamily="34" charset="0"/>
              </a:defRPr>
            </a:lvl1pPr>
          </a:lstStyle>
          <a:p>
            <a:r>
              <a:rPr lang="en-US" dirty="0" smtClean="0"/>
              <a:t>Click to edit Master title style</a:t>
            </a:r>
            <a:endParaRPr lang="en-US" dirty="0"/>
          </a:p>
        </p:txBody>
      </p:sp>
      <p:sp>
        <p:nvSpPr>
          <p:cNvPr id="3" name="Text Placeholder 10"/>
          <p:cNvSpPr>
            <a:spLocks noGrp="1"/>
          </p:cNvSpPr>
          <p:nvPr>
            <p:ph type="body" sz="quarter" idx="10"/>
          </p:nvPr>
        </p:nvSpPr>
        <p:spPr>
          <a:xfrm>
            <a:off x="457200" y="1041400"/>
            <a:ext cx="8229600" cy="609600"/>
          </a:xfrm>
          <a:prstGeom prst="rect">
            <a:avLst/>
          </a:prstGeom>
        </p:spPr>
        <p:txBody>
          <a:bodyPr vert="horz" lIns="45720" tIns="22860" rIns="45720" bIns="22860" anchor="t"/>
          <a:lstStyle>
            <a:lvl1pPr marL="0" indent="0" algn="ctr">
              <a:defRPr b="0" i="0">
                <a:solidFill>
                  <a:schemeClr val="tx1">
                    <a:lumMod val="75000"/>
                  </a:schemeClr>
                </a:solidFill>
                <a:latin typeface="AvenirNext LT Pro Regular" pitchFamily="34" charset="0"/>
                <a:cs typeface="AvenirNext LT Pro Regular" pitchFamily="34" charset="0"/>
              </a:defRPr>
            </a:lvl1pPr>
            <a:lvl2pPr marL="0" indent="0" algn="ctr">
              <a:defRPr b="0" i="0">
                <a:solidFill>
                  <a:schemeClr val="bg1"/>
                </a:solidFill>
                <a:latin typeface="AvenirNext LT Pro Regular"/>
                <a:cs typeface="AvenirNext LT Pro Regular"/>
              </a:defRPr>
            </a:lvl2pPr>
            <a:lvl3pPr marL="0" indent="0" algn="ctr">
              <a:defRPr b="0" i="0">
                <a:solidFill>
                  <a:schemeClr val="bg1"/>
                </a:solidFill>
                <a:latin typeface="AvenirNext LT Pro Regular"/>
                <a:cs typeface="AvenirNext LT Pro Regular"/>
              </a:defRPr>
            </a:lvl3pPr>
            <a:lvl4pPr marL="0" indent="0" algn="ctr">
              <a:defRPr b="0" i="0">
                <a:solidFill>
                  <a:schemeClr val="bg1"/>
                </a:solidFill>
                <a:latin typeface="AvenirNext LT Pro Regular"/>
                <a:cs typeface="AvenirNext LT Pro Regular"/>
              </a:defRPr>
            </a:lvl4pPr>
            <a:lvl5pPr marL="0" indent="0" algn="ctr">
              <a:defRPr b="0" i="0">
                <a:solidFill>
                  <a:schemeClr val="bg1"/>
                </a:solidFill>
                <a:latin typeface="AvenirNext LT Pro Regular"/>
                <a:cs typeface="AvenirNext LT Pro Regular"/>
              </a:defRPr>
            </a:lvl5pPr>
          </a:lstStyle>
          <a:p>
            <a:pPr lvl="0"/>
            <a:r>
              <a:rPr lang="en-US" dirty="0" smtClean="0"/>
              <a:t>Click to edit Master text styles</a:t>
            </a:r>
          </a:p>
          <a:p>
            <a:pPr lvl="0"/>
            <a:endParaRPr lang="en-US" dirty="0" smtClean="0"/>
          </a:p>
          <a:p>
            <a:pPr lvl="0"/>
            <a:endParaRPr lang="en-US" dirty="0" smtClean="0"/>
          </a:p>
        </p:txBody>
      </p:sp>
    </p:spTree>
    <p:extLst>
      <p:ext uri="{BB962C8B-B14F-4D97-AF65-F5344CB8AC3E}">
        <p14:creationId xmlns:p14="http://schemas.microsoft.com/office/powerpoint/2010/main" val="294305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650" y="365765"/>
            <a:ext cx="8228707" cy="868412"/>
          </a:xfrm>
          <a:prstGeom prst="rect">
            <a:avLst/>
          </a:prstGeom>
        </p:spPr>
        <p:txBody>
          <a:bodyPr lIns="45720" tIns="22860" rIns="45720" bIns="22860"/>
          <a:lstStyle>
            <a:lvl1pPr>
              <a:defRPr sz="2800">
                <a:latin typeface="AvenirNext LT Pro Regular" pitchFamily="34" charset="0"/>
              </a:defRPr>
            </a:lvl1pPr>
          </a:lstStyle>
          <a:p>
            <a:r>
              <a:rPr lang="en-US" dirty="0" smtClean="0"/>
              <a:t>Click to edit Master title style</a:t>
            </a:r>
            <a:endParaRPr lang="en-US" dirty="0"/>
          </a:p>
        </p:txBody>
      </p:sp>
      <p:sp>
        <p:nvSpPr>
          <p:cNvPr id="3" name="Text Placeholder 10"/>
          <p:cNvSpPr>
            <a:spLocks noGrp="1"/>
          </p:cNvSpPr>
          <p:nvPr>
            <p:ph type="body" sz="quarter" idx="10"/>
          </p:nvPr>
        </p:nvSpPr>
        <p:spPr>
          <a:xfrm>
            <a:off x="457200" y="1041400"/>
            <a:ext cx="8229600" cy="609600"/>
          </a:xfrm>
          <a:prstGeom prst="rect">
            <a:avLst/>
          </a:prstGeom>
        </p:spPr>
        <p:txBody>
          <a:bodyPr vert="horz" lIns="45720" tIns="22860" rIns="45720" bIns="22860" anchor="t"/>
          <a:lstStyle>
            <a:lvl1pPr marL="0" indent="0" algn="ctr">
              <a:defRPr b="0" i="0">
                <a:solidFill>
                  <a:schemeClr val="tx1">
                    <a:lumMod val="75000"/>
                  </a:schemeClr>
                </a:solidFill>
                <a:latin typeface="AvenirNext LT Pro Regular" pitchFamily="34" charset="0"/>
                <a:cs typeface="AvenirNext LT Pro Regular" pitchFamily="34" charset="0"/>
              </a:defRPr>
            </a:lvl1pPr>
            <a:lvl2pPr marL="0" indent="0" algn="ctr">
              <a:defRPr b="0" i="0">
                <a:solidFill>
                  <a:schemeClr val="bg1"/>
                </a:solidFill>
                <a:latin typeface="AvenirNext LT Pro Regular"/>
                <a:cs typeface="AvenirNext LT Pro Regular"/>
              </a:defRPr>
            </a:lvl2pPr>
            <a:lvl3pPr marL="0" indent="0" algn="ctr">
              <a:defRPr b="0" i="0">
                <a:solidFill>
                  <a:schemeClr val="bg1"/>
                </a:solidFill>
                <a:latin typeface="AvenirNext LT Pro Regular"/>
                <a:cs typeface="AvenirNext LT Pro Regular"/>
              </a:defRPr>
            </a:lvl3pPr>
            <a:lvl4pPr marL="0" indent="0" algn="ctr">
              <a:defRPr b="0" i="0">
                <a:solidFill>
                  <a:schemeClr val="bg1"/>
                </a:solidFill>
                <a:latin typeface="AvenirNext LT Pro Regular"/>
                <a:cs typeface="AvenirNext LT Pro Regular"/>
              </a:defRPr>
            </a:lvl4pPr>
            <a:lvl5pPr marL="0" indent="0" algn="ctr">
              <a:defRPr b="0" i="0">
                <a:solidFill>
                  <a:schemeClr val="bg1"/>
                </a:solidFill>
                <a:latin typeface="AvenirNext LT Pro Regular"/>
                <a:cs typeface="AvenirNext LT Pro Regular"/>
              </a:defRPr>
            </a:lvl5pPr>
          </a:lstStyle>
          <a:p>
            <a:pPr lvl="0"/>
            <a:r>
              <a:rPr lang="en-US" dirty="0" smtClean="0"/>
              <a:t>Click to edit Master text styles</a:t>
            </a:r>
          </a:p>
          <a:p>
            <a:pPr lvl="0"/>
            <a:endParaRPr lang="en-US" dirty="0" smtClean="0"/>
          </a:p>
          <a:p>
            <a:pPr lvl="0"/>
            <a:endParaRPr lang="en-US" dirty="0" smtClean="0"/>
          </a:p>
        </p:txBody>
      </p:sp>
    </p:spTree>
    <p:extLst>
      <p:ext uri="{BB962C8B-B14F-4D97-AF65-F5344CB8AC3E}">
        <p14:creationId xmlns:p14="http://schemas.microsoft.com/office/powerpoint/2010/main" val="3442956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CCA9F94-F23E-40FD-971C-7751B12CE665}" type="datetimeFigureOut">
              <a:rPr lang="en-US" smtClean="0"/>
              <a:pPr/>
              <a:t>2/14/2014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11C2477-BE64-4C7C-8196-112D108DAF73}" type="slidenum">
              <a:rPr lang="en-GB" smtClean="0"/>
              <a:pPr/>
              <a:t>‹#›</a:t>
            </a:fld>
            <a:endParaRPr lang="en-GB"/>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8640" y="957349"/>
            <a:ext cx="7863840" cy="1570282"/>
          </a:xfrm>
        </p:spPr>
        <p:txBody>
          <a:bodyPr>
            <a:noAutofit/>
          </a:bodyPr>
          <a:lstStyle>
            <a:lvl1pPr>
              <a:lnSpc>
                <a:spcPct val="90000"/>
              </a:lnSpc>
              <a:defRPr sz="4400" b="0" i="0">
                <a:solidFill>
                  <a:schemeClr val="bg1"/>
                </a:solidFill>
              </a:defRPr>
            </a:lvl1pPr>
          </a:lstStyle>
          <a:p>
            <a:r>
              <a:rPr lang="en-US" dirty="0" smtClean="0"/>
              <a:t>Click to edit Master title style</a:t>
            </a:r>
            <a:endParaRPr lang="en-US" dirty="0"/>
          </a:p>
        </p:txBody>
      </p:sp>
      <p:sp>
        <p:nvSpPr>
          <p:cNvPr id="10" name="Content Placeholder 3"/>
          <p:cNvSpPr>
            <a:spLocks noGrp="1"/>
          </p:cNvSpPr>
          <p:nvPr>
            <p:ph sz="half" idx="2"/>
          </p:nvPr>
        </p:nvSpPr>
        <p:spPr>
          <a:xfrm>
            <a:off x="1920240" y="2999676"/>
            <a:ext cx="4783715" cy="1490587"/>
          </a:xfrm>
        </p:spPr>
        <p:txBody>
          <a:bodyPr>
            <a:normAutofit/>
          </a:bodyPr>
          <a:lstStyle>
            <a:lvl1pPr marL="0" indent="0">
              <a:buNone/>
              <a:defRPr sz="2000">
                <a:solidFill>
                  <a:schemeClr val="bg1"/>
                </a:solidFill>
              </a:defRPr>
            </a:lvl1pPr>
            <a:lvl2pPr marL="0" indent="0">
              <a:buNone/>
              <a:defRPr sz="1400">
                <a:solidFill>
                  <a:schemeClr val="tx2">
                    <a:lumMod val="20000"/>
                    <a:lumOff val="80000"/>
                  </a:schemeClr>
                </a:solidFill>
              </a:defRPr>
            </a:lvl2pPr>
            <a:lvl3pPr marL="0" indent="0">
              <a:buNone/>
              <a:defRPr sz="1400">
                <a:solidFill>
                  <a:schemeClr val="tx2">
                    <a:lumMod val="20000"/>
                    <a:lumOff val="80000"/>
                  </a:schemeClr>
                </a:solidFill>
              </a:defRPr>
            </a:lvl3pPr>
            <a:lvl4pPr marL="0" indent="0">
              <a:buNone/>
              <a:defRPr sz="1400">
                <a:solidFill>
                  <a:schemeClr val="tx2">
                    <a:lumMod val="20000"/>
                    <a:lumOff val="80000"/>
                  </a:schemeClr>
                </a:solidFill>
              </a:defRPr>
            </a:lvl4pPr>
            <a:lvl5pPr marL="0" indent="0">
              <a:buNone/>
              <a:defRPr sz="1400">
                <a:solidFill>
                  <a:schemeClr val="tx2">
                    <a:lumMod val="20000"/>
                    <a:lumOff val="8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10"/>
          <p:cNvSpPr>
            <a:spLocks noGrp="1"/>
          </p:cNvSpPr>
          <p:nvPr>
            <p:ph type="pic" sz="quarter" idx="10"/>
          </p:nvPr>
        </p:nvSpPr>
        <p:spPr>
          <a:xfrm>
            <a:off x="548640" y="3079039"/>
            <a:ext cx="989990" cy="987275"/>
          </a:xfrm>
          <a:solidFill>
            <a:schemeClr val="bg2"/>
          </a:solidFill>
          <a:ln w="57150" cap="sq">
            <a:solidFill>
              <a:schemeClr val="bg1"/>
            </a:solidFill>
            <a:miter lim="800000"/>
          </a:ln>
        </p:spPr>
        <p:txBody>
          <a:bodyPr tIns="0" rIns="0" bIns="0" rtlCol="0" anchor="ctr">
            <a:normAutofit/>
          </a:bodyPr>
          <a:lstStyle>
            <a:lvl1pPr marL="0" indent="0" algn="ctr">
              <a:buNone/>
              <a:defRPr sz="1400" baseline="0">
                <a:solidFill>
                  <a:schemeClr val="bg1"/>
                </a:solidFill>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731018855"/>
      </p:ext>
    </p:extLst>
  </p:cSld>
  <p:clrMapOvr>
    <a:masterClrMapping/>
  </p:clrMapOvr>
  <p:transition spd="slow">
    <p:strips/>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40404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chemeClr val="accent6"/>
              </a:buClr>
              <a:buFont typeface="Wingdings" pitchFamily="2" charset="2"/>
              <a:buChar char="§"/>
              <a:defRPr/>
            </a:lvl1pPr>
            <a:lvl2pPr>
              <a:buClr>
                <a:schemeClr val="accent6"/>
              </a:buClr>
              <a:defRPr/>
            </a:lvl2pPr>
            <a:lvl3pPr>
              <a:buClr>
                <a:schemeClr val="accent6"/>
              </a:buClr>
              <a:buFont typeface="Wingdings" pitchFamily="2" charset="2"/>
              <a:buChar char="§"/>
              <a:defRPr/>
            </a:lvl3pPr>
            <a:lvl4pPr>
              <a:buClr>
                <a:schemeClr val="accent6"/>
              </a:buClr>
              <a:defRPr/>
            </a:lvl4pPr>
            <a:lvl5pPr>
              <a:buClr>
                <a:schemeClr val="accent6"/>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4"/>
          <p:cNvSpPr>
            <a:spLocks noGrp="1"/>
          </p:cNvSpPr>
          <p:nvPr>
            <p:ph type="ftr" sz="quarter" idx="10"/>
          </p:nvPr>
        </p:nvSpPr>
        <p:spPr>
          <a:xfrm>
            <a:off x="608013" y="64579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US">
                <a:solidFill>
                  <a:srgbClr val="000000"/>
                </a:solidFill>
              </a:rPr>
              <a:t>©2013 LinkedIn Corporation. All Rights Reserved.</a:t>
            </a:r>
          </a:p>
        </p:txBody>
      </p:sp>
      <p:sp>
        <p:nvSpPr>
          <p:cNvPr id="5" name="Slide Number Placeholder 5"/>
          <p:cNvSpPr>
            <a:spLocks noGrp="1"/>
          </p:cNvSpPr>
          <p:nvPr>
            <p:ph type="sldNum" sz="quarter" idx="11"/>
          </p:nvPr>
        </p:nvSpPr>
        <p:spPr>
          <a:xfrm>
            <a:off x="6892925" y="64579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930E8BD-D6F3-41DD-949C-DB92D07CD289}"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15539379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40404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chemeClr val="accent6"/>
              </a:buClr>
              <a:buFont typeface="Wingdings" pitchFamily="2" charset="2"/>
              <a:buChar char="§"/>
              <a:defRPr/>
            </a:lvl1pPr>
            <a:lvl2pPr>
              <a:buClr>
                <a:schemeClr val="accent6"/>
              </a:buClr>
              <a:defRPr/>
            </a:lvl2pPr>
            <a:lvl3pPr>
              <a:buClr>
                <a:schemeClr val="accent6"/>
              </a:buClr>
              <a:buFont typeface="Wingdings" pitchFamily="2" charset="2"/>
              <a:buChar char="§"/>
              <a:defRPr/>
            </a:lvl3pPr>
            <a:lvl4pPr>
              <a:buClr>
                <a:schemeClr val="accent6"/>
              </a:buClr>
              <a:defRPr/>
            </a:lvl4pPr>
            <a:lvl5pPr>
              <a:buClr>
                <a:schemeClr val="accent6"/>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4"/>
          <p:cNvSpPr>
            <a:spLocks noGrp="1"/>
          </p:cNvSpPr>
          <p:nvPr>
            <p:ph type="ftr" sz="quarter" idx="10"/>
          </p:nvPr>
        </p:nvSpPr>
        <p:spPr>
          <a:xfrm>
            <a:off x="608013" y="64579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US">
                <a:solidFill>
                  <a:srgbClr val="000000"/>
                </a:solidFill>
              </a:rPr>
              <a:t>©2012 LinkedIn Corporation. All Rights Reserved.</a:t>
            </a:r>
          </a:p>
        </p:txBody>
      </p:sp>
      <p:sp>
        <p:nvSpPr>
          <p:cNvPr id="5" name="Slide Number Placeholder 5"/>
          <p:cNvSpPr>
            <a:spLocks noGrp="1"/>
          </p:cNvSpPr>
          <p:nvPr>
            <p:ph type="sldNum" sz="quarter" idx="11"/>
          </p:nvPr>
        </p:nvSpPr>
        <p:spPr>
          <a:xfrm>
            <a:off x="6892925" y="64579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B8A91ED7-078D-4D2D-B2C2-9F62B7220A6F}"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31398715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40404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chemeClr val="accent6"/>
              </a:buClr>
              <a:buFont typeface="Wingdings" pitchFamily="2" charset="2"/>
              <a:buChar char="§"/>
              <a:defRPr/>
            </a:lvl1pPr>
            <a:lvl2pPr>
              <a:buClr>
                <a:schemeClr val="accent6"/>
              </a:buClr>
              <a:defRPr/>
            </a:lvl2pPr>
            <a:lvl3pPr>
              <a:buClr>
                <a:schemeClr val="accent6"/>
              </a:buClr>
              <a:buFont typeface="Wingdings" pitchFamily="2" charset="2"/>
              <a:buChar char="§"/>
              <a:defRPr/>
            </a:lvl3pPr>
            <a:lvl4pPr>
              <a:buClr>
                <a:schemeClr val="accent6"/>
              </a:buClr>
              <a:defRPr/>
            </a:lvl4pPr>
            <a:lvl5pPr>
              <a:buClr>
                <a:schemeClr val="accent6"/>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4"/>
          <p:cNvSpPr>
            <a:spLocks noGrp="1"/>
          </p:cNvSpPr>
          <p:nvPr>
            <p:ph type="ftr" sz="quarter" idx="10"/>
          </p:nvPr>
        </p:nvSpPr>
        <p:spPr>
          <a:xfrm>
            <a:off x="608013" y="64579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US">
                <a:solidFill>
                  <a:srgbClr val="000000"/>
                </a:solidFill>
              </a:rPr>
              <a:t>©2012 LinkedIn Corporation. All Rights Reserved.</a:t>
            </a:r>
          </a:p>
        </p:txBody>
      </p:sp>
      <p:sp>
        <p:nvSpPr>
          <p:cNvPr id="5" name="Slide Number Placeholder 5"/>
          <p:cNvSpPr>
            <a:spLocks noGrp="1"/>
          </p:cNvSpPr>
          <p:nvPr>
            <p:ph type="sldNum" sz="quarter" idx="11"/>
          </p:nvPr>
        </p:nvSpPr>
        <p:spPr>
          <a:xfrm>
            <a:off x="6892925" y="64579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3E99AC0-7F47-4CDC-BCB1-C666FB67DF1C}"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7971198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a:xfrm>
            <a:off x="608013" y="6457950"/>
            <a:ext cx="2895600" cy="365125"/>
          </a:xfrm>
          <a:prstGeom prst="rect">
            <a:avLst/>
          </a:prstGeom>
        </p:spPr>
        <p:txBody>
          <a:bodyPr/>
          <a:lstStyle>
            <a:lvl1pPr>
              <a:defRPr/>
            </a:lvl1pPr>
          </a:lstStyle>
          <a:p>
            <a:pPr>
              <a:defRPr/>
            </a:pPr>
            <a:r>
              <a:rPr lang="en-US" dirty="0" smtClean="0">
                <a:solidFill>
                  <a:srgbClr val="000000"/>
                </a:solidFill>
              </a:rPr>
              <a:t>©2013 </a:t>
            </a:r>
            <a:r>
              <a:rPr lang="en-US" dirty="0">
                <a:solidFill>
                  <a:srgbClr val="000000"/>
                </a:solidFill>
              </a:rPr>
              <a:t>LinkedIn Corporation. All Rights Reserved.</a:t>
            </a:r>
          </a:p>
        </p:txBody>
      </p:sp>
      <p:sp>
        <p:nvSpPr>
          <p:cNvPr id="3" name="Slide Number Placeholder 5"/>
          <p:cNvSpPr>
            <a:spLocks noGrp="1"/>
          </p:cNvSpPr>
          <p:nvPr>
            <p:ph type="sldNum" sz="quarter" idx="11"/>
          </p:nvPr>
        </p:nvSpPr>
        <p:spPr/>
        <p:txBody>
          <a:bodyPr/>
          <a:lstStyle>
            <a:lvl1pPr>
              <a:defRPr/>
            </a:lvl1pPr>
          </a:lstStyle>
          <a:p>
            <a:pPr>
              <a:defRPr/>
            </a:pPr>
            <a:fld id="{4109804A-8098-4C5D-86AC-26DC4898B918}" type="slidenum">
              <a:rPr lang="en-US">
                <a:solidFill>
                  <a:srgbClr val="FFFFFF">
                    <a:lumMod val="50000"/>
                  </a:srgbClr>
                </a:solidFill>
              </a:rPr>
              <a:pPr>
                <a:defRPr/>
              </a:pPr>
              <a:t>‹#›</a:t>
            </a:fld>
            <a:endParaRPr lang="en-US" dirty="0">
              <a:solidFill>
                <a:srgbClr val="FFFFFF">
                  <a:lumMod val="50000"/>
                </a:srgbClr>
              </a:solidFill>
            </a:endParaRPr>
          </a:p>
        </p:txBody>
      </p:sp>
    </p:spTree>
    <p:extLst>
      <p:ext uri="{BB962C8B-B14F-4D97-AF65-F5344CB8AC3E}">
        <p14:creationId xmlns:p14="http://schemas.microsoft.com/office/powerpoint/2010/main" val="12651802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over Option A">
    <p:spTree>
      <p:nvGrpSpPr>
        <p:cNvPr id="1" name=""/>
        <p:cNvGrpSpPr/>
        <p:nvPr/>
      </p:nvGrpSpPr>
      <p:grpSpPr>
        <a:xfrm>
          <a:off x="0" y="0"/>
          <a:ext cx="0" cy="0"/>
          <a:chOff x="0" y="0"/>
          <a:chExt cx="0" cy="0"/>
        </a:xfrm>
      </p:grpSpPr>
      <p:sp>
        <p:nvSpPr>
          <p:cNvPr id="13" name="Rectangle 12"/>
          <p:cNvSpPr/>
          <p:nvPr/>
        </p:nvSpPr>
        <p:spPr>
          <a:xfrm>
            <a:off x="0" y="0"/>
            <a:ext cx="9144000" cy="6858297"/>
          </a:xfrm>
          <a:prstGeom prst="rect">
            <a:avLst/>
          </a:prstGeom>
          <a:gradFill flip="none" rotWithShape="1">
            <a:gsLst>
              <a:gs pos="0">
                <a:srgbClr val="0073B2"/>
              </a:gs>
              <a:gs pos="79000">
                <a:srgbClr val="172436"/>
              </a:gs>
            </a:gsLst>
            <a:lin ang="7200000" scaled="0"/>
            <a:tileRect/>
          </a:gradFill>
          <a:ln w="9525" cap="flat" cmpd="sng" algn="ctr">
            <a:noFill/>
            <a:prstDash val="solid"/>
          </a:ln>
          <a:effectLst/>
        </p:spPr>
        <p:txBody>
          <a:bodyPr anchor="ctr"/>
          <a:lstStyle/>
          <a:p>
            <a:pPr algn="ctr">
              <a:defRPr/>
            </a:pPr>
            <a:endParaRPr lang="en-US" kern="0" dirty="0">
              <a:solidFill>
                <a:srgbClr val="FFFFFF"/>
              </a:solidFill>
              <a:latin typeface="Arial"/>
            </a:endParaRPr>
          </a:p>
        </p:txBody>
      </p:sp>
      <p:pic>
        <p:nvPicPr>
          <p:cNvPr id="14" name="Picture 13" descr="in.png"/>
          <p:cNvPicPr>
            <a:picLocks noChangeAspect="1"/>
          </p:cNvPicPr>
          <p:nvPr userDrawn="1"/>
        </p:nvPicPr>
        <p:blipFill>
          <a:blip r:embed="rId2"/>
          <a:srcRect l="43556" t="29864"/>
          <a:stretch>
            <a:fillRect/>
          </a:stretch>
        </p:blipFill>
        <p:spPr>
          <a:xfrm>
            <a:off x="5273070" y="3250555"/>
            <a:ext cx="3870930" cy="3607445"/>
          </a:xfrm>
          <a:prstGeom prst="rect">
            <a:avLst/>
          </a:prstGeom>
        </p:spPr>
      </p:pic>
      <p:pic>
        <p:nvPicPr>
          <p:cNvPr id="8" name="Picture 7"/>
          <p:cNvPicPr>
            <a:picLocks noChangeAspect="1" noChangeArrowheads="1"/>
          </p:cNvPicPr>
          <p:nvPr/>
        </p:nvPicPr>
        <p:blipFill>
          <a:blip r:embed="rId3"/>
          <a:stretch>
            <a:fillRect/>
          </a:stretch>
        </p:blipFill>
        <p:spPr bwMode="auto">
          <a:xfrm>
            <a:off x="698395" y="2509067"/>
            <a:ext cx="4203343" cy="1040673"/>
          </a:xfrm>
          <a:prstGeom prst="rect">
            <a:avLst/>
          </a:prstGeom>
          <a:noFill/>
          <a:ln w="9525" cap="flat" cmpd="sng" algn="ctr">
            <a:noFill/>
            <a:prstDash val="solid"/>
            <a:miter lim="800000"/>
            <a:headEnd/>
            <a:tailEnd/>
          </a:ln>
        </p:spPr>
      </p:pic>
      <p:sp>
        <p:nvSpPr>
          <p:cNvPr id="9" name="Title 1"/>
          <p:cNvSpPr>
            <a:spLocks noGrp="1"/>
          </p:cNvSpPr>
          <p:nvPr>
            <p:ph type="ctrTitle"/>
          </p:nvPr>
        </p:nvSpPr>
        <p:spPr>
          <a:xfrm>
            <a:off x="604561" y="3498281"/>
            <a:ext cx="7772400" cy="1198079"/>
          </a:xfrm>
        </p:spPr>
        <p:txBody>
          <a:bodyPr anchor="b" anchorCtr="0">
            <a:normAutofit/>
          </a:bodyPr>
          <a:lstStyle>
            <a:lvl1pPr>
              <a:defRPr sz="2400" b="0" i="0">
                <a:solidFill>
                  <a:schemeClr val="bg1"/>
                </a:solidFill>
              </a:defRPr>
            </a:lvl1pPr>
          </a:lstStyle>
          <a:p>
            <a:r>
              <a:rPr lang="en-US" smtClean="0"/>
              <a:t>Click to edit Master title style</a:t>
            </a:r>
            <a:endParaRPr lang="en-US" dirty="0"/>
          </a:p>
        </p:txBody>
      </p:sp>
      <p:sp>
        <p:nvSpPr>
          <p:cNvPr id="10" name="Subtitle 2"/>
          <p:cNvSpPr>
            <a:spLocks noGrp="1"/>
          </p:cNvSpPr>
          <p:nvPr>
            <p:ph type="subTitle" idx="1"/>
          </p:nvPr>
        </p:nvSpPr>
        <p:spPr>
          <a:xfrm>
            <a:off x="604561" y="4700923"/>
            <a:ext cx="6400800" cy="1371600"/>
          </a:xfrm>
          <a:prstGeom prst="rect">
            <a:avLst/>
          </a:prstGeom>
        </p:spPr>
        <p:txBody>
          <a:bodyPr anchor="t" anchorCtr="0">
            <a:noAutofit/>
          </a:bodyPr>
          <a:lstStyle>
            <a:lvl1pPr marL="0" indent="0" algn="l">
              <a:lnSpc>
                <a:spcPct val="100000"/>
              </a:lnSpc>
              <a:buNone/>
              <a:defRPr sz="2000" spc="0">
                <a:solidFill>
                  <a:schemeClr val="bg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Footer Placeholder 4"/>
          <p:cNvSpPr>
            <a:spLocks noGrp="1"/>
          </p:cNvSpPr>
          <p:nvPr>
            <p:ph type="ftr" sz="quarter" idx="3"/>
          </p:nvPr>
        </p:nvSpPr>
        <p:spPr>
          <a:xfrm>
            <a:off x="607482" y="6457614"/>
            <a:ext cx="2895600" cy="365125"/>
          </a:xfrm>
          <a:prstGeom prst="rect">
            <a:avLst/>
          </a:prstGeom>
        </p:spPr>
        <p:txBody>
          <a:bodyPr vert="horz" lIns="91440" tIns="45720" rIns="91440" bIns="45720" rtlCol="0" anchor="ctr"/>
          <a:lstStyle>
            <a:lvl1pPr algn="l">
              <a:defRPr sz="800">
                <a:solidFill>
                  <a:schemeClr val="bg1">
                    <a:lumMod val="50000"/>
                  </a:schemeClr>
                </a:solidFill>
                <a:latin typeface="Arial" pitchFamily="34" charset="0"/>
                <a:cs typeface="Arial" pitchFamily="34" charset="0"/>
              </a:defRPr>
            </a:lvl1pPr>
          </a:lstStyle>
          <a:p>
            <a:endParaRPr lang="en-US">
              <a:solidFill>
                <a:srgbClr val="FFFFFF">
                  <a:lumMod val="50000"/>
                </a:srgbClr>
              </a:solidFill>
            </a:endParaRPr>
          </a:p>
        </p:txBody>
      </p:sp>
    </p:spTree>
    <p:extLst>
      <p:ext uri="{BB962C8B-B14F-4D97-AF65-F5344CB8AC3E}">
        <p14:creationId xmlns:p14="http://schemas.microsoft.com/office/powerpoint/2010/main" val="42383962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over Option B">
    <p:spTree>
      <p:nvGrpSpPr>
        <p:cNvPr id="1" name=""/>
        <p:cNvGrpSpPr/>
        <p:nvPr/>
      </p:nvGrpSpPr>
      <p:grpSpPr>
        <a:xfrm>
          <a:off x="0" y="0"/>
          <a:ext cx="0" cy="0"/>
          <a:chOff x="0" y="0"/>
          <a:chExt cx="0" cy="0"/>
        </a:xfrm>
      </p:grpSpPr>
      <p:sp>
        <p:nvSpPr>
          <p:cNvPr id="14" name="Rectangle 13"/>
          <p:cNvSpPr/>
          <p:nvPr/>
        </p:nvSpPr>
        <p:spPr>
          <a:xfrm>
            <a:off x="0" y="0"/>
            <a:ext cx="9144000" cy="6858297"/>
          </a:xfrm>
          <a:prstGeom prst="rect">
            <a:avLst/>
          </a:prstGeom>
          <a:gradFill flip="none" rotWithShape="1">
            <a:gsLst>
              <a:gs pos="0">
                <a:srgbClr val="0073B2"/>
              </a:gs>
              <a:gs pos="79000">
                <a:srgbClr val="172436"/>
              </a:gs>
            </a:gsLst>
            <a:lin ang="7200000" scaled="0"/>
            <a:tileRect/>
          </a:gradFill>
          <a:ln w="9525" cap="flat" cmpd="sng" algn="ctr">
            <a:noFill/>
            <a:prstDash val="solid"/>
          </a:ln>
          <a:effectLst/>
        </p:spPr>
        <p:txBody>
          <a:bodyPr anchor="ctr"/>
          <a:lstStyle/>
          <a:p>
            <a:pPr algn="ctr">
              <a:defRPr/>
            </a:pPr>
            <a:endParaRPr lang="en-US" kern="0" dirty="0">
              <a:solidFill>
                <a:srgbClr val="FFFFFF"/>
              </a:solidFill>
              <a:latin typeface="Arial"/>
            </a:endParaRPr>
          </a:p>
        </p:txBody>
      </p:sp>
      <p:pic>
        <p:nvPicPr>
          <p:cNvPr id="15" name="Picture 14" descr="in.png"/>
          <p:cNvPicPr>
            <a:picLocks noChangeAspect="1"/>
          </p:cNvPicPr>
          <p:nvPr userDrawn="1"/>
        </p:nvPicPr>
        <p:blipFill>
          <a:blip r:embed="rId2"/>
          <a:srcRect l="43556" t="29864"/>
          <a:stretch>
            <a:fillRect/>
          </a:stretch>
        </p:blipFill>
        <p:spPr>
          <a:xfrm>
            <a:off x="5273070" y="3250555"/>
            <a:ext cx="3870930" cy="3607445"/>
          </a:xfrm>
          <a:prstGeom prst="rect">
            <a:avLst/>
          </a:prstGeom>
        </p:spPr>
      </p:pic>
      <p:sp>
        <p:nvSpPr>
          <p:cNvPr id="9" name="Title 1"/>
          <p:cNvSpPr>
            <a:spLocks noGrp="1"/>
          </p:cNvSpPr>
          <p:nvPr>
            <p:ph type="ctrTitle"/>
          </p:nvPr>
        </p:nvSpPr>
        <p:spPr>
          <a:xfrm>
            <a:off x="601262" y="3897743"/>
            <a:ext cx="7772400" cy="1198079"/>
          </a:xfrm>
        </p:spPr>
        <p:txBody>
          <a:bodyPr anchor="b" anchorCtr="0">
            <a:normAutofit/>
          </a:bodyPr>
          <a:lstStyle>
            <a:lvl1pPr>
              <a:defRPr sz="2800" b="0" i="0">
                <a:solidFill>
                  <a:schemeClr val="bg1"/>
                </a:solidFill>
              </a:defRPr>
            </a:lvl1pPr>
          </a:lstStyle>
          <a:p>
            <a:r>
              <a:rPr lang="en-US" smtClean="0"/>
              <a:t>Click to edit Master title style</a:t>
            </a:r>
            <a:endParaRPr lang="en-US" dirty="0"/>
          </a:p>
        </p:txBody>
      </p:sp>
      <p:sp>
        <p:nvSpPr>
          <p:cNvPr id="10" name="Subtitle 2"/>
          <p:cNvSpPr>
            <a:spLocks noGrp="1"/>
          </p:cNvSpPr>
          <p:nvPr>
            <p:ph type="subTitle" idx="1"/>
          </p:nvPr>
        </p:nvSpPr>
        <p:spPr>
          <a:xfrm>
            <a:off x="601262" y="5100386"/>
            <a:ext cx="6400800" cy="1371600"/>
          </a:xfrm>
          <a:prstGeom prst="rect">
            <a:avLst/>
          </a:prstGeom>
        </p:spPr>
        <p:txBody>
          <a:bodyPr anchor="t" anchorCtr="0">
            <a:noAutofit/>
          </a:bodyPr>
          <a:lstStyle>
            <a:lvl1pPr marL="0" indent="0" algn="l">
              <a:lnSpc>
                <a:spcPct val="100000"/>
              </a:lnSpc>
              <a:buNone/>
              <a:defRPr sz="20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1" name="Title 27"/>
          <p:cNvSpPr txBox="1">
            <a:spLocks/>
          </p:cNvSpPr>
          <p:nvPr/>
        </p:nvSpPr>
        <p:spPr>
          <a:xfrm>
            <a:off x="4536139" y="2864915"/>
            <a:ext cx="4246675" cy="733275"/>
          </a:xfrm>
          <a:prstGeom prst="rect">
            <a:avLst/>
          </a:prstGeom>
        </p:spPr>
        <p:txBody>
          <a:bodyPr vert="horz" lIns="0" tIns="45720" rIns="0" bIns="45720" rtlCol="0" anchor="ctr">
            <a:noAutofit/>
          </a:bodyPr>
          <a:lstStyle>
            <a:lvl1pPr>
              <a:defRPr sz="2400" baseline="0">
                <a:solidFill>
                  <a:schemeClr val="tx1">
                    <a:lumMod val="50000"/>
                    <a:lumOff val="50000"/>
                  </a:schemeClr>
                </a:solidFill>
              </a:defRPr>
            </a:lvl1pPr>
          </a:lstStyle>
          <a:p>
            <a:pPr defTabSz="457200">
              <a:spcBef>
                <a:spcPct val="0"/>
              </a:spcBef>
              <a:defRPr/>
            </a:pPr>
            <a:r>
              <a:rPr lang="en-US" sz="2800" dirty="0" smtClean="0">
                <a:solidFill>
                  <a:srgbClr val="CDCCCA"/>
                </a:solidFill>
                <a:latin typeface="Arial" pitchFamily="34" charset="0"/>
                <a:cs typeface="Arial" pitchFamily="34" charset="0"/>
              </a:rPr>
              <a:t>Talent Solutions</a:t>
            </a:r>
            <a:endParaRPr lang="en-US" sz="2800" dirty="0">
              <a:solidFill>
                <a:srgbClr val="CDCCCA"/>
              </a:solidFill>
              <a:latin typeface="Arial" pitchFamily="34" charset="0"/>
              <a:ea typeface="+mj-ea"/>
              <a:cs typeface="Arial" pitchFamily="34" charset="0"/>
            </a:endParaRPr>
          </a:p>
        </p:txBody>
      </p:sp>
      <p:pic>
        <p:nvPicPr>
          <p:cNvPr id="12" name="Picture 6"/>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703557" y="2620065"/>
            <a:ext cx="3627244" cy="898041"/>
          </a:xfrm>
          <a:prstGeom prst="rect">
            <a:avLst/>
          </a:prstGeom>
          <a:noFill/>
          <a:ln w="9525" cap="flat" cmpd="sng" algn="ctr">
            <a:noFill/>
            <a:prstDash val="solid"/>
            <a:miter lim="800000"/>
            <a:headEnd/>
            <a:tailEnd/>
          </a:ln>
        </p:spPr>
      </p:pic>
      <p:sp>
        <p:nvSpPr>
          <p:cNvPr id="13" name="Footer Placeholder 4"/>
          <p:cNvSpPr>
            <a:spLocks noGrp="1"/>
          </p:cNvSpPr>
          <p:nvPr>
            <p:ph type="ftr" sz="quarter" idx="3"/>
          </p:nvPr>
        </p:nvSpPr>
        <p:spPr>
          <a:xfrm>
            <a:off x="607482" y="6457614"/>
            <a:ext cx="2895600" cy="365125"/>
          </a:xfrm>
          <a:prstGeom prst="rect">
            <a:avLst/>
          </a:prstGeom>
        </p:spPr>
        <p:txBody>
          <a:bodyPr vert="horz" lIns="91440" tIns="45720" rIns="91440" bIns="45720" rtlCol="0" anchor="ctr"/>
          <a:lstStyle>
            <a:lvl1pPr algn="l">
              <a:defRPr sz="800">
                <a:solidFill>
                  <a:schemeClr val="bg1">
                    <a:lumMod val="50000"/>
                  </a:schemeClr>
                </a:solidFill>
                <a:latin typeface="Arial" pitchFamily="34" charset="0"/>
                <a:cs typeface="Arial" pitchFamily="34" charset="0"/>
              </a:defRPr>
            </a:lvl1pPr>
          </a:lstStyle>
          <a:p>
            <a:endParaRPr lang="en-US">
              <a:solidFill>
                <a:srgbClr val="FFFFFF">
                  <a:lumMod val="50000"/>
                </a:srgbClr>
              </a:solidFill>
            </a:endParaRPr>
          </a:p>
        </p:txBody>
      </p:sp>
    </p:spTree>
    <p:extLst>
      <p:ext uri="{BB962C8B-B14F-4D97-AF65-F5344CB8AC3E}">
        <p14:creationId xmlns:p14="http://schemas.microsoft.com/office/powerpoint/2010/main" val="17477771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over Slide Logo Only">
    <p:spTree>
      <p:nvGrpSpPr>
        <p:cNvPr id="1" name=""/>
        <p:cNvGrpSpPr/>
        <p:nvPr/>
      </p:nvGrpSpPr>
      <p:grpSpPr>
        <a:xfrm>
          <a:off x="0" y="0"/>
          <a:ext cx="0" cy="0"/>
          <a:chOff x="0" y="0"/>
          <a:chExt cx="0" cy="0"/>
        </a:xfrm>
      </p:grpSpPr>
      <p:sp>
        <p:nvSpPr>
          <p:cNvPr id="6" name="Rectangle 5"/>
          <p:cNvSpPr/>
          <p:nvPr/>
        </p:nvSpPr>
        <p:spPr>
          <a:xfrm>
            <a:off x="0" y="0"/>
            <a:ext cx="9144000" cy="6858297"/>
          </a:xfrm>
          <a:prstGeom prst="rect">
            <a:avLst/>
          </a:prstGeom>
          <a:gradFill flip="none" rotWithShape="1">
            <a:gsLst>
              <a:gs pos="0">
                <a:srgbClr val="0073B2"/>
              </a:gs>
              <a:gs pos="79000">
                <a:srgbClr val="172436"/>
              </a:gs>
            </a:gsLst>
            <a:lin ang="7200000" scaled="0"/>
            <a:tileRect/>
          </a:gradFill>
          <a:ln w="9525" cap="flat" cmpd="sng" algn="ctr">
            <a:noFill/>
            <a:prstDash val="solid"/>
          </a:ln>
          <a:effectLst/>
        </p:spPr>
        <p:txBody>
          <a:bodyPr anchor="ctr"/>
          <a:lstStyle/>
          <a:p>
            <a:pPr algn="ctr">
              <a:defRPr/>
            </a:pPr>
            <a:endParaRPr lang="en-US" kern="0" dirty="0">
              <a:solidFill>
                <a:srgbClr val="FFFFFF"/>
              </a:solidFill>
              <a:latin typeface="Arial"/>
            </a:endParaRPr>
          </a:p>
        </p:txBody>
      </p:sp>
      <p:pic>
        <p:nvPicPr>
          <p:cNvPr id="7" name="Picture 6" descr="in.png"/>
          <p:cNvPicPr>
            <a:picLocks noChangeAspect="1"/>
          </p:cNvPicPr>
          <p:nvPr userDrawn="1"/>
        </p:nvPicPr>
        <p:blipFill>
          <a:blip r:embed="rId2"/>
          <a:srcRect l="43556" t="29864"/>
          <a:stretch>
            <a:fillRect/>
          </a:stretch>
        </p:blipFill>
        <p:spPr>
          <a:xfrm>
            <a:off x="5273070" y="3250555"/>
            <a:ext cx="3870930" cy="3607445"/>
          </a:xfrm>
          <a:prstGeom prst="rect">
            <a:avLst/>
          </a:prstGeom>
        </p:spPr>
      </p:pic>
      <p:pic>
        <p:nvPicPr>
          <p:cNvPr id="8" name="Picture 7"/>
          <p:cNvPicPr>
            <a:picLocks noChangeAspect="1" noChangeArrowheads="1"/>
          </p:cNvPicPr>
          <p:nvPr/>
        </p:nvPicPr>
        <p:blipFill>
          <a:blip r:embed="rId3"/>
          <a:stretch>
            <a:fillRect/>
          </a:stretch>
        </p:blipFill>
        <p:spPr bwMode="auto">
          <a:xfrm>
            <a:off x="698395" y="2509067"/>
            <a:ext cx="4203343" cy="1040673"/>
          </a:xfrm>
          <a:prstGeom prst="rect">
            <a:avLst/>
          </a:prstGeom>
          <a:noFill/>
          <a:ln w="9525" cap="flat" cmpd="sng" algn="ctr">
            <a:noFill/>
            <a:prstDash val="solid"/>
            <a:miter lim="800000"/>
            <a:headEnd/>
            <a:tailEnd/>
          </a:ln>
        </p:spPr>
      </p:pic>
      <p:sp>
        <p:nvSpPr>
          <p:cNvPr id="5" name="Footer Placeholder 4"/>
          <p:cNvSpPr>
            <a:spLocks noGrp="1"/>
          </p:cNvSpPr>
          <p:nvPr>
            <p:ph type="ftr" sz="quarter" idx="3"/>
          </p:nvPr>
        </p:nvSpPr>
        <p:spPr>
          <a:xfrm>
            <a:off x="607482" y="6457614"/>
            <a:ext cx="2895600" cy="365125"/>
          </a:xfrm>
          <a:prstGeom prst="rect">
            <a:avLst/>
          </a:prstGeom>
        </p:spPr>
        <p:txBody>
          <a:bodyPr vert="horz" lIns="91440" tIns="45720" rIns="91440" bIns="45720" rtlCol="0" anchor="ctr"/>
          <a:lstStyle>
            <a:lvl1pPr algn="l">
              <a:defRPr sz="800">
                <a:solidFill>
                  <a:schemeClr val="bg1">
                    <a:lumMod val="50000"/>
                  </a:schemeClr>
                </a:solidFill>
                <a:latin typeface="Arial" pitchFamily="34" charset="0"/>
                <a:cs typeface="Arial" pitchFamily="34" charset="0"/>
              </a:defRPr>
            </a:lvl1pPr>
          </a:lstStyle>
          <a:p>
            <a:endParaRPr lang="en-US">
              <a:solidFill>
                <a:srgbClr val="FFFFFF">
                  <a:lumMod val="50000"/>
                </a:srgbClr>
              </a:solidFill>
            </a:endParaRPr>
          </a:p>
        </p:txBody>
      </p:sp>
    </p:spTree>
    <p:extLst>
      <p:ext uri="{BB962C8B-B14F-4D97-AF65-F5344CB8AC3E}">
        <p14:creationId xmlns:p14="http://schemas.microsoft.com/office/powerpoint/2010/main" val="9065881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over Slide with Inbug Only">
    <p:spTree>
      <p:nvGrpSpPr>
        <p:cNvPr id="1" name=""/>
        <p:cNvGrpSpPr/>
        <p:nvPr/>
      </p:nvGrpSpPr>
      <p:grpSpPr>
        <a:xfrm>
          <a:off x="0" y="0"/>
          <a:ext cx="0" cy="0"/>
          <a:chOff x="0" y="0"/>
          <a:chExt cx="0" cy="0"/>
        </a:xfrm>
      </p:grpSpPr>
      <p:sp>
        <p:nvSpPr>
          <p:cNvPr id="5" name="Rectangle 4"/>
          <p:cNvSpPr/>
          <p:nvPr/>
        </p:nvSpPr>
        <p:spPr>
          <a:xfrm>
            <a:off x="0" y="0"/>
            <a:ext cx="9144000" cy="6858297"/>
          </a:xfrm>
          <a:prstGeom prst="rect">
            <a:avLst/>
          </a:prstGeom>
          <a:gradFill flip="none" rotWithShape="1">
            <a:gsLst>
              <a:gs pos="0">
                <a:srgbClr val="0073B2"/>
              </a:gs>
              <a:gs pos="79000">
                <a:srgbClr val="172436"/>
              </a:gs>
            </a:gsLst>
            <a:lin ang="7200000" scaled="0"/>
            <a:tileRect/>
          </a:gradFill>
          <a:ln w="9525" cap="flat" cmpd="sng" algn="ctr">
            <a:noFill/>
            <a:prstDash val="solid"/>
          </a:ln>
          <a:effectLst/>
        </p:spPr>
        <p:txBody>
          <a:bodyPr anchor="ctr"/>
          <a:lstStyle/>
          <a:p>
            <a:pPr algn="ctr">
              <a:defRPr/>
            </a:pPr>
            <a:endParaRPr lang="en-US" kern="0" dirty="0">
              <a:solidFill>
                <a:srgbClr val="FFFFFF"/>
              </a:solidFill>
              <a:latin typeface="Arial"/>
            </a:endParaRPr>
          </a:p>
        </p:txBody>
      </p:sp>
      <p:sp>
        <p:nvSpPr>
          <p:cNvPr id="4" name="Footer Placeholder 4"/>
          <p:cNvSpPr>
            <a:spLocks noGrp="1"/>
          </p:cNvSpPr>
          <p:nvPr>
            <p:ph type="ftr" sz="quarter" idx="3"/>
          </p:nvPr>
        </p:nvSpPr>
        <p:spPr>
          <a:xfrm>
            <a:off x="607482" y="6457614"/>
            <a:ext cx="2895600" cy="365125"/>
          </a:xfrm>
          <a:prstGeom prst="rect">
            <a:avLst/>
          </a:prstGeom>
        </p:spPr>
        <p:txBody>
          <a:bodyPr vert="horz" lIns="91440" tIns="45720" rIns="91440" bIns="45720" rtlCol="0" anchor="ctr"/>
          <a:lstStyle>
            <a:lvl1pPr algn="l">
              <a:defRPr sz="800">
                <a:solidFill>
                  <a:schemeClr val="bg1">
                    <a:lumMod val="50000"/>
                  </a:schemeClr>
                </a:solidFill>
                <a:latin typeface="Arial" pitchFamily="34" charset="0"/>
                <a:cs typeface="Arial" pitchFamily="34" charset="0"/>
              </a:defRPr>
            </a:lvl1pPr>
          </a:lstStyle>
          <a:p>
            <a:endParaRPr lang="en-US">
              <a:solidFill>
                <a:srgbClr val="FFFFFF">
                  <a:lumMod val="50000"/>
                </a:srgbClr>
              </a:solidFill>
            </a:endParaRPr>
          </a:p>
        </p:txBody>
      </p:sp>
      <p:pic>
        <p:nvPicPr>
          <p:cNvPr id="6" name="Picture 5" descr="in.png"/>
          <p:cNvPicPr>
            <a:picLocks noChangeAspect="1"/>
          </p:cNvPicPr>
          <p:nvPr userDrawn="1"/>
        </p:nvPicPr>
        <p:blipFill>
          <a:blip r:embed="rId2"/>
          <a:srcRect l="43556" t="29864"/>
          <a:stretch>
            <a:fillRect/>
          </a:stretch>
        </p:blipFill>
        <p:spPr>
          <a:xfrm>
            <a:off x="5273070" y="3250555"/>
            <a:ext cx="3870930" cy="3607445"/>
          </a:xfrm>
          <a:prstGeom prst="rect">
            <a:avLst/>
          </a:prstGeom>
        </p:spPr>
      </p:pic>
    </p:spTree>
    <p:extLst>
      <p:ext uri="{BB962C8B-B14F-4D97-AF65-F5344CB8AC3E}">
        <p14:creationId xmlns:p14="http://schemas.microsoft.com/office/powerpoint/2010/main" val="33699477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cSld name="Section Title Slide">
    <p:spTree>
      <p:nvGrpSpPr>
        <p:cNvPr id="1" name=""/>
        <p:cNvGrpSpPr/>
        <p:nvPr/>
      </p:nvGrpSpPr>
      <p:grpSpPr>
        <a:xfrm>
          <a:off x="0" y="0"/>
          <a:ext cx="0" cy="0"/>
          <a:chOff x="0" y="0"/>
          <a:chExt cx="0" cy="0"/>
        </a:xfrm>
      </p:grpSpPr>
      <p:pic>
        <p:nvPicPr>
          <p:cNvPr id="8" name="Picture 7" descr="in.png"/>
          <p:cNvPicPr>
            <a:picLocks noChangeAspect="1"/>
          </p:cNvPicPr>
          <p:nvPr/>
        </p:nvPicPr>
        <p:blipFill>
          <a:blip r:embed="rId2">
            <a:alphaModFix amt="40000"/>
          </a:blip>
          <a:stretch>
            <a:fillRect/>
          </a:stretch>
        </p:blipFill>
        <p:spPr>
          <a:xfrm>
            <a:off x="2286000" y="1714500"/>
            <a:ext cx="6858000" cy="5143500"/>
          </a:xfrm>
          <a:prstGeom prst="rect">
            <a:avLst/>
          </a:prstGeom>
        </p:spPr>
      </p:pic>
      <p:sp>
        <p:nvSpPr>
          <p:cNvPr id="2" name="Title 1"/>
          <p:cNvSpPr>
            <a:spLocks noGrp="1"/>
          </p:cNvSpPr>
          <p:nvPr>
            <p:ph type="title" hasCustomPrompt="1"/>
          </p:nvPr>
        </p:nvSpPr>
        <p:spPr>
          <a:xfrm>
            <a:off x="722313" y="2815528"/>
            <a:ext cx="7772400" cy="1362075"/>
          </a:xfrm>
        </p:spPr>
        <p:txBody>
          <a:bodyPr anchor="t">
            <a:normAutofit/>
          </a:bodyPr>
          <a:lstStyle>
            <a:lvl1pPr algn="l">
              <a:defRPr sz="4000" b="0" cap="none">
                <a:solidFill>
                  <a:schemeClr val="tx1"/>
                </a:solidFill>
              </a:defRPr>
            </a:lvl1pPr>
          </a:lstStyle>
          <a:p>
            <a:r>
              <a:rPr lang="en-US" dirty="0" smtClean="0"/>
              <a:t>Click to edit section header</a:t>
            </a:r>
            <a:endParaRPr lang="en-US" dirty="0"/>
          </a:p>
        </p:txBody>
      </p:sp>
      <p:sp>
        <p:nvSpPr>
          <p:cNvPr id="3" name="Text Placeholder 2"/>
          <p:cNvSpPr>
            <a:spLocks noGrp="1"/>
          </p:cNvSpPr>
          <p:nvPr>
            <p:ph type="body" idx="1" hasCustomPrompt="1"/>
          </p:nvPr>
        </p:nvSpPr>
        <p:spPr>
          <a:xfrm>
            <a:off x="722313" y="1301460"/>
            <a:ext cx="7772400" cy="1500187"/>
          </a:xfrm>
          <a:prstGeom prst="rect">
            <a:avLst/>
          </a:prstGeom>
        </p:spPr>
        <p:txBody>
          <a:bodyPr anchor="b">
            <a:normAutofit/>
          </a:bodyPr>
          <a:lstStyle>
            <a:lvl1pPr marL="0" indent="0">
              <a:buNone/>
              <a:defRPr sz="2000" baseline="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section subhead</a:t>
            </a:r>
          </a:p>
        </p:txBody>
      </p:sp>
    </p:spTree>
    <p:extLst>
      <p:ext uri="{BB962C8B-B14F-4D97-AF65-F5344CB8AC3E}">
        <p14:creationId xmlns:p14="http://schemas.microsoft.com/office/powerpoint/2010/main" val="112033009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CA9F94-F23E-40FD-971C-7751B12CE665}" type="datetimeFigureOut">
              <a:rPr lang="en-US" smtClean="0"/>
              <a:pPr/>
              <a:t>2/14/2014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11C2477-BE64-4C7C-8196-112D108DAF73}" type="slidenum">
              <a:rPr lang="en-GB" smtClean="0"/>
              <a:pPr/>
              <a:t>‹#›</a:t>
            </a:fld>
            <a:endParaRPr lang="en-GB"/>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cSld name="Title Slide">
    <p:bg>
      <p:bgRef idx="1003">
        <a:schemeClr val="bg1"/>
      </p:bgRef>
    </p:bg>
    <p:spTree>
      <p:nvGrpSpPr>
        <p:cNvPr id="1" name=""/>
        <p:cNvGrpSpPr/>
        <p:nvPr/>
      </p:nvGrpSpPr>
      <p:grpSpPr>
        <a:xfrm>
          <a:off x="0" y="0"/>
          <a:ext cx="0" cy="0"/>
          <a:chOff x="0" y="0"/>
          <a:chExt cx="0" cy="0"/>
        </a:xfrm>
      </p:grpSpPr>
      <p:sp>
        <p:nvSpPr>
          <p:cNvPr id="9" name="Subtitle 8"/>
          <p:cNvSpPr>
            <a:spLocks noGrp="1"/>
          </p:cNvSpPr>
          <p:nvPr>
            <p:ph type="subTitle" idx="1"/>
          </p:nvPr>
        </p:nvSpPr>
        <p:spPr>
          <a:xfrm>
            <a:off x="1295400" y="3200400"/>
            <a:ext cx="6400800" cy="1600200"/>
          </a:xfrm>
          <a:prstGeom prst="rect">
            <a:avLst/>
          </a:prstGeo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172200" y="6191250"/>
            <a:ext cx="2476500" cy="476250"/>
          </a:xfrm>
          <a:prstGeom prst="rect">
            <a:avLst/>
          </a:prstGeom>
        </p:spPr>
        <p:txBody>
          <a:bodyPr/>
          <a:lstStyle/>
          <a:p>
            <a:fld id="{B5101E43-2A77-40DE-B5BA-BAE739F4AFDA}" type="datetimeFigureOut">
              <a:rPr lang="en-US" smtClean="0">
                <a:solidFill>
                  <a:srgbClr val="000000"/>
                </a:solidFill>
              </a:rPr>
              <a:pPr/>
              <a:t>2/14/2014</a:t>
            </a:fld>
            <a:endParaRPr lang="en-US">
              <a:solidFill>
                <a:srgbClr val="000000"/>
              </a:solidFill>
            </a:endParaRPr>
          </a:p>
        </p:txBody>
      </p:sp>
      <p:sp>
        <p:nvSpPr>
          <p:cNvPr id="17" name="Footer Placeholder 16"/>
          <p:cNvSpPr>
            <a:spLocks noGrp="1"/>
          </p:cNvSpPr>
          <p:nvPr>
            <p:ph type="ftr" sz="quarter" idx="11"/>
          </p:nvPr>
        </p:nvSpPr>
        <p:spPr/>
        <p:txBody>
          <a:bodyPr/>
          <a:lstStyle/>
          <a:p>
            <a:endParaRPr lang="en-US">
              <a:solidFill>
                <a:srgbClr val="FFFFFF">
                  <a:lumMod val="75000"/>
                </a:srgbClr>
              </a:solidFill>
            </a:endParaRPr>
          </a:p>
        </p:txBody>
      </p:sp>
      <p:sp>
        <p:nvSpPr>
          <p:cNvPr id="29" name="Slide Number Placeholder 28"/>
          <p:cNvSpPr>
            <a:spLocks noGrp="1"/>
          </p:cNvSpPr>
          <p:nvPr>
            <p:ph type="sldNum" sz="quarter" idx="12"/>
          </p:nvPr>
        </p:nvSpPr>
        <p:spPr>
          <a:xfrm>
            <a:off x="146304" y="6210300"/>
            <a:ext cx="457200" cy="457200"/>
          </a:xfrm>
          <a:prstGeom prst="ellipse">
            <a:avLst/>
          </a:prstGeom>
        </p:spPr>
        <p:txBody>
          <a:bodyPr lIns="0" tIns="0" rIns="0" bIns="0">
            <a:noAutofit/>
          </a:bodyPr>
          <a:lstStyle>
            <a:lvl1pPr>
              <a:defRPr sz="1400">
                <a:solidFill>
                  <a:srgbClr val="FFFFFF"/>
                </a:solidFill>
              </a:defRPr>
            </a:lvl1pPr>
          </a:lstStyle>
          <a:p>
            <a:fld id="{16FE2F52-A5A1-413C-8A25-326265F0A369}" type="slidenum">
              <a:rPr lang="en-US" smtClean="0"/>
              <a:pPr/>
              <a:t>‹#›</a:t>
            </a:fld>
            <a:endParaRPr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860755969"/>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descr="MS_PP.jpg"/>
          <p:cNvPicPr>
            <a:picLocks noChangeAspect="1"/>
          </p:cNvPicPr>
          <p:nvPr userDrawn="1"/>
        </p:nvPicPr>
        <p:blipFill>
          <a:blip r:embed="rId2"/>
          <a:stretch>
            <a:fillRect/>
          </a:stretch>
        </p:blipFill>
        <p:spPr>
          <a:xfrm>
            <a:off x="0" y="0"/>
            <a:ext cx="9144000" cy="6858000"/>
          </a:xfrm>
          <a:prstGeom prst="rect">
            <a:avLst/>
          </a:prstGeom>
        </p:spPr>
      </p:pic>
      <p:sp>
        <p:nvSpPr>
          <p:cNvPr id="3" name="Title 1"/>
          <p:cNvSpPr>
            <a:spLocks noGrp="1"/>
          </p:cNvSpPr>
          <p:nvPr>
            <p:ph type="title"/>
          </p:nvPr>
        </p:nvSpPr>
        <p:spPr>
          <a:xfrm>
            <a:off x="304800" y="2743200"/>
            <a:ext cx="5410200" cy="870745"/>
          </a:xfrm>
          <a:noFill/>
        </p:spPr>
        <p:txBody>
          <a:bodyPr anchor="ctr">
            <a:noAutofit/>
          </a:bodyPr>
          <a:lstStyle>
            <a:lvl1pPr algn="l">
              <a:spcAft>
                <a:spcPts val="1200"/>
              </a:spcAft>
              <a:defRPr sz="2400" b="0" i="0">
                <a:ln>
                  <a:noFill/>
                </a:ln>
                <a:solidFill>
                  <a:schemeClr val="bg1"/>
                </a:solidFill>
                <a:effectLst/>
                <a:latin typeface="Rockwell"/>
                <a:cs typeface="Rockwell"/>
              </a:defRPr>
            </a:lvl1pPr>
          </a:lstStyle>
          <a:p>
            <a:r>
              <a:rPr lang="en-GB" dirty="0" smtClean="0"/>
              <a:t>Click to edit Master title</a:t>
            </a:r>
            <a:endParaRPr lang="en-US" dirty="0"/>
          </a:p>
        </p:txBody>
      </p:sp>
      <p:sp>
        <p:nvSpPr>
          <p:cNvPr id="7" name="Text Placeholder 3"/>
          <p:cNvSpPr>
            <a:spLocks noGrp="1"/>
          </p:cNvSpPr>
          <p:nvPr>
            <p:ph type="body" sz="half" idx="2"/>
          </p:nvPr>
        </p:nvSpPr>
        <p:spPr>
          <a:xfrm>
            <a:off x="304800" y="3385345"/>
            <a:ext cx="4191000" cy="804862"/>
          </a:xfrm>
        </p:spPr>
        <p:txBody>
          <a:bodyPr/>
          <a:lstStyle>
            <a:lvl1pPr marL="0" indent="0" algn="l">
              <a:buNone/>
              <a:defRPr sz="1400" b="0" i="0">
                <a:solidFill>
                  <a:srgbClr val="76E9FF"/>
                </a:solidFill>
                <a:latin typeface="Rockwell"/>
                <a:cs typeface="Rockwe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smtClean="0"/>
              <a:t>Click to edit Master text styles</a:t>
            </a:r>
          </a:p>
        </p:txBody>
      </p:sp>
      <p:sp>
        <p:nvSpPr>
          <p:cNvPr id="9" name="Text Placeholder 3"/>
          <p:cNvSpPr>
            <a:spLocks noGrp="1"/>
          </p:cNvSpPr>
          <p:nvPr>
            <p:ph type="body" sz="half" idx="10" hasCustomPrompt="1"/>
          </p:nvPr>
        </p:nvSpPr>
        <p:spPr>
          <a:xfrm>
            <a:off x="7467600" y="6629400"/>
            <a:ext cx="1676400" cy="228600"/>
          </a:xfrm>
        </p:spPr>
        <p:txBody>
          <a:bodyPr>
            <a:normAutofit/>
          </a:bodyPr>
          <a:lstStyle>
            <a:lvl1pPr marL="0" indent="0" algn="ctr">
              <a:buNone/>
              <a:defRPr lang="en-US" sz="900" b="0" i="0" baseline="0" smtClean="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err="1" smtClean="0"/>
              <a:t>metashift</a:t>
            </a:r>
            <a:r>
              <a:rPr lang="en-GB" dirty="0" smtClean="0"/>
              <a:t> limited © 2013</a:t>
            </a:r>
          </a:p>
        </p:txBody>
      </p:sp>
    </p:spTree>
    <p:extLst>
      <p:ext uri="{BB962C8B-B14F-4D97-AF65-F5344CB8AC3E}">
        <p14:creationId xmlns:p14="http://schemas.microsoft.com/office/powerpoint/2010/main" val="2289941752"/>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762000" y="1491455"/>
            <a:ext cx="2286000" cy="870745"/>
          </a:xfrm>
          <a:noFill/>
        </p:spPr>
        <p:txBody>
          <a:bodyPr anchor="b">
            <a:noAutofit/>
          </a:bodyPr>
          <a:lstStyle>
            <a:lvl1pPr algn="r">
              <a:defRPr sz="2400" b="0" i="0">
                <a:ln>
                  <a:noFill/>
                </a:ln>
                <a:solidFill>
                  <a:schemeClr val="tx1"/>
                </a:solidFill>
                <a:effectLst/>
                <a:latin typeface="ITC Lubalin Graph Std Demi"/>
                <a:cs typeface="ITC Lubalin Graph Std Demi"/>
              </a:defRPr>
            </a:lvl1pPr>
          </a:lstStyle>
          <a:p>
            <a:r>
              <a:rPr lang="en-GB" dirty="0" smtClean="0"/>
              <a:t>Click to edit Master title</a:t>
            </a:r>
            <a:endParaRPr lang="en-US" dirty="0"/>
          </a:p>
        </p:txBody>
      </p:sp>
      <p:sp>
        <p:nvSpPr>
          <p:cNvPr id="8" name="Text Placeholder 3"/>
          <p:cNvSpPr>
            <a:spLocks noGrp="1"/>
          </p:cNvSpPr>
          <p:nvPr>
            <p:ph type="body" sz="half" idx="2"/>
          </p:nvPr>
        </p:nvSpPr>
        <p:spPr>
          <a:xfrm>
            <a:off x="762000" y="2362200"/>
            <a:ext cx="2286000" cy="804862"/>
          </a:xfrm>
        </p:spPr>
        <p:txBody>
          <a:bodyPr/>
          <a:lstStyle>
            <a:lvl1pPr marL="0" indent="0" algn="r">
              <a:buNone/>
              <a:defRPr sz="1400" b="0" i="0">
                <a:solidFill>
                  <a:srgbClr val="76E9FF"/>
                </a:solidFill>
                <a:latin typeface="ITC Lubalin Graph Std Demi"/>
                <a:cs typeface="ITC Lubalin Graph Std Demi"/>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smtClean="0"/>
              <a:t>Click to edit Master text styles</a:t>
            </a:r>
          </a:p>
        </p:txBody>
      </p:sp>
      <p:sp>
        <p:nvSpPr>
          <p:cNvPr id="13" name="Content Placeholder 3"/>
          <p:cNvSpPr>
            <a:spLocks noGrp="1"/>
          </p:cNvSpPr>
          <p:nvPr>
            <p:ph sz="half" idx="23"/>
          </p:nvPr>
        </p:nvSpPr>
        <p:spPr>
          <a:xfrm>
            <a:off x="3352800" y="1491455"/>
            <a:ext cx="4040188" cy="3951288"/>
          </a:xfrm>
        </p:spPr>
        <p:txBody>
          <a:bodyPr vert="horz"/>
          <a:lstStyle>
            <a:lvl1pPr algn="l">
              <a:buNone/>
              <a:defRPr lang="en-GB" sz="1400" b="0" i="0" kern="1200" dirty="0" smtClean="0">
                <a:solidFill>
                  <a:schemeClr val="bg1">
                    <a:lumMod val="50000"/>
                  </a:schemeClr>
                </a:solidFill>
                <a:latin typeface="ITC Lubalin Graph Std Book"/>
                <a:ea typeface="+mn-ea"/>
                <a:cs typeface="ITC Lubalin Graph Std Book"/>
              </a:defRPr>
            </a:lvl1pPr>
            <a:lvl2pPr algn="l">
              <a:defRPr sz="2000" b="0" i="0">
                <a:solidFill>
                  <a:schemeClr val="bg1">
                    <a:lumMod val="50000"/>
                  </a:schemeClr>
                </a:solidFill>
                <a:latin typeface="Arial"/>
                <a:cs typeface="Arial"/>
              </a:defRPr>
            </a:lvl2pPr>
            <a:lvl3pPr algn="l">
              <a:defRPr sz="1800" b="0" i="0">
                <a:solidFill>
                  <a:schemeClr val="bg1">
                    <a:lumMod val="50000"/>
                  </a:schemeClr>
                </a:solidFill>
                <a:latin typeface="Arial"/>
                <a:cs typeface="Arial"/>
              </a:defRPr>
            </a:lvl3pPr>
            <a:lvl4pPr algn="l">
              <a:defRPr sz="1600" b="0" i="0">
                <a:solidFill>
                  <a:schemeClr val="bg1">
                    <a:lumMod val="50000"/>
                  </a:schemeClr>
                </a:solidFill>
                <a:latin typeface="Arial"/>
                <a:cs typeface="Arial"/>
              </a:defRPr>
            </a:lvl4pPr>
            <a:lvl5pPr algn="l">
              <a:defRPr sz="1600" b="0" i="0">
                <a:solidFill>
                  <a:schemeClr val="bg1">
                    <a:lumMod val="50000"/>
                  </a:schemeClr>
                </a:solidFill>
                <a:latin typeface="Arial"/>
                <a:cs typeface="Arial"/>
              </a:defRPr>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21145548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2174875"/>
            <a:ext cx="4040188" cy="3951288"/>
          </a:xfrm>
        </p:spPr>
        <p:txBody>
          <a:bodyPr vert="horz"/>
          <a:lstStyle>
            <a:lvl1pPr>
              <a:buNone/>
              <a:defRPr sz="1400" b="0" i="0">
                <a:solidFill>
                  <a:schemeClr val="bg1">
                    <a:lumMod val="50000"/>
                  </a:schemeClr>
                </a:solidFill>
                <a:latin typeface="ITC Lubalin Graph Std Book"/>
                <a:cs typeface="ITC Lubalin Graph Std Book"/>
              </a:defRPr>
            </a:lvl1pPr>
            <a:lvl2pPr>
              <a:defRPr sz="1200" b="0" i="0">
                <a:solidFill>
                  <a:schemeClr val="bg1">
                    <a:lumMod val="50000"/>
                  </a:schemeClr>
                </a:solidFill>
                <a:latin typeface="Arial"/>
                <a:cs typeface="Arial"/>
              </a:defRPr>
            </a:lvl2pPr>
            <a:lvl3pPr>
              <a:defRPr sz="1200" b="0" i="0">
                <a:solidFill>
                  <a:schemeClr val="bg1">
                    <a:lumMod val="50000"/>
                  </a:schemeClr>
                </a:solidFill>
                <a:latin typeface="Arial"/>
                <a:cs typeface="Arial"/>
              </a:defRPr>
            </a:lvl3pPr>
            <a:lvl4pPr>
              <a:defRPr sz="1200" b="0" i="0">
                <a:solidFill>
                  <a:schemeClr val="bg1">
                    <a:lumMod val="50000"/>
                  </a:schemeClr>
                </a:solidFill>
                <a:latin typeface="Arial"/>
                <a:cs typeface="Arial"/>
              </a:defRPr>
            </a:lvl4pPr>
            <a:lvl5pPr>
              <a:defRPr sz="1200" b="0" i="0">
                <a:solidFill>
                  <a:schemeClr val="bg1">
                    <a:lumMod val="50000"/>
                  </a:schemeClr>
                </a:solidFill>
                <a:latin typeface="Arial"/>
                <a:cs typeface="Arial"/>
              </a:defRPr>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kumimoji="0" lang="en-GB" sz="1600" b="0" i="0" u="none" strike="noStrike" kern="1200" cap="none" spc="0" normalizeH="0" baseline="0" noProof="0" dirty="0" smtClean="0">
                <a:ln>
                  <a:noFill/>
                </a:ln>
                <a:solidFill>
                  <a:srgbClr val="76E9FF"/>
                </a:solidFill>
                <a:effectLst/>
                <a:uLnTx/>
                <a:uFillTx/>
                <a:latin typeface="ITC Lubalin Graph Std Demi"/>
                <a:ea typeface="+mj-ea"/>
                <a:cs typeface="ITC Lubalin Graph Std Dem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10" name="Title 1"/>
          <p:cNvSpPr txBox="1">
            <a:spLocks/>
          </p:cNvSpPr>
          <p:nvPr userDrawn="1"/>
        </p:nvSpPr>
        <p:spPr>
          <a:xfrm>
            <a:off x="457200" y="381000"/>
            <a:ext cx="8229600" cy="870745"/>
          </a:xfrm>
          <a:prstGeom prst="rect">
            <a:avLst/>
          </a:prstGeom>
          <a:noFill/>
        </p:spPr>
        <p:txBody>
          <a:bodyPr vert="horz" lIns="91440" tIns="45720" rIns="91440" bIns="45720" rtlCol="0" anchor="b">
            <a:noAutofit/>
          </a:bodyPr>
          <a:lstStyle>
            <a:lvl1pPr algn="r">
              <a:defRPr sz="2400" b="1" i="0">
                <a:ln>
                  <a:noFill/>
                </a:ln>
                <a:solidFill>
                  <a:srgbClr val="BCBE1C"/>
                </a:solidFill>
                <a:effectLst/>
                <a:latin typeface="Georgia"/>
                <a:cs typeface="Georgia"/>
              </a:defRPr>
            </a:lvl1pPr>
          </a:lstStyle>
          <a:p>
            <a:pPr algn="l" defTabSz="457200">
              <a:spcBef>
                <a:spcPct val="0"/>
              </a:spcBef>
              <a:defRPr/>
            </a:pPr>
            <a:r>
              <a:rPr lang="en-GB" b="0" dirty="0" smtClean="0">
                <a:solidFill>
                  <a:srgbClr val="008DA8"/>
                </a:solidFill>
                <a:latin typeface="ITC Lubalin Graph Std Demi"/>
                <a:ea typeface="+mj-ea"/>
                <a:cs typeface="ITC Lubalin Graph Std Demi"/>
              </a:rPr>
              <a:t>Click to edit Master title</a:t>
            </a:r>
            <a:endParaRPr lang="en-US" b="0" dirty="0">
              <a:solidFill>
                <a:srgbClr val="008DA8"/>
              </a:solidFill>
              <a:latin typeface="ITC Lubalin Graph Std Demi"/>
              <a:ea typeface="+mj-ea"/>
              <a:cs typeface="ITC Lubalin Graph Std Demi"/>
            </a:endParaRPr>
          </a:p>
        </p:txBody>
      </p:sp>
      <p:sp>
        <p:nvSpPr>
          <p:cNvPr id="16" name="Content Placeholder 3"/>
          <p:cNvSpPr>
            <a:spLocks noGrp="1"/>
          </p:cNvSpPr>
          <p:nvPr>
            <p:ph sz="half" idx="23"/>
          </p:nvPr>
        </p:nvSpPr>
        <p:spPr>
          <a:xfrm>
            <a:off x="4649788" y="2174875"/>
            <a:ext cx="4040188" cy="3951288"/>
          </a:xfrm>
        </p:spPr>
        <p:txBody>
          <a:bodyPr vert="horz"/>
          <a:lstStyle>
            <a:lvl1pPr>
              <a:buNone/>
              <a:defRPr sz="1400" b="0" i="0">
                <a:solidFill>
                  <a:srgbClr val="7F7F7F"/>
                </a:solidFill>
                <a:latin typeface="ITC Lubalin Graph Std Book"/>
                <a:cs typeface="ITC Lubalin Graph Std Book"/>
              </a:defRPr>
            </a:lvl1pPr>
            <a:lvl2pPr>
              <a:defRPr sz="1200" b="0" i="0">
                <a:solidFill>
                  <a:srgbClr val="7F7F7F"/>
                </a:solidFill>
                <a:latin typeface="Arial"/>
                <a:cs typeface="Arial"/>
              </a:defRPr>
            </a:lvl2pPr>
            <a:lvl3pPr>
              <a:defRPr sz="1200" b="0" i="0">
                <a:solidFill>
                  <a:srgbClr val="7F7F7F"/>
                </a:solidFill>
                <a:latin typeface="Arial"/>
                <a:cs typeface="Arial"/>
              </a:defRPr>
            </a:lvl3pPr>
            <a:lvl4pPr>
              <a:defRPr sz="1200" b="0" i="0">
                <a:solidFill>
                  <a:srgbClr val="7F7F7F"/>
                </a:solidFill>
                <a:latin typeface="Arial"/>
                <a:cs typeface="Arial"/>
              </a:defRPr>
            </a:lvl4pPr>
            <a:lvl5pPr>
              <a:defRPr sz="1200" b="0" i="0">
                <a:solidFill>
                  <a:srgbClr val="7F7F7F"/>
                </a:solidFill>
                <a:latin typeface="Arial"/>
                <a:cs typeface="Arial"/>
              </a:defRPr>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7" name="Text Placeholder 4"/>
          <p:cNvSpPr>
            <a:spLocks noGrp="1"/>
          </p:cNvSpPr>
          <p:nvPr>
            <p:ph type="body" sz="quarter" idx="24"/>
          </p:nvPr>
        </p:nvSpPr>
        <p:spPr>
          <a:xfrm>
            <a:off x="454025" y="1535113"/>
            <a:ext cx="4041775" cy="639762"/>
          </a:xfrm>
        </p:spPr>
        <p:txBody>
          <a:bodyPr anchor="b">
            <a:normAutofit/>
          </a:bodyPr>
          <a:lstStyle>
            <a:lvl1pPr marL="0" indent="0">
              <a:buNone/>
              <a:defRPr kumimoji="0" lang="en-GB" sz="1600" b="0" i="0" u="none" strike="noStrike" kern="1200" cap="none" spc="0" normalizeH="0" baseline="0" noProof="0" dirty="0" smtClean="0">
                <a:ln>
                  <a:noFill/>
                </a:ln>
                <a:solidFill>
                  <a:srgbClr val="76E9FF"/>
                </a:solidFill>
                <a:effectLst/>
                <a:uLnTx/>
                <a:uFillTx/>
                <a:latin typeface="ITC Lubalin Graph Std Demi"/>
                <a:ea typeface="+mj-ea"/>
                <a:cs typeface="ITC Lubalin Graph Std Dem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Tree>
    <p:extLst>
      <p:ext uri="{BB962C8B-B14F-4D97-AF65-F5344CB8AC3E}">
        <p14:creationId xmlns:p14="http://schemas.microsoft.com/office/powerpoint/2010/main" val="13297791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118100"/>
            <a:ext cx="7772400" cy="762000"/>
          </a:xfrm>
        </p:spPr>
        <p:txBody>
          <a:bodyPr anchor="t">
            <a:normAutofit/>
          </a:bodyPr>
          <a:lstStyle>
            <a:lvl1pPr algn="ctr">
              <a:defRPr sz="2800" b="0" i="0" cap="none">
                <a:solidFill>
                  <a:schemeClr val="tx1"/>
                </a:solidFill>
                <a:latin typeface="ITC Lubalin Graph Std Demi"/>
                <a:cs typeface="ITC Lubalin Graph Std Demi"/>
              </a:defRPr>
            </a:lvl1pPr>
          </a:lstStyle>
          <a:p>
            <a:r>
              <a:rPr lang="en-GB" dirty="0" smtClean="0"/>
              <a:t>Click to edit Master title style</a:t>
            </a:r>
            <a:endParaRPr lang="en-US" dirty="0"/>
          </a:p>
        </p:txBody>
      </p:sp>
      <p:sp>
        <p:nvSpPr>
          <p:cNvPr id="3" name="Text Placeholder 2"/>
          <p:cNvSpPr>
            <a:spLocks noGrp="1"/>
          </p:cNvSpPr>
          <p:nvPr>
            <p:ph type="body" idx="1"/>
          </p:nvPr>
        </p:nvSpPr>
        <p:spPr>
          <a:xfrm>
            <a:off x="722313" y="5651500"/>
            <a:ext cx="7772400" cy="444500"/>
          </a:xfrm>
        </p:spPr>
        <p:txBody>
          <a:bodyPr anchor="b">
            <a:normAutofit/>
          </a:bodyPr>
          <a:lstStyle>
            <a:lvl1pPr marL="0" indent="0" algn="ctr">
              <a:buNone/>
              <a:defRPr sz="1600" b="0" i="0">
                <a:solidFill>
                  <a:schemeClr val="bg1">
                    <a:lumMod val="50000"/>
                  </a:schemeClr>
                </a:solidFill>
                <a:latin typeface="ITC Lubalin Graph Std Book"/>
                <a:cs typeface="ITC Lubalin Graph Std Book"/>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edit Master text styles</a:t>
            </a:r>
          </a:p>
        </p:txBody>
      </p:sp>
      <p:sp>
        <p:nvSpPr>
          <p:cNvPr id="4" name="Picture Placeholder 2"/>
          <p:cNvSpPr>
            <a:spLocks noGrp="1"/>
          </p:cNvSpPr>
          <p:nvPr>
            <p:ph type="pic" idx="13"/>
          </p:nvPr>
        </p:nvSpPr>
        <p:spPr>
          <a:xfrm>
            <a:off x="1143000" y="1600200"/>
            <a:ext cx="6934200" cy="3276600"/>
          </a:xfrm>
          <a:solidFill>
            <a:srgbClr val="D9D9D9"/>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2227131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838200"/>
            <a:ext cx="7772400" cy="1362075"/>
          </a:xfrm>
        </p:spPr>
        <p:txBody>
          <a:bodyPr anchor="t">
            <a:normAutofit/>
          </a:bodyPr>
          <a:lstStyle>
            <a:lvl1pPr algn="l">
              <a:defRPr sz="2800" b="0" i="0" cap="none">
                <a:solidFill>
                  <a:schemeClr val="tx1"/>
                </a:solidFill>
                <a:latin typeface="ITC Lubalin Graph Std Demi"/>
                <a:cs typeface="ITC Lubalin Graph Std Demi"/>
              </a:defRPr>
            </a:lvl1pPr>
          </a:lstStyle>
          <a:p>
            <a:r>
              <a:rPr lang="en-GB" dirty="0" smtClean="0"/>
              <a:t>Click to edit Master title style</a:t>
            </a:r>
            <a:endParaRPr lang="en-US" dirty="0"/>
          </a:p>
        </p:txBody>
      </p:sp>
      <p:sp>
        <p:nvSpPr>
          <p:cNvPr id="5" name="Content Placeholder 3"/>
          <p:cNvSpPr>
            <a:spLocks noGrp="1"/>
          </p:cNvSpPr>
          <p:nvPr>
            <p:ph sz="half" idx="23"/>
          </p:nvPr>
        </p:nvSpPr>
        <p:spPr>
          <a:xfrm>
            <a:off x="722313" y="1752600"/>
            <a:ext cx="7772400" cy="4648199"/>
          </a:xfrm>
        </p:spPr>
        <p:txBody>
          <a:bodyPr vert="horz"/>
          <a:lstStyle>
            <a:lvl1pPr algn="l">
              <a:buNone/>
              <a:defRPr sz="1800" b="0" i="0">
                <a:solidFill>
                  <a:schemeClr val="tx1">
                    <a:lumMod val="40000"/>
                    <a:lumOff val="60000"/>
                  </a:schemeClr>
                </a:solidFill>
                <a:latin typeface="ITC Lubalin Graph Std Demi"/>
                <a:cs typeface="ITC Lubalin Graph Std Demi"/>
              </a:defRPr>
            </a:lvl1pPr>
            <a:lvl2pPr algn="l">
              <a:defRPr sz="1600" b="0" i="0">
                <a:solidFill>
                  <a:schemeClr val="bg1">
                    <a:lumMod val="50000"/>
                  </a:schemeClr>
                </a:solidFill>
                <a:latin typeface="ITC Lubalin Graph Std Book"/>
                <a:cs typeface="ITC Lubalin Graph Std Book"/>
              </a:defRPr>
            </a:lvl2pPr>
            <a:lvl3pPr algn="l">
              <a:defRPr sz="1600" b="0" i="0">
                <a:solidFill>
                  <a:schemeClr val="bg1">
                    <a:lumMod val="50000"/>
                  </a:schemeClr>
                </a:solidFill>
                <a:latin typeface="Arial"/>
                <a:cs typeface="Arial"/>
              </a:defRPr>
            </a:lvl3pPr>
            <a:lvl4pPr algn="l">
              <a:defRPr sz="1600" b="0" i="0">
                <a:solidFill>
                  <a:schemeClr val="bg1">
                    <a:lumMod val="50000"/>
                  </a:schemeClr>
                </a:solidFill>
                <a:latin typeface="Arial"/>
                <a:cs typeface="Arial"/>
              </a:defRPr>
            </a:lvl4pPr>
            <a:lvl5pPr algn="l">
              <a:defRPr sz="1600" b="0" i="0">
                <a:solidFill>
                  <a:schemeClr val="bg1">
                    <a:lumMod val="50000"/>
                  </a:schemeClr>
                </a:solidFill>
                <a:latin typeface="Arial"/>
                <a:cs typeface="Arial"/>
              </a:defRPr>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708669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cSld name="2_Section Header">
    <p:spTree>
      <p:nvGrpSpPr>
        <p:cNvPr id="1" name=""/>
        <p:cNvGrpSpPr/>
        <p:nvPr/>
      </p:nvGrpSpPr>
      <p:grpSpPr>
        <a:xfrm>
          <a:off x="0" y="0"/>
          <a:ext cx="0" cy="0"/>
          <a:chOff x="0" y="0"/>
          <a:chExt cx="0" cy="0"/>
        </a:xfrm>
      </p:grpSpPr>
      <p:sp>
        <p:nvSpPr>
          <p:cNvPr id="4" name="Rectangle 3"/>
          <p:cNvSpPr/>
          <p:nvPr userDrawn="1"/>
        </p:nvSpPr>
        <p:spPr>
          <a:xfrm>
            <a:off x="683022" y="1570980"/>
            <a:ext cx="6985322" cy="43062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a:solidFill>
                <a:srgbClr val="FFFFFF"/>
              </a:solidFill>
            </a:endParaRPr>
          </a:p>
        </p:txBody>
      </p:sp>
      <p:sp>
        <p:nvSpPr>
          <p:cNvPr id="2" name="Title 1"/>
          <p:cNvSpPr>
            <a:spLocks noGrp="1"/>
          </p:cNvSpPr>
          <p:nvPr>
            <p:ph type="title"/>
          </p:nvPr>
        </p:nvSpPr>
        <p:spPr>
          <a:xfrm>
            <a:off x="1700500" y="2362051"/>
            <a:ext cx="5638800" cy="1362075"/>
          </a:xfrm>
        </p:spPr>
        <p:txBody>
          <a:bodyPr anchor="b">
            <a:normAutofit/>
          </a:bodyPr>
          <a:lstStyle>
            <a:lvl1pPr algn="l">
              <a:defRPr sz="3200" b="0" cap="none" baseline="0">
                <a:solidFill>
                  <a:schemeClr val="bg1"/>
                </a:solidFill>
              </a:defRPr>
            </a:lvl1pPr>
          </a:lstStyle>
          <a:p>
            <a:r>
              <a:rPr lang="en-GB" smtClean="0"/>
              <a:t>Click to edit Master title style</a:t>
            </a:r>
            <a:endParaRPr/>
          </a:p>
        </p:txBody>
      </p:sp>
      <p:sp>
        <p:nvSpPr>
          <p:cNvPr id="3" name="Text Placeholder 2"/>
          <p:cNvSpPr>
            <a:spLocks noGrp="1"/>
          </p:cNvSpPr>
          <p:nvPr>
            <p:ph type="body" idx="1"/>
          </p:nvPr>
        </p:nvSpPr>
        <p:spPr>
          <a:xfrm>
            <a:off x="1700500" y="3733651"/>
            <a:ext cx="5638800" cy="1500187"/>
          </a:xfrm>
        </p:spPr>
        <p:txBody>
          <a:bodyPr>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Tree>
    <p:extLst>
      <p:ext uri="{BB962C8B-B14F-4D97-AF65-F5344CB8AC3E}">
        <p14:creationId xmlns:p14="http://schemas.microsoft.com/office/powerpoint/2010/main" val="41889631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a:p>
        </p:txBody>
      </p:sp>
    </p:spTree>
    <p:extLst>
      <p:ext uri="{BB962C8B-B14F-4D97-AF65-F5344CB8AC3E}">
        <p14:creationId xmlns:p14="http://schemas.microsoft.com/office/powerpoint/2010/main" val="25558513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223838" y="228600"/>
            <a:ext cx="2603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defTabSz="457200">
              <a:defRPr/>
            </a:pPr>
            <a:r>
              <a:rPr lang="en-US" sz="3600" b="1" dirty="0" smtClean="0">
                <a:solidFill>
                  <a:srgbClr val="ADDCF5"/>
                </a:solidFill>
              </a:rPr>
              <a:t>+</a:t>
            </a:r>
          </a:p>
        </p:txBody>
      </p:sp>
      <p:sp>
        <p:nvSpPr>
          <p:cNvPr id="2" name="Title 1"/>
          <p:cNvSpPr>
            <a:spLocks noGrp="1"/>
          </p:cNvSpPr>
          <p:nvPr>
            <p:ph type="title"/>
          </p:nvPr>
        </p:nvSpPr>
        <p:spPr/>
        <p:txBody>
          <a:bodyPr/>
          <a:lstStyle/>
          <a:p>
            <a:r>
              <a:rPr lang="en-GB"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8" name="Footer Placeholder 4"/>
          <p:cNvSpPr>
            <a:spLocks noGrp="1"/>
          </p:cNvSpPr>
          <p:nvPr>
            <p:ph type="ftr" sz="quarter" idx="11"/>
          </p:nvPr>
        </p:nvSpPr>
        <p:spPr>
          <a:xfrm>
            <a:off x="201613" y="6423025"/>
            <a:ext cx="6122987" cy="365125"/>
          </a:xfrm>
          <a:prstGeom prst="rect">
            <a:avLst/>
          </a:prstGeom>
        </p:spPr>
        <p:txBody>
          <a:bodyPr/>
          <a:lstStyle>
            <a:lvl1pPr>
              <a:defRPr/>
            </a:lvl1pPr>
          </a:lstStyle>
          <a:p>
            <a:pPr defTabSz="457200">
              <a:defRPr/>
            </a:pPr>
            <a:endParaRPr lang="en-US" dirty="0">
              <a:solidFill>
                <a:srgbClr val="008DA8"/>
              </a:solidFill>
            </a:endParaRPr>
          </a:p>
        </p:txBody>
      </p:sp>
    </p:spTree>
    <p:extLst>
      <p:ext uri="{BB962C8B-B14F-4D97-AF65-F5344CB8AC3E}">
        <p14:creationId xmlns:p14="http://schemas.microsoft.com/office/powerpoint/2010/main" val="11904818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335808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A9F94-F23E-40FD-971C-7751B12CE665}" type="datetimeFigureOut">
              <a:rPr lang="en-US" smtClean="0"/>
              <a:pPr/>
              <a:t>2/14/2014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1C2477-BE64-4C7C-8196-112D108DAF73}" type="slidenum">
              <a:rPr lang="en-GB" smtClean="0"/>
              <a:pPr/>
              <a:t>‹#›</a:t>
            </a:fld>
            <a:endParaRPr lang="en-GB"/>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395536" y="188640"/>
            <a:ext cx="6477713" cy="6192688"/>
          </a:xfrm>
          <a:prstGeom prst="rect">
            <a:avLst/>
          </a:prstGeom>
        </p:spPr>
      </p:pic>
      <p:sp>
        <p:nvSpPr>
          <p:cNvPr id="2" name="Title 1"/>
          <p:cNvSpPr>
            <a:spLocks noGrp="1"/>
          </p:cNvSpPr>
          <p:nvPr>
            <p:ph type="ctrTitle"/>
          </p:nvPr>
        </p:nvSpPr>
        <p:spPr>
          <a:xfrm>
            <a:off x="2251675" y="3368847"/>
            <a:ext cx="5520725" cy="916288"/>
          </a:xfrm>
        </p:spPr>
        <p:txBody>
          <a:bodyPr>
            <a:noAutofit/>
          </a:bodyPr>
          <a:lstStyle>
            <a:lvl1pPr algn="l">
              <a:defRPr sz="3200"/>
            </a:lvl1pPr>
          </a:lstStyle>
          <a:p>
            <a:r>
              <a:rPr lang="en-GB" dirty="0" smtClean="0"/>
              <a:t>Click to edit Master title style</a:t>
            </a:r>
            <a:endParaRPr lang="en-US" dirty="0"/>
          </a:p>
        </p:txBody>
      </p:sp>
      <p:sp>
        <p:nvSpPr>
          <p:cNvPr id="3" name="Subtitle 2"/>
          <p:cNvSpPr>
            <a:spLocks noGrp="1"/>
          </p:cNvSpPr>
          <p:nvPr>
            <p:ph type="subTitle" idx="1"/>
          </p:nvPr>
        </p:nvSpPr>
        <p:spPr>
          <a:xfrm>
            <a:off x="2491945" y="4285135"/>
            <a:ext cx="3597190" cy="631567"/>
          </a:xfrm>
        </p:spPr>
        <p:txBody>
          <a:bodyPr>
            <a:noAutofit/>
          </a:bodyPr>
          <a:lstStyle>
            <a:lvl1pPr marL="0" indent="0" algn="l">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pic>
        <p:nvPicPr>
          <p:cNvPr id="7" name="Picture 6"/>
          <p:cNvPicPr>
            <a:picLocks noChangeAspect="1"/>
          </p:cNvPicPr>
          <p:nvPr userDrawn="1"/>
        </p:nvPicPr>
        <p:blipFill>
          <a:blip r:embed="rId3"/>
          <a:stretch>
            <a:fillRect/>
          </a:stretch>
        </p:blipFill>
        <p:spPr>
          <a:xfrm>
            <a:off x="7772400" y="6037194"/>
            <a:ext cx="987160" cy="684281"/>
          </a:xfrm>
          <a:prstGeom prst="rect">
            <a:avLst/>
          </a:prstGeom>
        </p:spPr>
      </p:pic>
    </p:spTree>
    <p:extLst>
      <p:ext uri="{BB962C8B-B14F-4D97-AF65-F5344CB8AC3E}">
        <p14:creationId xmlns:p14="http://schemas.microsoft.com/office/powerpoint/2010/main" val="37225271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99298" y="610972"/>
            <a:ext cx="7787502" cy="806665"/>
          </a:xfrm>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fld id="{5E76EFA3-71DF-084E-9843-74B357555D10}" type="datetimeFigureOut">
              <a:rPr lang="en-US" smtClean="0">
                <a:solidFill>
                  <a:prstClr val="black"/>
                </a:solidFill>
              </a:rPr>
              <a:pPr defTabSz="457200"/>
              <a:t>2/14/2014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87B842E1-EDC5-504A-B6EC-855FAF401A5E}" type="slidenum">
              <a:rPr lang="en-US" smtClean="0">
                <a:solidFill>
                  <a:prstClr val="black"/>
                </a:solidFill>
              </a:rPr>
              <a:pPr defTabSz="457200"/>
              <a:t>‹#›</a:t>
            </a:fld>
            <a:endParaRPr lang="en-US">
              <a:solidFill>
                <a:prstClr val="black"/>
              </a:solidFill>
            </a:endParaRPr>
          </a:p>
        </p:txBody>
      </p:sp>
      <p:pic>
        <p:nvPicPr>
          <p:cNvPr id="7" name="Picture 6"/>
          <p:cNvPicPr>
            <a:picLocks noChangeAspect="1"/>
          </p:cNvPicPr>
          <p:nvPr userDrawn="1"/>
        </p:nvPicPr>
        <p:blipFill>
          <a:blip r:embed="rId2"/>
          <a:stretch>
            <a:fillRect/>
          </a:stretch>
        </p:blipFill>
        <p:spPr>
          <a:xfrm>
            <a:off x="271970" y="182169"/>
            <a:ext cx="1483297" cy="1418031"/>
          </a:xfrm>
          <a:prstGeom prst="rect">
            <a:avLst/>
          </a:prstGeom>
        </p:spPr>
      </p:pic>
    </p:spTree>
    <p:extLst>
      <p:ext uri="{BB962C8B-B14F-4D97-AF65-F5344CB8AC3E}">
        <p14:creationId xmlns:p14="http://schemas.microsoft.com/office/powerpoint/2010/main" val="38818408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fld id="{5E76EFA3-71DF-084E-9843-74B357555D10}" type="datetimeFigureOut">
              <a:rPr lang="en-US" smtClean="0">
                <a:solidFill>
                  <a:prstClr val="black"/>
                </a:solidFill>
              </a:rPr>
              <a:pPr defTabSz="457200"/>
              <a:t>2/14/2014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87B842E1-EDC5-504A-B6EC-855FAF401A5E}"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550269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a:fld id="{5E76EFA3-71DF-084E-9843-74B357555D10}" type="datetimeFigureOut">
              <a:rPr lang="en-US" smtClean="0">
                <a:solidFill>
                  <a:prstClr val="black"/>
                </a:solidFill>
              </a:rPr>
              <a:pPr defTabSz="457200"/>
              <a:t>2/14/2014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a:fld id="{87B842E1-EDC5-504A-B6EC-855FAF401A5E}"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1917513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457200"/>
            <a:fld id="{5E76EFA3-71DF-084E-9843-74B357555D10}" type="datetimeFigureOut">
              <a:rPr lang="en-US" smtClean="0">
                <a:solidFill>
                  <a:prstClr val="black"/>
                </a:solidFill>
              </a:rPr>
              <a:pPr defTabSz="457200"/>
              <a:t>2/14/2014</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457200"/>
            <a:fld id="{87B842E1-EDC5-504A-B6EC-855FAF401A5E}"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41314174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457200"/>
            <a:fld id="{5E76EFA3-71DF-084E-9843-74B357555D10}" type="datetimeFigureOut">
              <a:rPr lang="en-US" smtClean="0">
                <a:solidFill>
                  <a:prstClr val="black"/>
                </a:solidFill>
              </a:rPr>
              <a:pPr defTabSz="457200"/>
              <a:t>2/14/2014</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457200"/>
            <a:fld id="{87B842E1-EDC5-504A-B6EC-855FAF401A5E}"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4438829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457200"/>
            <a:fld id="{5E76EFA3-71DF-084E-9843-74B357555D10}" type="datetimeFigureOut">
              <a:rPr lang="en-US" smtClean="0">
                <a:solidFill>
                  <a:prstClr val="black"/>
                </a:solidFill>
              </a:rPr>
              <a:pPr defTabSz="457200"/>
              <a:t>2/14/2014</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457200"/>
            <a:fld id="{87B842E1-EDC5-504A-B6EC-855FAF401A5E}"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2073455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a:fld id="{5E76EFA3-71DF-084E-9843-74B357555D10}" type="datetimeFigureOut">
              <a:rPr lang="en-US" smtClean="0">
                <a:solidFill>
                  <a:prstClr val="black"/>
                </a:solidFill>
              </a:rPr>
              <a:pPr defTabSz="457200"/>
              <a:t>2/14/2014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a:fld id="{87B842E1-EDC5-504A-B6EC-855FAF401A5E}"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0079164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a:fld id="{5E76EFA3-71DF-084E-9843-74B357555D10}" type="datetimeFigureOut">
              <a:rPr lang="en-US" smtClean="0">
                <a:solidFill>
                  <a:prstClr val="black"/>
                </a:solidFill>
              </a:rPr>
              <a:pPr defTabSz="457200"/>
              <a:t>2/14/2014</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a:fld id="{87B842E1-EDC5-504A-B6EC-855FAF401A5E}"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41331358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fld id="{5E76EFA3-71DF-084E-9843-74B357555D10}" type="datetimeFigureOut">
              <a:rPr lang="en-US" smtClean="0">
                <a:solidFill>
                  <a:prstClr val="black"/>
                </a:solidFill>
              </a:rPr>
              <a:pPr defTabSz="457200"/>
              <a:t>2/14/2014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87B842E1-EDC5-504A-B6EC-855FAF401A5E}"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204773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A9F94-F23E-40FD-971C-7751B12CE665}" type="datetimeFigureOut">
              <a:rPr lang="en-US" smtClean="0"/>
              <a:pPr/>
              <a:t>2/14/2014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1C2477-BE64-4C7C-8196-112D108DAF73}" type="slidenum">
              <a:rPr lang="en-GB" smtClean="0"/>
              <a:pPr/>
              <a:t>‹#›</a:t>
            </a:fld>
            <a:endParaRPr lang="en-GB"/>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fld id="{5E76EFA3-71DF-084E-9843-74B357555D10}" type="datetimeFigureOut">
              <a:rPr lang="en-US" smtClean="0">
                <a:solidFill>
                  <a:prstClr val="black"/>
                </a:solidFill>
              </a:rPr>
              <a:pPr defTabSz="457200"/>
              <a:t>2/14/2014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87B842E1-EDC5-504A-B6EC-855FAF401A5E}"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956602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jpeg"/><Relationship Id="rId2" Type="http://schemas.openxmlformats.org/officeDocument/2006/relationships/slideLayout" Target="../slideLayouts/slideLayout13.xml"/><Relationship Id="rId16"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theme" Target="../theme/theme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7.xml"/><Relationship Id="rId7"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5" Type="http://schemas.openxmlformats.org/officeDocument/2006/relationships/slideLayout" Target="../slideLayouts/slideLayout69.xml"/><Relationship Id="rId4"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image" Target="../media/image14.jpeg"/><Relationship Id="rId5" Type="http://schemas.openxmlformats.org/officeDocument/2006/relationships/slideLayout" Target="../slideLayouts/slideLayout75.xml"/><Relationship Id="rId10" Type="http://schemas.openxmlformats.org/officeDocument/2006/relationships/theme" Target="../theme/theme7.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6.emf"/><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CA9F94-F23E-40FD-971C-7751B12CE665}" type="datetimeFigureOut">
              <a:rPr lang="en-US" smtClean="0"/>
              <a:pPr/>
              <a:t>2/14/2014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1C2477-BE64-4C7C-8196-112D108DAF73}"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descr="REC_PP_Header.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612775"/>
            <a:ext cx="6856413"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endParaRPr lang="en-US" altLang="en-US" smtClean="0"/>
          </a:p>
        </p:txBody>
      </p:sp>
      <p:sp>
        <p:nvSpPr>
          <p:cNvPr id="1028" name="Text Placeholder 2"/>
          <p:cNvSpPr>
            <a:spLocks noGrp="1"/>
          </p:cNvSpPr>
          <p:nvPr>
            <p:ph type="body" idx="1"/>
          </p:nvPr>
        </p:nvSpPr>
        <p:spPr bwMode="auto">
          <a:xfrm>
            <a:off x="457200" y="1600200"/>
            <a:ext cx="6856413" cy="466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endParaRPr lang="en-US" altLang="en-US" smtClean="0"/>
          </a:p>
        </p:txBody>
      </p:sp>
      <p:pic>
        <p:nvPicPr>
          <p:cNvPr id="1029" name="Picture 5" descr="REC_PPT_Foot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6269038"/>
            <a:ext cx="91440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55538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457200" rtl="0" eaLnBrk="0" fontAlgn="base" hangingPunct="0">
        <a:spcBef>
          <a:spcPct val="0"/>
        </a:spcBef>
        <a:spcAft>
          <a:spcPct val="0"/>
        </a:spcAft>
        <a:defRPr sz="3600">
          <a:solidFill>
            <a:srgbClr val="00918A"/>
          </a:solidFill>
          <a:latin typeface="+mj-lt"/>
          <a:ea typeface="+mj-ea"/>
          <a:cs typeface="+mj-cs"/>
        </a:defRPr>
      </a:lvl1pPr>
      <a:lvl2pPr algn="ctr" defTabSz="457200" rtl="0" eaLnBrk="0" fontAlgn="base" hangingPunct="0">
        <a:spcBef>
          <a:spcPct val="0"/>
        </a:spcBef>
        <a:spcAft>
          <a:spcPct val="0"/>
        </a:spcAft>
        <a:defRPr sz="3600">
          <a:solidFill>
            <a:srgbClr val="00918A"/>
          </a:solidFill>
          <a:latin typeface="Arial" charset="0"/>
          <a:ea typeface="ＭＳ Ｐゴシック" pitchFamily="34" charset="-128"/>
        </a:defRPr>
      </a:lvl2pPr>
      <a:lvl3pPr algn="ctr" defTabSz="457200" rtl="0" eaLnBrk="0" fontAlgn="base" hangingPunct="0">
        <a:spcBef>
          <a:spcPct val="0"/>
        </a:spcBef>
        <a:spcAft>
          <a:spcPct val="0"/>
        </a:spcAft>
        <a:defRPr sz="3600">
          <a:solidFill>
            <a:srgbClr val="00918A"/>
          </a:solidFill>
          <a:latin typeface="Arial" charset="0"/>
          <a:ea typeface="ＭＳ Ｐゴシック" pitchFamily="34" charset="-128"/>
        </a:defRPr>
      </a:lvl3pPr>
      <a:lvl4pPr algn="ctr" defTabSz="457200" rtl="0" eaLnBrk="0" fontAlgn="base" hangingPunct="0">
        <a:spcBef>
          <a:spcPct val="0"/>
        </a:spcBef>
        <a:spcAft>
          <a:spcPct val="0"/>
        </a:spcAft>
        <a:defRPr sz="3600">
          <a:solidFill>
            <a:srgbClr val="00918A"/>
          </a:solidFill>
          <a:latin typeface="Arial" charset="0"/>
          <a:ea typeface="ＭＳ Ｐゴシック" pitchFamily="34" charset="-128"/>
        </a:defRPr>
      </a:lvl4pPr>
      <a:lvl5pPr algn="ctr" defTabSz="457200" rtl="0" eaLnBrk="0" fontAlgn="base" hangingPunct="0">
        <a:spcBef>
          <a:spcPct val="0"/>
        </a:spcBef>
        <a:spcAft>
          <a:spcPct val="0"/>
        </a:spcAft>
        <a:defRPr sz="3600">
          <a:solidFill>
            <a:srgbClr val="00918A"/>
          </a:solidFill>
          <a:latin typeface="Arial" charset="0"/>
          <a:ea typeface="ＭＳ Ｐゴシック" pitchFamily="34" charset="-128"/>
        </a:defRPr>
      </a:lvl5pPr>
      <a:lvl6pPr marL="457200" algn="ctr" defTabSz="457200" rtl="0" eaLnBrk="0" fontAlgn="base" hangingPunct="0">
        <a:spcBef>
          <a:spcPct val="0"/>
        </a:spcBef>
        <a:spcAft>
          <a:spcPct val="0"/>
        </a:spcAft>
        <a:defRPr sz="3600">
          <a:solidFill>
            <a:srgbClr val="00918A"/>
          </a:solidFill>
          <a:latin typeface="Arial" charset="0"/>
          <a:ea typeface="ＭＳ Ｐゴシック" pitchFamily="34" charset="-128"/>
        </a:defRPr>
      </a:lvl6pPr>
      <a:lvl7pPr marL="914400" algn="ctr" defTabSz="457200" rtl="0" eaLnBrk="0" fontAlgn="base" hangingPunct="0">
        <a:spcBef>
          <a:spcPct val="0"/>
        </a:spcBef>
        <a:spcAft>
          <a:spcPct val="0"/>
        </a:spcAft>
        <a:defRPr sz="3600">
          <a:solidFill>
            <a:srgbClr val="00918A"/>
          </a:solidFill>
          <a:latin typeface="Arial" charset="0"/>
          <a:ea typeface="ＭＳ Ｐゴシック" pitchFamily="34" charset="-128"/>
        </a:defRPr>
      </a:lvl7pPr>
      <a:lvl8pPr marL="1371600" algn="ctr" defTabSz="457200" rtl="0" eaLnBrk="0" fontAlgn="base" hangingPunct="0">
        <a:spcBef>
          <a:spcPct val="0"/>
        </a:spcBef>
        <a:spcAft>
          <a:spcPct val="0"/>
        </a:spcAft>
        <a:defRPr sz="3600">
          <a:solidFill>
            <a:srgbClr val="00918A"/>
          </a:solidFill>
          <a:latin typeface="Arial" charset="0"/>
          <a:ea typeface="ＭＳ Ｐゴシック" pitchFamily="34" charset="-128"/>
        </a:defRPr>
      </a:lvl8pPr>
      <a:lvl9pPr marL="1828800" algn="ctr" defTabSz="457200" rtl="0" eaLnBrk="0" fontAlgn="base" hangingPunct="0">
        <a:spcBef>
          <a:spcPct val="0"/>
        </a:spcBef>
        <a:spcAft>
          <a:spcPct val="0"/>
        </a:spcAft>
        <a:defRPr sz="3600">
          <a:solidFill>
            <a:srgbClr val="00918A"/>
          </a:solidFill>
          <a:latin typeface="Arial" charset="0"/>
          <a:ea typeface="ＭＳ Ｐゴシック" pitchFamily="34" charset="-128"/>
        </a:defRPr>
      </a:lvl9pPr>
    </p:titleStyle>
    <p:bodyStyle>
      <a:lvl1pPr marL="342900" indent="-342900" algn="l" defTabSz="457200" rtl="0" eaLnBrk="0" fontAlgn="base" hangingPunct="0">
        <a:spcBef>
          <a:spcPct val="20000"/>
        </a:spcBef>
        <a:spcAft>
          <a:spcPct val="0"/>
        </a:spcAft>
        <a:buSzPct val="90000"/>
        <a:buBlip>
          <a:blip r:embed="rId17"/>
        </a:buBlip>
        <a:defRPr sz="3200">
          <a:solidFill>
            <a:srgbClr val="131446"/>
          </a:solidFill>
          <a:latin typeface="+mn-lt"/>
          <a:ea typeface="+mn-ea"/>
          <a:cs typeface="+mn-cs"/>
        </a:defRPr>
      </a:lvl1pPr>
      <a:lvl2pPr marL="742950" indent="-285750" algn="l" defTabSz="457200" rtl="0" eaLnBrk="0" fontAlgn="base" hangingPunct="0">
        <a:spcBef>
          <a:spcPct val="20000"/>
        </a:spcBef>
        <a:spcAft>
          <a:spcPct val="0"/>
        </a:spcAft>
        <a:buSzPct val="90000"/>
        <a:buBlip>
          <a:blip r:embed="rId17"/>
        </a:buBlip>
        <a:defRPr sz="2800">
          <a:solidFill>
            <a:srgbClr val="131446"/>
          </a:solidFill>
          <a:latin typeface="+mn-lt"/>
          <a:ea typeface="+mn-ea"/>
        </a:defRPr>
      </a:lvl2pPr>
      <a:lvl3pPr marL="1143000" indent="-228600" algn="l" defTabSz="457200" rtl="0" eaLnBrk="0" fontAlgn="base" hangingPunct="0">
        <a:spcBef>
          <a:spcPct val="20000"/>
        </a:spcBef>
        <a:spcAft>
          <a:spcPct val="0"/>
        </a:spcAft>
        <a:buSzPct val="90000"/>
        <a:buBlip>
          <a:blip r:embed="rId17"/>
        </a:buBlip>
        <a:defRPr sz="2400">
          <a:solidFill>
            <a:srgbClr val="131446"/>
          </a:solidFill>
          <a:latin typeface="+mn-lt"/>
          <a:ea typeface="+mn-ea"/>
        </a:defRPr>
      </a:lvl3pPr>
      <a:lvl4pPr marL="1600200" indent="-228600" algn="l" defTabSz="457200" rtl="0" eaLnBrk="0" fontAlgn="base" hangingPunct="0">
        <a:spcBef>
          <a:spcPct val="20000"/>
        </a:spcBef>
        <a:spcAft>
          <a:spcPct val="0"/>
        </a:spcAft>
        <a:buSzPct val="90000"/>
        <a:buBlip>
          <a:blip r:embed="rId17"/>
        </a:buBlip>
        <a:defRPr sz="2000">
          <a:solidFill>
            <a:srgbClr val="131446"/>
          </a:solidFill>
          <a:latin typeface="+mn-lt"/>
          <a:ea typeface="+mn-ea"/>
        </a:defRPr>
      </a:lvl4pPr>
      <a:lvl5pPr marL="2057400" indent="-228600" algn="l" defTabSz="457200" rtl="0" eaLnBrk="0" fontAlgn="base" hangingPunct="0">
        <a:spcBef>
          <a:spcPct val="20000"/>
        </a:spcBef>
        <a:spcAft>
          <a:spcPct val="0"/>
        </a:spcAft>
        <a:buSzPct val="90000"/>
        <a:buBlip>
          <a:blip r:embed="rId17"/>
        </a:buBlip>
        <a:defRPr sz="2000">
          <a:solidFill>
            <a:srgbClr val="131446"/>
          </a:solidFill>
          <a:latin typeface="+mn-lt"/>
          <a:ea typeface="+mn-ea"/>
        </a:defRPr>
      </a:lvl5pPr>
      <a:lvl6pPr marL="2514600" indent="-228600" algn="l" defTabSz="457200" rtl="0" eaLnBrk="0" fontAlgn="base" hangingPunct="0">
        <a:spcBef>
          <a:spcPct val="20000"/>
        </a:spcBef>
        <a:spcAft>
          <a:spcPct val="0"/>
        </a:spcAft>
        <a:buSzPct val="90000"/>
        <a:buBlip>
          <a:blip r:embed="rId17"/>
        </a:buBlip>
        <a:defRPr sz="2000">
          <a:solidFill>
            <a:srgbClr val="131446"/>
          </a:solidFill>
          <a:latin typeface="+mn-lt"/>
          <a:ea typeface="+mn-ea"/>
        </a:defRPr>
      </a:lvl6pPr>
      <a:lvl7pPr marL="2971800" indent="-228600" algn="l" defTabSz="457200" rtl="0" eaLnBrk="0" fontAlgn="base" hangingPunct="0">
        <a:spcBef>
          <a:spcPct val="20000"/>
        </a:spcBef>
        <a:spcAft>
          <a:spcPct val="0"/>
        </a:spcAft>
        <a:buSzPct val="90000"/>
        <a:buBlip>
          <a:blip r:embed="rId17"/>
        </a:buBlip>
        <a:defRPr sz="2000">
          <a:solidFill>
            <a:srgbClr val="131446"/>
          </a:solidFill>
          <a:latin typeface="+mn-lt"/>
          <a:ea typeface="+mn-ea"/>
        </a:defRPr>
      </a:lvl7pPr>
      <a:lvl8pPr marL="3429000" indent="-228600" algn="l" defTabSz="457200" rtl="0" eaLnBrk="0" fontAlgn="base" hangingPunct="0">
        <a:spcBef>
          <a:spcPct val="20000"/>
        </a:spcBef>
        <a:spcAft>
          <a:spcPct val="0"/>
        </a:spcAft>
        <a:buSzPct val="90000"/>
        <a:buBlip>
          <a:blip r:embed="rId17"/>
        </a:buBlip>
        <a:defRPr sz="2000">
          <a:solidFill>
            <a:srgbClr val="131446"/>
          </a:solidFill>
          <a:latin typeface="+mn-lt"/>
          <a:ea typeface="+mn-ea"/>
        </a:defRPr>
      </a:lvl8pPr>
      <a:lvl9pPr marL="3886200" indent="-228600" algn="l" defTabSz="457200" rtl="0" eaLnBrk="0" fontAlgn="base" hangingPunct="0">
        <a:spcBef>
          <a:spcPct val="20000"/>
        </a:spcBef>
        <a:spcAft>
          <a:spcPct val="0"/>
        </a:spcAft>
        <a:buSzPct val="90000"/>
        <a:buBlip>
          <a:blip r:embed="rId17"/>
        </a:buBlip>
        <a:defRPr sz="2000">
          <a:solidFill>
            <a:srgbClr val="13144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8" name="Slide Number Placeholder 5"/>
          <p:cNvSpPr>
            <a:spLocks noGrp="1"/>
          </p:cNvSpPr>
          <p:nvPr>
            <p:ph type="sldNum" sz="quarter" idx="4"/>
          </p:nvPr>
        </p:nvSpPr>
        <p:spPr>
          <a:xfrm>
            <a:off x="533400" y="6356350"/>
            <a:ext cx="8142288" cy="365125"/>
          </a:xfrm>
          <a:prstGeom prst="rect">
            <a:avLst/>
          </a:prstGeom>
        </p:spPr>
        <p:txBody>
          <a:bodyPr/>
          <a:lstStyle>
            <a:lvl1pPr eaLnBrk="1" hangingPunct="1">
              <a:defRPr sz="1200">
                <a:solidFill>
                  <a:schemeClr val="bg1"/>
                </a:solidFill>
                <a:latin typeface="Calibri" pitchFamily="34" charset="0"/>
                <a:ea typeface="MS PGothic" pitchFamily="34" charset="-128"/>
                <a:cs typeface="+mn-cs"/>
              </a:defRPr>
            </a:lvl1pPr>
          </a:lstStyle>
          <a:p>
            <a:pPr fontAlgn="base">
              <a:spcBef>
                <a:spcPct val="0"/>
              </a:spcBef>
              <a:spcAft>
                <a:spcPct val="0"/>
              </a:spcAft>
              <a:defRPr/>
            </a:pPr>
            <a:r>
              <a:rPr lang="en-GB">
                <a:solidFill>
                  <a:prstClr val="white"/>
                </a:solidFill>
              </a:rPr>
              <a:t>A new approach to finding talent</a:t>
            </a:r>
          </a:p>
        </p:txBody>
      </p:sp>
    </p:spTree>
    <p:extLst>
      <p:ext uri="{BB962C8B-B14F-4D97-AF65-F5344CB8AC3E}">
        <p14:creationId xmlns:p14="http://schemas.microsoft.com/office/powerpoint/2010/main" val="4069502098"/>
      </p:ext>
    </p:extLst>
  </p:cSld>
  <p:clrMap bg1="lt1" tx1="dk1" bg2="lt2" tx2="dk2" accent1="accent1" accent2="accent2" accent3="accent3" accent4="accent4" accent5="accent5" accent6="accent6" hlink="hlink" folHlink="folHlink"/>
  <p:sldLayoutIdLst>
    <p:sldLayoutId id="2147483675" r:id="rId1"/>
    <p:sldLayoutId id="2147483676" r:id="rId2"/>
  </p:sldLayoutIdLst>
  <p:timing>
    <p:tnLst>
      <p:par>
        <p:cTn id="1" dur="indefinite" restart="never" nodeType="tmRoot"/>
      </p:par>
    </p:tnLst>
  </p:timing>
  <p:txStyles>
    <p:titleStyle>
      <a:lvl1pPr algn="l" rtl="0" eaLnBrk="0" fontAlgn="base" hangingPunct="0">
        <a:spcBef>
          <a:spcPct val="0"/>
        </a:spcBef>
        <a:spcAft>
          <a:spcPct val="0"/>
        </a:spcAft>
        <a:defRPr sz="4000" kern="1200">
          <a:solidFill>
            <a:srgbClr val="4A2A71"/>
          </a:solidFill>
          <a:latin typeface="Arial" charset="0"/>
          <a:ea typeface="+mj-ea"/>
          <a:cs typeface="+mj-cs"/>
        </a:defRPr>
      </a:lvl1pPr>
      <a:lvl2pPr algn="l" rtl="0" eaLnBrk="0" fontAlgn="base" hangingPunct="0">
        <a:spcBef>
          <a:spcPct val="0"/>
        </a:spcBef>
        <a:spcAft>
          <a:spcPct val="0"/>
        </a:spcAft>
        <a:defRPr sz="4000">
          <a:solidFill>
            <a:srgbClr val="4A2A71"/>
          </a:solidFill>
          <a:latin typeface="Arial" charset="0"/>
          <a:ea typeface="MS PGothic" pitchFamily="34" charset="-128"/>
          <a:cs typeface="MS PGothic" pitchFamily="34" charset="-128"/>
        </a:defRPr>
      </a:lvl2pPr>
      <a:lvl3pPr algn="l" rtl="0" eaLnBrk="0" fontAlgn="base" hangingPunct="0">
        <a:spcBef>
          <a:spcPct val="0"/>
        </a:spcBef>
        <a:spcAft>
          <a:spcPct val="0"/>
        </a:spcAft>
        <a:defRPr sz="4000">
          <a:solidFill>
            <a:srgbClr val="4A2A71"/>
          </a:solidFill>
          <a:latin typeface="Arial" charset="0"/>
          <a:ea typeface="MS PGothic" pitchFamily="34" charset="-128"/>
          <a:cs typeface="MS PGothic" pitchFamily="34" charset="-128"/>
        </a:defRPr>
      </a:lvl3pPr>
      <a:lvl4pPr algn="l" rtl="0" eaLnBrk="0" fontAlgn="base" hangingPunct="0">
        <a:spcBef>
          <a:spcPct val="0"/>
        </a:spcBef>
        <a:spcAft>
          <a:spcPct val="0"/>
        </a:spcAft>
        <a:defRPr sz="4000">
          <a:solidFill>
            <a:srgbClr val="4A2A71"/>
          </a:solidFill>
          <a:latin typeface="Arial" charset="0"/>
          <a:ea typeface="MS PGothic" pitchFamily="34" charset="-128"/>
          <a:cs typeface="MS PGothic" pitchFamily="34" charset="-128"/>
        </a:defRPr>
      </a:lvl4pPr>
      <a:lvl5pPr algn="l" rtl="0" eaLnBrk="0" fontAlgn="base" hangingPunct="0">
        <a:spcBef>
          <a:spcPct val="0"/>
        </a:spcBef>
        <a:spcAft>
          <a:spcPct val="0"/>
        </a:spcAft>
        <a:defRPr sz="4000">
          <a:solidFill>
            <a:srgbClr val="4A2A71"/>
          </a:solidFill>
          <a:latin typeface="Arial" charset="0"/>
          <a:ea typeface="MS PGothic" pitchFamily="34" charset="-128"/>
          <a:cs typeface="MS PGothic" pitchFamily="34" charset="-128"/>
        </a:defRPr>
      </a:lvl5pPr>
      <a:lvl6pPr marL="457200" algn="l" rtl="0" fontAlgn="base">
        <a:spcBef>
          <a:spcPct val="0"/>
        </a:spcBef>
        <a:spcAft>
          <a:spcPct val="0"/>
        </a:spcAft>
        <a:defRPr sz="4000">
          <a:solidFill>
            <a:srgbClr val="4A2A71"/>
          </a:solidFill>
          <a:latin typeface="Calibri" pitchFamily="34" charset="0"/>
          <a:ea typeface="MS PGothic" pitchFamily="34" charset="-128"/>
        </a:defRPr>
      </a:lvl6pPr>
      <a:lvl7pPr marL="914400" algn="l" rtl="0" fontAlgn="base">
        <a:spcBef>
          <a:spcPct val="0"/>
        </a:spcBef>
        <a:spcAft>
          <a:spcPct val="0"/>
        </a:spcAft>
        <a:defRPr sz="4000">
          <a:solidFill>
            <a:srgbClr val="4A2A71"/>
          </a:solidFill>
          <a:latin typeface="Calibri" pitchFamily="34" charset="0"/>
          <a:ea typeface="MS PGothic" pitchFamily="34" charset="-128"/>
        </a:defRPr>
      </a:lvl7pPr>
      <a:lvl8pPr marL="1371600" algn="l" rtl="0" fontAlgn="base">
        <a:spcBef>
          <a:spcPct val="0"/>
        </a:spcBef>
        <a:spcAft>
          <a:spcPct val="0"/>
        </a:spcAft>
        <a:defRPr sz="4000">
          <a:solidFill>
            <a:srgbClr val="4A2A71"/>
          </a:solidFill>
          <a:latin typeface="Calibri" pitchFamily="34" charset="0"/>
          <a:ea typeface="MS PGothic" pitchFamily="34" charset="-128"/>
        </a:defRPr>
      </a:lvl8pPr>
      <a:lvl9pPr marL="1828800" algn="l" rtl="0" fontAlgn="base">
        <a:spcBef>
          <a:spcPct val="0"/>
        </a:spcBef>
        <a:spcAft>
          <a:spcPct val="0"/>
        </a:spcAft>
        <a:defRPr sz="4000">
          <a:solidFill>
            <a:srgbClr val="4A2A71"/>
          </a:solidFill>
          <a:latin typeface="Calibri" pitchFamily="34" charset="0"/>
          <a:ea typeface="MS PGothic" pitchFamily="34"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262727"/>
          </a:solidFill>
          <a:latin typeface="Arial"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262727"/>
          </a:solidFill>
          <a:latin typeface="Arial"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262727"/>
          </a:solidFill>
          <a:latin typeface="Arial"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262727"/>
          </a:solidFill>
          <a:latin typeface="Arial"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262727"/>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2020A3-74C8-4CB0-B74B-81EF4BF8D6D6}" type="datetimeFigureOut">
              <a:rPr lang="en-GB" smtClean="0">
                <a:solidFill>
                  <a:prstClr val="black">
                    <a:tint val="75000"/>
                  </a:prstClr>
                </a:solidFill>
              </a:rPr>
              <a:pPr/>
              <a:t>14/02/2014</a:t>
            </a:fld>
            <a:endParaRPr lang="en-GB"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9AB030-6517-4BF6-A302-BB25A55B5516}"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94941888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Slide Number Placeholder 5"/>
          <p:cNvSpPr>
            <a:spLocks noGrp="1"/>
          </p:cNvSpPr>
          <p:nvPr>
            <p:ph type="sldNum" sz="quarter" idx="4"/>
          </p:nvPr>
        </p:nvSpPr>
        <p:spPr>
          <a:xfrm>
            <a:off x="6784176" y="6547398"/>
            <a:ext cx="2133600" cy="170601"/>
          </a:xfrm>
          <a:prstGeom prst="rect">
            <a:avLst/>
          </a:prstGeom>
        </p:spPr>
        <p:txBody>
          <a:bodyPr rIns="0" anchor="ctr" anchorCtr="0"/>
          <a:lstStyle>
            <a:lvl1pPr algn="r">
              <a:defRPr sz="800">
                <a:solidFill>
                  <a:schemeClr val="bg1">
                    <a:lumMod val="50000"/>
                  </a:schemeClr>
                </a:solidFill>
                <a:latin typeface="+mn-lt"/>
              </a:defRPr>
            </a:lvl1pPr>
          </a:lstStyle>
          <a:p>
            <a:fld id="{75897B0D-BA2C-2244-86F3-025175B80EAC}" type="slidenum">
              <a:rPr lang="en-US" smtClean="0">
                <a:solidFill>
                  <a:srgbClr val="FFFFFF">
                    <a:lumMod val="50000"/>
                  </a:srgbClr>
                </a:solidFill>
              </a:rPr>
              <a:pPr/>
              <a:t>‹#›</a:t>
            </a:fld>
            <a:endParaRPr lang="en-US" dirty="0">
              <a:solidFill>
                <a:srgbClr val="FFFFFF">
                  <a:lumMod val="50000"/>
                </a:srgbClr>
              </a:solidFill>
            </a:endParaRPr>
          </a:p>
        </p:txBody>
      </p:sp>
      <p:sp>
        <p:nvSpPr>
          <p:cNvPr id="3" name="Text Placeholder 2"/>
          <p:cNvSpPr>
            <a:spLocks noGrp="1"/>
          </p:cNvSpPr>
          <p:nvPr>
            <p:ph type="body" idx="1"/>
          </p:nvPr>
        </p:nvSpPr>
        <p:spPr>
          <a:xfrm>
            <a:off x="705238" y="1331881"/>
            <a:ext cx="7966075" cy="4754563"/>
          </a:xfrm>
          <a:prstGeom prst="rect">
            <a:avLst/>
          </a:prstGeom>
        </p:spPr>
        <p:txBody>
          <a:bodyPr vert="horz" lIns="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Placeholder 1"/>
          <p:cNvSpPr>
            <a:spLocks noGrp="1"/>
          </p:cNvSpPr>
          <p:nvPr>
            <p:ph type="title"/>
          </p:nvPr>
        </p:nvSpPr>
        <p:spPr>
          <a:xfrm>
            <a:off x="705135" y="203085"/>
            <a:ext cx="7962938" cy="1005840"/>
          </a:xfrm>
          <a:prstGeom prst="rect">
            <a:avLst/>
          </a:prstGeom>
        </p:spPr>
        <p:txBody>
          <a:bodyPr vert="horz" lIns="0" tIns="45720" rIns="0" bIns="45720" rtlCol="0" anchor="ctr">
            <a:normAutofit/>
          </a:bodyPr>
          <a:lstStyle/>
          <a:p>
            <a:r>
              <a:rPr lang="en-US" smtClean="0"/>
              <a:t>Click to edit Master title style</a:t>
            </a:r>
            <a:endParaRPr lang="en-US" dirty="0"/>
          </a:p>
        </p:txBody>
      </p:sp>
      <p:sp>
        <p:nvSpPr>
          <p:cNvPr id="11" name="Footer Placeholder 4"/>
          <p:cNvSpPr txBox="1">
            <a:spLocks/>
          </p:cNvSpPr>
          <p:nvPr/>
        </p:nvSpPr>
        <p:spPr>
          <a:xfrm>
            <a:off x="708573" y="6558659"/>
            <a:ext cx="2895600" cy="170600"/>
          </a:xfrm>
          <a:prstGeom prst="rect">
            <a:avLst/>
          </a:prstGeom>
        </p:spPr>
        <p:txBody>
          <a:bodyPr vert="horz" lIns="0" tIns="45720" rIns="91440" bIns="45720" rtlCol="0" anchor="ctr"/>
          <a:lstStyle>
            <a:defPPr>
              <a:defRPr lang="en-US"/>
            </a:defPPr>
            <a:lvl1pPr marL="0" algn="l" defTabSz="457200" rtl="0" eaLnBrk="1" latinLnBrk="0" hangingPunct="1">
              <a:defRPr sz="800" kern="1200">
                <a:solidFill>
                  <a:schemeClr val="bg1">
                    <a:lumMod val="50000"/>
                  </a:schemeClr>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FFFFFF">
                    <a:lumMod val="50000"/>
                  </a:srgbClr>
                </a:solidFill>
              </a:rPr>
              <a:t>©2014 LinkedIn Corporation. All Rights Reserved.</a:t>
            </a:r>
            <a:endParaRPr lang="en-US" dirty="0">
              <a:solidFill>
                <a:srgbClr val="FFFFFF">
                  <a:lumMod val="50000"/>
                </a:srgbClr>
              </a:solidFill>
            </a:endParaRPr>
          </a:p>
        </p:txBody>
      </p:sp>
      <p:sp>
        <p:nvSpPr>
          <p:cNvPr id="7" name="Content Placeholder 6"/>
          <p:cNvSpPr txBox="1">
            <a:spLocks/>
          </p:cNvSpPr>
          <p:nvPr/>
        </p:nvSpPr>
        <p:spPr>
          <a:xfrm>
            <a:off x="6905839" y="6549502"/>
            <a:ext cx="1841035" cy="166392"/>
          </a:xfrm>
          <a:prstGeom prst="rect">
            <a:avLst/>
          </a:prstGeom>
        </p:spPr>
        <p:txBody>
          <a:bodyPr tIns="457200" bIns="457200" anchor="ctr" anchorCtr="0">
            <a:noAutofit/>
          </a:bodyPr>
          <a:lstStyle>
            <a:lvl1pPr marL="0" marR="0" indent="0" algn="l" defTabSz="457200" rtl="0" eaLnBrk="1" fontAlgn="auto" latinLnBrk="0" hangingPunct="1">
              <a:lnSpc>
                <a:spcPct val="100000"/>
              </a:lnSpc>
              <a:spcBef>
                <a:spcPts val="0"/>
              </a:spcBef>
              <a:spcAft>
                <a:spcPts val="0"/>
              </a:spcAft>
              <a:buClrTx/>
              <a:buSzTx/>
              <a:buFontTx/>
              <a:buNone/>
              <a:tabLst/>
              <a:defRPr sz="700" kern="1200" baseline="0">
                <a:solidFill>
                  <a:schemeClr val="bg1">
                    <a:lumMod val="50000"/>
                  </a:schemeClr>
                </a:solidFill>
                <a:latin typeface="Arial" pitchFamily="34" charset="0"/>
                <a:ea typeface="+mn-ea"/>
                <a:cs typeface="Arial" pitchFamily="34" charset="0"/>
              </a:defRPr>
            </a:lvl1pPr>
            <a:lvl2pPr marL="742950" indent="-285750" algn="l" defTabSz="457200" rtl="0" eaLnBrk="1" latinLnBrk="0" hangingPunct="1">
              <a:spcBef>
                <a:spcPct val="20000"/>
              </a:spcBef>
              <a:buClr>
                <a:schemeClr val="bg1">
                  <a:lumMod val="65000"/>
                </a:schemeClr>
              </a:buClr>
              <a:buFont typeface="Arial"/>
              <a:buChar char="–"/>
              <a:defRPr sz="18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Clr>
                <a:schemeClr val="bg1">
                  <a:lumMod val="65000"/>
                </a:schemeClr>
              </a:buClr>
              <a:buFont typeface="Wingdings" pitchFamily="2" charset="2"/>
              <a:buChar char="§"/>
              <a:defRPr sz="16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Clr>
                <a:schemeClr val="bg1">
                  <a:lumMod val="65000"/>
                </a:schemeClr>
              </a:buClr>
              <a:buFont typeface="Arial"/>
              <a:buChar char="–"/>
              <a:defRPr sz="14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Clr>
                <a:schemeClr val="bg1">
                  <a:lumMod val="65000"/>
                </a:schemeClr>
              </a:buClr>
              <a:buSzPct val="100000"/>
              <a:buFont typeface="Lucida Grande"/>
              <a:buChar char="·"/>
              <a:defRPr sz="14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800" dirty="0" smtClean="0">
                <a:solidFill>
                  <a:srgbClr val="FFFFFF">
                    <a:lumMod val="50000"/>
                  </a:srgbClr>
                </a:solidFill>
                <a:latin typeface="Arial"/>
                <a:cs typeface="+mn-cs"/>
              </a:rPr>
              <a:t>TALENT SOLUTIONS</a:t>
            </a:r>
            <a:endParaRPr lang="en-US" sz="800" dirty="0">
              <a:solidFill>
                <a:srgbClr val="FFFFFF">
                  <a:lumMod val="50000"/>
                </a:srgbClr>
              </a:solidFill>
              <a:latin typeface="Arial"/>
              <a:cs typeface="+mn-cs"/>
            </a:endParaRPr>
          </a:p>
        </p:txBody>
      </p:sp>
    </p:spTree>
    <p:extLst>
      <p:ext uri="{BB962C8B-B14F-4D97-AF65-F5344CB8AC3E}">
        <p14:creationId xmlns:p14="http://schemas.microsoft.com/office/powerpoint/2010/main" val="282453623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457200" rtl="0" eaLnBrk="1" latinLnBrk="0" hangingPunct="1">
        <a:spcBef>
          <a:spcPct val="0"/>
        </a:spcBef>
        <a:buNone/>
        <a:defRPr sz="2600" kern="1200">
          <a:solidFill>
            <a:schemeClr val="tx1">
              <a:lumMod val="75000"/>
              <a:lumOff val="25000"/>
            </a:schemeClr>
          </a:solidFill>
          <a:latin typeface="Arial" pitchFamily="34" charset="0"/>
          <a:ea typeface="+mj-ea"/>
          <a:cs typeface="Arial" pitchFamily="34" charset="0"/>
        </a:defRPr>
      </a:lvl1pPr>
    </p:titleStyle>
    <p:bodyStyle>
      <a:lvl1pPr marL="256032" indent="-256032" algn="l" defTabSz="457200" rtl="0" eaLnBrk="1" latinLnBrk="0" hangingPunct="1">
        <a:spcBef>
          <a:spcPct val="20000"/>
        </a:spcBef>
        <a:buClr>
          <a:schemeClr val="bg1">
            <a:lumMod val="65000"/>
          </a:schemeClr>
        </a:buClr>
        <a:buFont typeface="Wingdings" pitchFamily="2" charset="2"/>
        <a:buChar char="§"/>
        <a:defRPr sz="20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Clr>
          <a:schemeClr val="bg1">
            <a:lumMod val="65000"/>
          </a:schemeClr>
        </a:buClr>
        <a:buFont typeface="Arial"/>
        <a:buChar char="–"/>
        <a:defRPr sz="18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Clr>
          <a:schemeClr val="bg1">
            <a:lumMod val="65000"/>
          </a:schemeClr>
        </a:buClr>
        <a:buFont typeface="Wingdings" pitchFamily="2" charset="2"/>
        <a:buChar char="§"/>
        <a:defRPr sz="16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Clr>
          <a:schemeClr val="bg1">
            <a:lumMod val="65000"/>
          </a:schemeClr>
        </a:buClr>
        <a:buFont typeface="Arial"/>
        <a:buChar char="–"/>
        <a:defRPr sz="14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Clr>
          <a:schemeClr val="bg1">
            <a:lumMod val="65000"/>
          </a:schemeClr>
        </a:buClr>
        <a:buSzPct val="100000"/>
        <a:buFont typeface="Lucida Grande"/>
        <a:buChar char="·"/>
        <a:defRPr sz="14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4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Footer Placeholder 4"/>
          <p:cNvSpPr>
            <a:spLocks noGrp="1"/>
          </p:cNvSpPr>
          <p:nvPr>
            <p:ph type="ftr" sz="quarter" idx="3"/>
          </p:nvPr>
        </p:nvSpPr>
        <p:spPr>
          <a:xfrm>
            <a:off x="607482" y="6457614"/>
            <a:ext cx="2895600" cy="365125"/>
          </a:xfrm>
          <a:prstGeom prst="rect">
            <a:avLst/>
          </a:prstGeom>
        </p:spPr>
        <p:txBody>
          <a:bodyPr vert="horz" lIns="91440" tIns="45720" rIns="91440" bIns="45720" rtlCol="0" anchor="ctr"/>
          <a:lstStyle>
            <a:lvl1pPr algn="l">
              <a:defRPr sz="800">
                <a:solidFill>
                  <a:schemeClr val="bg1">
                    <a:lumMod val="75000"/>
                  </a:schemeClr>
                </a:solidFill>
                <a:latin typeface="Arial" pitchFamily="34" charset="0"/>
                <a:cs typeface="Arial" pitchFamily="34" charset="0"/>
              </a:defRPr>
            </a:lvl1pPr>
          </a:lstStyle>
          <a:p>
            <a:endParaRPr lang="en-US">
              <a:solidFill>
                <a:srgbClr val="FFFFFF">
                  <a:lumMod val="75000"/>
                </a:srgbClr>
              </a:solidFill>
            </a:endParaRPr>
          </a:p>
        </p:txBody>
      </p:sp>
    </p:spTree>
    <p:extLst>
      <p:ext uri="{BB962C8B-B14F-4D97-AF65-F5344CB8AC3E}">
        <p14:creationId xmlns:p14="http://schemas.microsoft.com/office/powerpoint/2010/main" val="218364338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Lst>
  <p:txStyles>
    <p:titleStyle>
      <a:lvl1pPr algn="l" defTabSz="457200" rtl="0" eaLnBrk="1" latinLnBrk="0" hangingPunct="1">
        <a:spcBef>
          <a:spcPct val="0"/>
        </a:spcBef>
        <a:buNone/>
        <a:defRPr sz="26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MS_PPS.jpg"/>
          <p:cNvPicPr>
            <a:picLocks noChangeAspect="1"/>
          </p:cNvPicPr>
          <p:nvPr userDrawn="1"/>
        </p:nvPicPr>
        <p:blipFill>
          <a:blip r:embed="rId11"/>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7543800" cy="1143000"/>
          </a:xfrm>
          <a:prstGeom prst="rect">
            <a:avLst/>
          </a:prstGeom>
          <a:ln>
            <a:noFill/>
          </a:ln>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0" name="Text Placeholder 3"/>
          <p:cNvSpPr txBox="1">
            <a:spLocks/>
          </p:cNvSpPr>
          <p:nvPr userDrawn="1"/>
        </p:nvSpPr>
        <p:spPr>
          <a:xfrm>
            <a:off x="7467600" y="6629400"/>
            <a:ext cx="1676400" cy="228600"/>
          </a:xfrm>
          <a:prstGeom prst="rect">
            <a:avLst/>
          </a:prstGeom>
        </p:spPr>
        <p:txBody>
          <a:bodyPr vert="horz" lIns="91440" tIns="45720" rIns="91440" bIns="45720" rtlCol="0">
            <a:normAutofit/>
          </a:bodyPr>
          <a:lstStyle>
            <a:lvl1pPr marL="0" indent="0" algn="ctr">
              <a:buNone/>
              <a:defRPr lang="en-US" sz="900" b="0" i="0" baseline="0" smtClean="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457200">
              <a:spcBef>
                <a:spcPct val="20000"/>
              </a:spcBef>
              <a:buFont typeface="Arial"/>
              <a:buNone/>
              <a:defRPr/>
            </a:pPr>
            <a:r>
              <a:rPr lang="en-GB" dirty="0" err="1">
                <a:solidFill>
                  <a:srgbClr val="76E9FF"/>
                </a:solidFill>
                <a:latin typeface="ITC Lubalin Graph Std Book"/>
                <a:cs typeface="ITC Lubalin Graph Std Book"/>
              </a:rPr>
              <a:t>metashift</a:t>
            </a:r>
            <a:r>
              <a:rPr lang="en-GB" dirty="0">
                <a:solidFill>
                  <a:srgbClr val="76E9FF"/>
                </a:solidFill>
                <a:latin typeface="ITC Lubalin Graph Std Book"/>
                <a:cs typeface="ITC Lubalin Graph Std Book"/>
              </a:rPr>
              <a:t> limited © 2013</a:t>
            </a:r>
          </a:p>
        </p:txBody>
      </p:sp>
    </p:spTree>
    <p:extLst>
      <p:ext uri="{BB962C8B-B14F-4D97-AF65-F5344CB8AC3E}">
        <p14:creationId xmlns:p14="http://schemas.microsoft.com/office/powerpoint/2010/main" val="53288846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Lst>
  <p:timing>
    <p:tnLst>
      <p:par>
        <p:cTn id="1" dur="indefinite" restart="never" nodeType="tmRoot"/>
      </p:par>
    </p:tnLst>
  </p:timing>
  <p:hf hdr="0" ftr="0" dt="0"/>
  <p:txStyles>
    <p:titleStyle>
      <a:lvl1pPr algn="l" defTabSz="457200" rtl="0" eaLnBrk="1" latinLnBrk="0" hangingPunct="1">
        <a:spcBef>
          <a:spcPct val="0"/>
        </a:spcBef>
        <a:buNone/>
        <a:defRPr sz="2800" b="0" i="0" kern="1200">
          <a:solidFill>
            <a:srgbClr val="008DA8"/>
          </a:solidFill>
          <a:latin typeface="Rockwell"/>
          <a:ea typeface="+mj-ea"/>
          <a:cs typeface="Rockwell"/>
        </a:defRPr>
      </a:lvl1pPr>
    </p:titleStyle>
    <p:bodyStyle>
      <a:lvl1pPr marL="342900" indent="-342900" algn="l" defTabSz="457200" rtl="0" eaLnBrk="1" latinLnBrk="0" hangingPunct="1">
        <a:spcBef>
          <a:spcPct val="20000"/>
        </a:spcBef>
        <a:buFont typeface="Arial"/>
        <a:buChar char="•"/>
        <a:defRPr sz="1800" b="0" i="0" kern="1200">
          <a:solidFill>
            <a:srgbClr val="76E9FF"/>
          </a:solidFill>
          <a:latin typeface="Rockwell"/>
          <a:ea typeface="+mn-ea"/>
          <a:cs typeface="Rockwell"/>
        </a:defRPr>
      </a:lvl1pPr>
      <a:lvl2pPr marL="742950" indent="-285750" algn="l" defTabSz="457200" rtl="0" eaLnBrk="1" latinLnBrk="0" hangingPunct="1">
        <a:spcBef>
          <a:spcPct val="20000"/>
        </a:spcBef>
        <a:buFont typeface="Arial"/>
        <a:buChar char="–"/>
        <a:defRPr sz="1400" b="0" i="0" kern="1200">
          <a:solidFill>
            <a:srgbClr val="6C5B50"/>
          </a:solidFill>
          <a:latin typeface="Rockwell"/>
          <a:ea typeface="+mn-ea"/>
          <a:cs typeface="Rockwell"/>
        </a:defRPr>
      </a:lvl2pPr>
      <a:lvl3pPr marL="1143000" indent="-228600" algn="l" defTabSz="457200" rtl="0" eaLnBrk="1" latinLnBrk="0" hangingPunct="1">
        <a:spcBef>
          <a:spcPct val="20000"/>
        </a:spcBef>
        <a:buFont typeface="Arial"/>
        <a:buChar char="•"/>
        <a:defRPr sz="1200" kern="1200">
          <a:solidFill>
            <a:srgbClr val="6C5B50"/>
          </a:solidFill>
          <a:latin typeface="Rockwell"/>
          <a:ea typeface="+mn-ea"/>
          <a:cs typeface="Rockwell"/>
        </a:defRPr>
      </a:lvl3pPr>
      <a:lvl4pPr marL="1600200" indent="-228600" algn="l" defTabSz="457200" rtl="0" eaLnBrk="1" latinLnBrk="0" hangingPunct="1">
        <a:spcBef>
          <a:spcPct val="20000"/>
        </a:spcBef>
        <a:buFont typeface="Arial"/>
        <a:buChar char="–"/>
        <a:defRPr sz="1200" kern="1200">
          <a:solidFill>
            <a:srgbClr val="6C5B50"/>
          </a:solidFill>
          <a:latin typeface="Rockwell"/>
          <a:ea typeface="+mn-ea"/>
          <a:cs typeface="Rockwell"/>
        </a:defRPr>
      </a:lvl4pPr>
      <a:lvl5pPr marL="2057400" indent="-228600" algn="l" defTabSz="457200" rtl="0" eaLnBrk="1" latinLnBrk="0" hangingPunct="1">
        <a:spcBef>
          <a:spcPct val="20000"/>
        </a:spcBef>
        <a:buFont typeface="Arial"/>
        <a:buChar char="»"/>
        <a:defRPr sz="1200" kern="1200">
          <a:solidFill>
            <a:srgbClr val="6C5B50"/>
          </a:solidFill>
          <a:latin typeface="Rockwell"/>
          <a:ea typeface="+mn-ea"/>
          <a:cs typeface="Rockwel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7" name="Picture 6"/>
          <p:cNvPicPr>
            <a:picLocks noChangeAspect="1"/>
          </p:cNvPicPr>
          <p:nvPr userDrawn="1"/>
        </p:nvPicPr>
        <p:blipFill>
          <a:blip r:embed="rId13"/>
          <a:stretch>
            <a:fillRect/>
          </a:stretch>
        </p:blipFill>
        <p:spPr>
          <a:xfrm>
            <a:off x="7772400" y="6037194"/>
            <a:ext cx="987160" cy="684281"/>
          </a:xfrm>
          <a:prstGeom prst="rect">
            <a:avLst/>
          </a:prstGeom>
        </p:spPr>
      </p:pic>
    </p:spTree>
    <p:extLst>
      <p:ext uri="{BB962C8B-B14F-4D97-AF65-F5344CB8AC3E}">
        <p14:creationId xmlns:p14="http://schemas.microsoft.com/office/powerpoint/2010/main" val="317338973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457200" rtl="0" eaLnBrk="1" latinLnBrk="0" hangingPunct="1">
        <a:spcBef>
          <a:spcPct val="0"/>
        </a:spcBef>
        <a:buNone/>
        <a:defRPr sz="25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00.xml.rels><?xml version="1.0" encoding="UTF-8" standalone="yes"?>
<Relationships xmlns="http://schemas.openxmlformats.org/package/2006/relationships"><Relationship Id="rId3" Type="http://schemas.openxmlformats.org/officeDocument/2006/relationships/image" Target="../media/image414.png"/><Relationship Id="rId2" Type="http://schemas.openxmlformats.org/officeDocument/2006/relationships/image" Target="../media/image413.png"/><Relationship Id="rId1" Type="http://schemas.openxmlformats.org/officeDocument/2006/relationships/slideLayout" Target="../slideLayouts/slideLayout45.xml"/><Relationship Id="rId5" Type="http://schemas.openxmlformats.org/officeDocument/2006/relationships/image" Target="../media/image416.gif"/><Relationship Id="rId4" Type="http://schemas.openxmlformats.org/officeDocument/2006/relationships/image" Target="../media/image415.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02.xml.rels><?xml version="1.0" encoding="UTF-8" standalone="yes"?>
<Relationships xmlns="http://schemas.openxmlformats.org/package/2006/relationships"><Relationship Id="rId3" Type="http://schemas.openxmlformats.org/officeDocument/2006/relationships/image" Target="../media/image417.png"/><Relationship Id="rId7" Type="http://schemas.openxmlformats.org/officeDocument/2006/relationships/image" Target="../media/image421.png"/><Relationship Id="rId2" Type="http://schemas.openxmlformats.org/officeDocument/2006/relationships/notesSlide" Target="../notesSlides/notesSlide52.xml"/><Relationship Id="rId1" Type="http://schemas.openxmlformats.org/officeDocument/2006/relationships/slideLayout" Target="../slideLayouts/slideLayout49.xml"/><Relationship Id="rId6" Type="http://schemas.openxmlformats.org/officeDocument/2006/relationships/image" Target="../media/image420.jpeg"/><Relationship Id="rId5" Type="http://schemas.openxmlformats.org/officeDocument/2006/relationships/image" Target="../media/image419.jpeg"/><Relationship Id="rId4" Type="http://schemas.openxmlformats.org/officeDocument/2006/relationships/image" Target="../media/image418.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04.xml.rels><?xml version="1.0" encoding="UTF-8" standalone="yes"?>
<Relationships xmlns="http://schemas.openxmlformats.org/package/2006/relationships"><Relationship Id="rId3" Type="http://schemas.openxmlformats.org/officeDocument/2006/relationships/image" Target="../media/image423.png"/><Relationship Id="rId7" Type="http://schemas.openxmlformats.org/officeDocument/2006/relationships/image" Target="../media/image427.png"/><Relationship Id="rId2" Type="http://schemas.openxmlformats.org/officeDocument/2006/relationships/image" Target="../media/image422.png"/><Relationship Id="rId1" Type="http://schemas.openxmlformats.org/officeDocument/2006/relationships/slideLayout" Target="../slideLayouts/slideLayout45.xml"/><Relationship Id="rId6" Type="http://schemas.openxmlformats.org/officeDocument/2006/relationships/image" Target="../media/image426.png"/><Relationship Id="rId5" Type="http://schemas.openxmlformats.org/officeDocument/2006/relationships/image" Target="../media/image425.png"/><Relationship Id="rId4" Type="http://schemas.openxmlformats.org/officeDocument/2006/relationships/image" Target="../media/image424.png"/></Relationships>
</file>

<file path=ppt/slides/_rels/slide105.xml.rels><?xml version="1.0" encoding="UTF-8" standalone="yes"?>
<Relationships xmlns="http://schemas.openxmlformats.org/package/2006/relationships"><Relationship Id="rId3" Type="http://schemas.openxmlformats.org/officeDocument/2006/relationships/image" Target="../media/image429.png"/><Relationship Id="rId2" Type="http://schemas.openxmlformats.org/officeDocument/2006/relationships/image" Target="../media/image428.png"/><Relationship Id="rId1" Type="http://schemas.openxmlformats.org/officeDocument/2006/relationships/slideLayout" Target="../slideLayouts/slideLayout45.xml"/></Relationships>
</file>

<file path=ppt/slides/_rels/slide106.xml.rels><?xml version="1.0" encoding="UTF-8" standalone="yes"?>
<Relationships xmlns="http://schemas.openxmlformats.org/package/2006/relationships"><Relationship Id="rId3" Type="http://schemas.openxmlformats.org/officeDocument/2006/relationships/image" Target="../media/image431.png"/><Relationship Id="rId2" Type="http://schemas.openxmlformats.org/officeDocument/2006/relationships/image" Target="../media/image430.png"/><Relationship Id="rId1" Type="http://schemas.openxmlformats.org/officeDocument/2006/relationships/slideLayout" Target="../slideLayouts/slideLayout62.xml"/><Relationship Id="rId4" Type="http://schemas.openxmlformats.org/officeDocument/2006/relationships/image" Target="../media/image432.png"/></Relationships>
</file>

<file path=ppt/slides/_rels/slide107.xml.rels><?xml version="1.0" encoding="UTF-8" standalone="yes"?>
<Relationships xmlns="http://schemas.openxmlformats.org/package/2006/relationships"><Relationship Id="rId3" Type="http://schemas.openxmlformats.org/officeDocument/2006/relationships/image" Target="../media/image434.png"/><Relationship Id="rId7" Type="http://schemas.openxmlformats.org/officeDocument/2006/relationships/image" Target="../media/image438.png"/><Relationship Id="rId2" Type="http://schemas.openxmlformats.org/officeDocument/2006/relationships/image" Target="../media/image433.jpeg"/><Relationship Id="rId1" Type="http://schemas.openxmlformats.org/officeDocument/2006/relationships/slideLayout" Target="../slideLayouts/slideLayout45.xml"/><Relationship Id="rId6" Type="http://schemas.openxmlformats.org/officeDocument/2006/relationships/image" Target="../media/image437.png"/><Relationship Id="rId5" Type="http://schemas.openxmlformats.org/officeDocument/2006/relationships/image" Target="../media/image436.png"/><Relationship Id="rId4" Type="http://schemas.openxmlformats.org/officeDocument/2006/relationships/image" Target="../media/image435.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11.xml.rels><?xml version="1.0" encoding="UTF-8" standalone="yes"?>
<Relationships xmlns="http://schemas.openxmlformats.org/package/2006/relationships"><Relationship Id="rId2" Type="http://schemas.openxmlformats.org/officeDocument/2006/relationships/image" Target="../media/image439.png"/><Relationship Id="rId1" Type="http://schemas.openxmlformats.org/officeDocument/2006/relationships/slideLayout" Target="../slideLayouts/slideLayout46.xml"/></Relationships>
</file>

<file path=ppt/slides/_rels/slide112.xml.rels><?xml version="1.0" encoding="UTF-8" standalone="yes"?>
<Relationships xmlns="http://schemas.openxmlformats.org/package/2006/relationships"><Relationship Id="rId2" Type="http://schemas.openxmlformats.org/officeDocument/2006/relationships/image" Target="../media/image440.gif"/><Relationship Id="rId1" Type="http://schemas.openxmlformats.org/officeDocument/2006/relationships/slideLayout" Target="../slideLayouts/slideLayout6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16.xml.rels><?xml version="1.0" encoding="UTF-8" standalone="yes"?>
<Relationships xmlns="http://schemas.openxmlformats.org/package/2006/relationships"><Relationship Id="rId2" Type="http://schemas.openxmlformats.org/officeDocument/2006/relationships/image" Target="../media/image441.png"/><Relationship Id="rId1" Type="http://schemas.openxmlformats.org/officeDocument/2006/relationships/slideLayout" Target="../slideLayouts/slideLayout81.xml"/></Relationships>
</file>

<file path=ppt/slides/_rels/slide117.xml.rels><?xml version="1.0" encoding="UTF-8" standalone="yes"?>
<Relationships xmlns="http://schemas.openxmlformats.org/package/2006/relationships"><Relationship Id="rId2" Type="http://schemas.openxmlformats.org/officeDocument/2006/relationships/image" Target="../media/image442.png"/><Relationship Id="rId1" Type="http://schemas.openxmlformats.org/officeDocument/2006/relationships/slideLayout" Target="../slideLayouts/slideLayout81.xml"/></Relationships>
</file>

<file path=ppt/slides/_rels/slide118.xml.rels><?xml version="1.0" encoding="UTF-8" standalone="yes"?>
<Relationships xmlns="http://schemas.openxmlformats.org/package/2006/relationships"><Relationship Id="rId3" Type="http://schemas.openxmlformats.org/officeDocument/2006/relationships/image" Target="../media/image444.png"/><Relationship Id="rId2" Type="http://schemas.openxmlformats.org/officeDocument/2006/relationships/image" Target="../media/image443.png"/><Relationship Id="rId1" Type="http://schemas.openxmlformats.org/officeDocument/2006/relationships/slideLayout" Target="../slideLayouts/slideLayout81.xml"/><Relationship Id="rId5" Type="http://schemas.openxmlformats.org/officeDocument/2006/relationships/image" Target="../media/image446.png"/><Relationship Id="rId4" Type="http://schemas.openxmlformats.org/officeDocument/2006/relationships/image" Target="../media/image445.png"/></Relationships>
</file>

<file path=ppt/slides/_rels/slide119.xml.rels><?xml version="1.0" encoding="UTF-8" standalone="yes"?>
<Relationships xmlns="http://schemas.openxmlformats.org/package/2006/relationships"><Relationship Id="rId3" Type="http://schemas.openxmlformats.org/officeDocument/2006/relationships/image" Target="../media/image448.png"/><Relationship Id="rId2" Type="http://schemas.openxmlformats.org/officeDocument/2006/relationships/image" Target="../media/image447.png"/><Relationship Id="rId1" Type="http://schemas.openxmlformats.org/officeDocument/2006/relationships/slideLayout" Target="../slideLayouts/slideLayout81.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image" Target="../media/image449.png"/><Relationship Id="rId1" Type="http://schemas.openxmlformats.org/officeDocument/2006/relationships/slideLayout" Target="../slideLayouts/slideLayout8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24.xml.rels><?xml version="1.0" encoding="UTF-8" standalone="yes"?>
<Relationships xmlns="http://schemas.openxmlformats.org/package/2006/relationships"><Relationship Id="rId8" Type="http://schemas.openxmlformats.org/officeDocument/2006/relationships/image" Target="../media/image457.png"/><Relationship Id="rId13" Type="http://schemas.openxmlformats.org/officeDocument/2006/relationships/image" Target="../media/image462.png"/><Relationship Id="rId3" Type="http://schemas.openxmlformats.org/officeDocument/2006/relationships/image" Target="../media/image452.png"/><Relationship Id="rId7" Type="http://schemas.openxmlformats.org/officeDocument/2006/relationships/image" Target="../media/image456.png"/><Relationship Id="rId12" Type="http://schemas.openxmlformats.org/officeDocument/2006/relationships/image" Target="../media/image461.png"/><Relationship Id="rId2" Type="http://schemas.openxmlformats.org/officeDocument/2006/relationships/image" Target="../media/image451.png"/><Relationship Id="rId1" Type="http://schemas.openxmlformats.org/officeDocument/2006/relationships/slideLayout" Target="../slideLayouts/slideLayout81.xml"/><Relationship Id="rId6" Type="http://schemas.openxmlformats.org/officeDocument/2006/relationships/image" Target="../media/image455.png"/><Relationship Id="rId11" Type="http://schemas.openxmlformats.org/officeDocument/2006/relationships/image" Target="../media/image460.png"/><Relationship Id="rId5" Type="http://schemas.openxmlformats.org/officeDocument/2006/relationships/image" Target="../media/image454.png"/><Relationship Id="rId10" Type="http://schemas.openxmlformats.org/officeDocument/2006/relationships/image" Target="../media/image459.png"/><Relationship Id="rId4" Type="http://schemas.openxmlformats.org/officeDocument/2006/relationships/image" Target="../media/image453.png"/><Relationship Id="rId9" Type="http://schemas.openxmlformats.org/officeDocument/2006/relationships/image" Target="../media/image458.png"/></Relationships>
</file>

<file path=ppt/slides/_rels/slide125.xml.rels><?xml version="1.0" encoding="UTF-8" standalone="yes"?>
<Relationships xmlns="http://schemas.openxmlformats.org/package/2006/relationships"><Relationship Id="rId2" Type="http://schemas.openxmlformats.org/officeDocument/2006/relationships/image" Target="../media/image463.png"/><Relationship Id="rId1" Type="http://schemas.openxmlformats.org/officeDocument/2006/relationships/slideLayout" Target="../slideLayouts/slideLayout8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29.xml.rels><?xml version="1.0" encoding="UTF-8" standalone="yes"?>
<Relationships xmlns="http://schemas.openxmlformats.org/package/2006/relationships"><Relationship Id="rId2" Type="http://schemas.openxmlformats.org/officeDocument/2006/relationships/image" Target="../media/image464.jpeg"/><Relationship Id="rId1" Type="http://schemas.openxmlformats.org/officeDocument/2006/relationships/slideLayout" Target="../slideLayouts/slideLayout81.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image" Target="../media/image466.png"/><Relationship Id="rId2" Type="http://schemas.openxmlformats.org/officeDocument/2006/relationships/image" Target="../media/image465.png"/><Relationship Id="rId1" Type="http://schemas.openxmlformats.org/officeDocument/2006/relationships/slideLayout" Target="../slideLayouts/slideLayout81.xml"/></Relationships>
</file>

<file path=ppt/slides/_rels/slide131.xml.rels><?xml version="1.0" encoding="UTF-8" standalone="yes"?>
<Relationships xmlns="http://schemas.openxmlformats.org/package/2006/relationships"><Relationship Id="rId2" Type="http://schemas.openxmlformats.org/officeDocument/2006/relationships/image" Target="../media/image467.png"/><Relationship Id="rId1" Type="http://schemas.openxmlformats.org/officeDocument/2006/relationships/slideLayout" Target="../slideLayouts/slideLayout81.xml"/></Relationships>
</file>

<file path=ppt/slides/_rels/slide132.xml.rels><?xml version="1.0" encoding="UTF-8" standalone="yes"?>
<Relationships xmlns="http://schemas.openxmlformats.org/package/2006/relationships"><Relationship Id="rId2" Type="http://schemas.openxmlformats.org/officeDocument/2006/relationships/image" Target="../media/image468.png"/><Relationship Id="rId1" Type="http://schemas.openxmlformats.org/officeDocument/2006/relationships/slideLayout" Target="../slideLayouts/slideLayout81.xml"/></Relationships>
</file>

<file path=ppt/slides/_rels/slide133.xml.rels><?xml version="1.0" encoding="UTF-8" standalone="yes"?>
<Relationships xmlns="http://schemas.openxmlformats.org/package/2006/relationships"><Relationship Id="rId2" Type="http://schemas.openxmlformats.org/officeDocument/2006/relationships/image" Target="../media/image441.png"/><Relationship Id="rId1" Type="http://schemas.openxmlformats.org/officeDocument/2006/relationships/slideLayout" Target="../slideLayouts/slideLayout8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3.jpeg"/><Relationship Id="rId4" Type="http://schemas.openxmlformats.org/officeDocument/2006/relationships/image" Target="../media/image41.emf"/></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www.google.co.uk/url?sa=i&amp;rct=j&amp;q=&amp;esrc=s&amp;frm=1&amp;source=images&amp;cd=&amp;cad=rja&amp;docid=HR4S1KHVmes29M&amp;tbnid=H4nxaG5NSwjKpM:&amp;ved=0CAUQjRw&amp;url=http://www.celebrities-galore.com/numerology-number-3&amp;ei=XdGAUoLyF6er0gXz8oBI&amp;psig=AFQjCNH4WGq23y-6s---oNeKKX2xrnHwKA&amp;ust=1384260307768531"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http://www.google.co.uk/url?sa=i&amp;rct=j&amp;q=&amp;esrc=s&amp;frm=1&amp;source=images&amp;cd=&amp;cad=rja&amp;docid=2j0XDo46EppQkM&amp;tbnid=3NfeDj-Fp0CbHM:&amp;ved=0CAUQjRw&amp;url=http://adarshlifecare.org/doctors.html&amp;ei=Le6AUueFM4en0AXpr4CABA&amp;bvm=bv.56146854,d.d2k&amp;psig=AFQjCNGBhCJeD3G9THlOfdN6D0KnhdJ3uw&amp;ust=1384267671495159"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hyperlink" Target="http://www.google.co.uk/url?sa=i&amp;rct=j&amp;q=&amp;esrc=s&amp;frm=1&amp;source=images&amp;cd=&amp;cad=rja&amp;docid=QEVTJSGHt5mEfM&amp;tbnid=rsG99WFJs6TA2M:&amp;ved=0CAUQjRw&amp;url=http://www.thesundaytimes.co.uk/sto/business/Companies/article347689.ece&amp;ei=7OeAUrvxCYSV0QWVwoCABQ&amp;bvm=bv.56146854,d.d2k&amp;psig=AFQjCNFkV18M9pYpivNgGPUwFEEtlnWByQ&amp;ust=1384266044390763"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hyperlink" Target="https://www.google.co.uk/url?sa=i&amp;rct=j&amp;q=&amp;esrc=s&amp;frm=1&amp;source=images&amp;cd=&amp;cad=rja&amp;docid=P6YGK_Q9MUf99M&amp;tbnid=2D3FZlO7oHDvkM:&amp;ved=0CAUQjRw&amp;url=https://www.iconfinder.com/icons/61658/add_green_plus_icon&amp;ei=heiAUrjJIOK90QXW34G4Cg&amp;bvm=bv.56146854,d.d2k&amp;psig=AFQjCNHYl0ewZFrrxFgjIVBxU3AYj2XkRA&amp;ust=1384266226865833"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image" Target="../media/image47.png"/><Relationship Id="rId16" Type="http://schemas.openxmlformats.org/officeDocument/2006/relationships/image" Target="../media/image61.png"/><Relationship Id="rId1" Type="http://schemas.openxmlformats.org/officeDocument/2006/relationships/slideLayout" Target="../slideLayouts/slideLayout13.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2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4.png"/><Relationship Id="rId7" Type="http://schemas.openxmlformats.org/officeDocument/2006/relationships/image" Target="../media/image69.jpeg"/><Relationship Id="rId2" Type="http://schemas.openxmlformats.org/officeDocument/2006/relationships/notesSlide" Target="../notesSlides/notesSlide16.xml"/><Relationship Id="rId1" Type="http://schemas.openxmlformats.org/officeDocument/2006/relationships/slideLayout" Target="../slideLayouts/slideLayout26.xml"/><Relationship Id="rId6" Type="http://schemas.openxmlformats.org/officeDocument/2006/relationships/image" Target="../media/image68.jpeg"/><Relationship Id="rId11" Type="http://schemas.openxmlformats.org/officeDocument/2006/relationships/image" Target="../media/image73.jpeg"/><Relationship Id="rId5" Type="http://schemas.openxmlformats.org/officeDocument/2006/relationships/image" Target="../media/image67.jpeg"/><Relationship Id="rId10" Type="http://schemas.openxmlformats.org/officeDocument/2006/relationships/image" Target="../media/image72.jpeg"/><Relationship Id="rId4" Type="http://schemas.openxmlformats.org/officeDocument/2006/relationships/image" Target="../media/image66.png"/><Relationship Id="rId9"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emf"/><Relationship Id="rId7" Type="http://schemas.openxmlformats.org/officeDocument/2006/relationships/image" Target="../media/image80.jpeg"/><Relationship Id="rId12" Type="http://schemas.openxmlformats.org/officeDocument/2006/relationships/image" Target="../media/image85.jpeg"/><Relationship Id="rId2" Type="http://schemas.openxmlformats.org/officeDocument/2006/relationships/image" Target="../media/image75.jpeg"/><Relationship Id="rId1" Type="http://schemas.openxmlformats.org/officeDocument/2006/relationships/slideLayout" Target="../slideLayouts/slideLayout26.xml"/><Relationship Id="rId6" Type="http://schemas.openxmlformats.org/officeDocument/2006/relationships/image" Target="../media/image79.jpe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jpeg"/><Relationship Id="rId4" Type="http://schemas.openxmlformats.org/officeDocument/2006/relationships/image" Target="../media/image77.jpeg"/><Relationship Id="rId9" Type="http://schemas.openxmlformats.org/officeDocument/2006/relationships/image" Target="../media/image8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8" Type="http://schemas.openxmlformats.org/officeDocument/2006/relationships/image" Target="../media/image92.gif"/><Relationship Id="rId13" Type="http://schemas.openxmlformats.org/officeDocument/2006/relationships/image" Target="../media/image97.png"/><Relationship Id="rId3" Type="http://schemas.openxmlformats.org/officeDocument/2006/relationships/image" Target="../media/image87.gif"/><Relationship Id="rId7" Type="http://schemas.openxmlformats.org/officeDocument/2006/relationships/image" Target="../media/image91.gif"/><Relationship Id="rId12" Type="http://schemas.openxmlformats.org/officeDocument/2006/relationships/image" Target="../media/image96.png"/><Relationship Id="rId2" Type="http://schemas.openxmlformats.org/officeDocument/2006/relationships/notesSlide" Target="../notesSlides/notesSlide19.xml"/><Relationship Id="rId1" Type="http://schemas.openxmlformats.org/officeDocument/2006/relationships/slideLayout" Target="../slideLayouts/slideLayout38.xml"/><Relationship Id="rId6" Type="http://schemas.openxmlformats.org/officeDocument/2006/relationships/image" Target="../media/image90.png"/><Relationship Id="rId11" Type="http://schemas.openxmlformats.org/officeDocument/2006/relationships/image" Target="../media/image95.gif"/><Relationship Id="rId5" Type="http://schemas.openxmlformats.org/officeDocument/2006/relationships/image" Target="../media/image89.jpeg"/><Relationship Id="rId10" Type="http://schemas.openxmlformats.org/officeDocument/2006/relationships/image" Target="../media/image94.png"/><Relationship Id="rId4" Type="http://schemas.openxmlformats.org/officeDocument/2006/relationships/image" Target="../media/image88.gif"/><Relationship Id="rId9" Type="http://schemas.openxmlformats.org/officeDocument/2006/relationships/image" Target="../media/image93.png"/><Relationship Id="rId14" Type="http://schemas.openxmlformats.org/officeDocument/2006/relationships/image" Target="../media/image6.jpeg"/></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3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4.xml.rels><?xml version="1.0" encoding="UTF-8" standalone="yes"?>
<Relationships xmlns="http://schemas.openxmlformats.org/package/2006/relationships"><Relationship Id="rId8" Type="http://schemas.openxmlformats.org/officeDocument/2006/relationships/image" Target="../media/image103.jpeg"/><Relationship Id="rId13" Type="http://schemas.openxmlformats.org/officeDocument/2006/relationships/image" Target="../media/image108.emf"/><Relationship Id="rId18" Type="http://schemas.openxmlformats.org/officeDocument/2006/relationships/image" Target="../media/image113.emf"/><Relationship Id="rId26" Type="http://schemas.openxmlformats.org/officeDocument/2006/relationships/image" Target="../media/image120.emf"/><Relationship Id="rId3" Type="http://schemas.openxmlformats.org/officeDocument/2006/relationships/image" Target="../media/image98.emf"/><Relationship Id="rId21" Type="http://schemas.openxmlformats.org/officeDocument/2006/relationships/image" Target="../media/image116.gif"/><Relationship Id="rId7" Type="http://schemas.openxmlformats.org/officeDocument/2006/relationships/image" Target="../media/image102.png"/><Relationship Id="rId12" Type="http://schemas.openxmlformats.org/officeDocument/2006/relationships/image" Target="../media/image107.emf"/><Relationship Id="rId17" Type="http://schemas.openxmlformats.org/officeDocument/2006/relationships/image" Target="../media/image112.png"/><Relationship Id="rId25" Type="http://schemas.openxmlformats.org/officeDocument/2006/relationships/image" Target="../media/image119.jpeg"/><Relationship Id="rId2" Type="http://schemas.openxmlformats.org/officeDocument/2006/relationships/notesSlide" Target="../notesSlides/notesSlide21.xml"/><Relationship Id="rId16" Type="http://schemas.openxmlformats.org/officeDocument/2006/relationships/image" Target="../media/image111.png"/><Relationship Id="rId20" Type="http://schemas.openxmlformats.org/officeDocument/2006/relationships/image" Target="../media/image115.emf"/><Relationship Id="rId1" Type="http://schemas.openxmlformats.org/officeDocument/2006/relationships/slideLayout" Target="../slideLayouts/slideLayout38.xml"/><Relationship Id="rId6" Type="http://schemas.openxmlformats.org/officeDocument/2006/relationships/image" Target="../media/image101.emf"/><Relationship Id="rId11" Type="http://schemas.openxmlformats.org/officeDocument/2006/relationships/image" Target="../media/image106.emf"/><Relationship Id="rId24" Type="http://schemas.openxmlformats.org/officeDocument/2006/relationships/hyperlink" Target="http://www.lumesse.com/" TargetMode="External"/><Relationship Id="rId5" Type="http://schemas.openxmlformats.org/officeDocument/2006/relationships/image" Target="../media/image100.emf"/><Relationship Id="rId15" Type="http://schemas.openxmlformats.org/officeDocument/2006/relationships/image" Target="../media/image110.jpeg"/><Relationship Id="rId23" Type="http://schemas.openxmlformats.org/officeDocument/2006/relationships/image" Target="../media/image118.gif"/><Relationship Id="rId10" Type="http://schemas.openxmlformats.org/officeDocument/2006/relationships/image" Target="../media/image105.emf"/><Relationship Id="rId19" Type="http://schemas.openxmlformats.org/officeDocument/2006/relationships/image" Target="../media/image114.emf"/><Relationship Id="rId4" Type="http://schemas.openxmlformats.org/officeDocument/2006/relationships/image" Target="../media/image99.emf"/><Relationship Id="rId9" Type="http://schemas.openxmlformats.org/officeDocument/2006/relationships/image" Target="../media/image104.jpeg"/><Relationship Id="rId14" Type="http://schemas.openxmlformats.org/officeDocument/2006/relationships/image" Target="../media/image109.emf"/><Relationship Id="rId22" Type="http://schemas.openxmlformats.org/officeDocument/2006/relationships/image" Target="../media/image117.jpeg"/></Relationships>
</file>

<file path=ppt/slides/_rels/slide45.xml.rels><?xml version="1.0" encoding="UTF-8" standalone="yes"?>
<Relationships xmlns="http://schemas.openxmlformats.org/package/2006/relationships"><Relationship Id="rId13" Type="http://schemas.openxmlformats.org/officeDocument/2006/relationships/image" Target="../media/image131.emf"/><Relationship Id="rId18" Type="http://schemas.openxmlformats.org/officeDocument/2006/relationships/image" Target="../media/image136.emf"/><Relationship Id="rId26" Type="http://schemas.openxmlformats.org/officeDocument/2006/relationships/image" Target="../media/image144.emf"/><Relationship Id="rId39" Type="http://schemas.openxmlformats.org/officeDocument/2006/relationships/image" Target="../media/image157.emf"/><Relationship Id="rId21" Type="http://schemas.openxmlformats.org/officeDocument/2006/relationships/image" Target="../media/image139.emf"/><Relationship Id="rId34" Type="http://schemas.openxmlformats.org/officeDocument/2006/relationships/image" Target="../media/image152.emf"/><Relationship Id="rId42" Type="http://schemas.openxmlformats.org/officeDocument/2006/relationships/image" Target="../media/image160.emf"/><Relationship Id="rId47" Type="http://schemas.openxmlformats.org/officeDocument/2006/relationships/image" Target="../media/image165.emf"/><Relationship Id="rId50" Type="http://schemas.openxmlformats.org/officeDocument/2006/relationships/image" Target="../media/image168.emf"/><Relationship Id="rId55" Type="http://schemas.openxmlformats.org/officeDocument/2006/relationships/image" Target="../media/image173.emf"/><Relationship Id="rId7" Type="http://schemas.openxmlformats.org/officeDocument/2006/relationships/image" Target="../media/image125.emf"/><Relationship Id="rId12" Type="http://schemas.openxmlformats.org/officeDocument/2006/relationships/image" Target="../media/image130.emf"/><Relationship Id="rId17" Type="http://schemas.openxmlformats.org/officeDocument/2006/relationships/image" Target="../media/image135.emf"/><Relationship Id="rId25" Type="http://schemas.openxmlformats.org/officeDocument/2006/relationships/image" Target="../media/image143.emf"/><Relationship Id="rId33" Type="http://schemas.openxmlformats.org/officeDocument/2006/relationships/image" Target="../media/image151.emf"/><Relationship Id="rId38" Type="http://schemas.openxmlformats.org/officeDocument/2006/relationships/image" Target="../media/image156.emf"/><Relationship Id="rId46" Type="http://schemas.openxmlformats.org/officeDocument/2006/relationships/image" Target="../media/image164.emf"/><Relationship Id="rId2" Type="http://schemas.openxmlformats.org/officeDocument/2006/relationships/notesSlide" Target="../notesSlides/notesSlide22.xml"/><Relationship Id="rId16" Type="http://schemas.openxmlformats.org/officeDocument/2006/relationships/image" Target="../media/image134.emf"/><Relationship Id="rId20" Type="http://schemas.openxmlformats.org/officeDocument/2006/relationships/image" Target="../media/image138.emf"/><Relationship Id="rId29" Type="http://schemas.openxmlformats.org/officeDocument/2006/relationships/image" Target="../media/image147.emf"/><Relationship Id="rId41" Type="http://schemas.openxmlformats.org/officeDocument/2006/relationships/image" Target="../media/image159.emf"/><Relationship Id="rId54" Type="http://schemas.openxmlformats.org/officeDocument/2006/relationships/image" Target="../media/image172.emf"/><Relationship Id="rId1" Type="http://schemas.openxmlformats.org/officeDocument/2006/relationships/slideLayout" Target="../slideLayouts/slideLayout32.xml"/><Relationship Id="rId6" Type="http://schemas.openxmlformats.org/officeDocument/2006/relationships/image" Target="../media/image124.emf"/><Relationship Id="rId11" Type="http://schemas.openxmlformats.org/officeDocument/2006/relationships/image" Target="../media/image129.emf"/><Relationship Id="rId24" Type="http://schemas.openxmlformats.org/officeDocument/2006/relationships/image" Target="../media/image142.emf"/><Relationship Id="rId32" Type="http://schemas.openxmlformats.org/officeDocument/2006/relationships/image" Target="../media/image150.emf"/><Relationship Id="rId37" Type="http://schemas.openxmlformats.org/officeDocument/2006/relationships/image" Target="../media/image155.emf"/><Relationship Id="rId40" Type="http://schemas.openxmlformats.org/officeDocument/2006/relationships/image" Target="../media/image158.emf"/><Relationship Id="rId45" Type="http://schemas.openxmlformats.org/officeDocument/2006/relationships/image" Target="../media/image163.emf"/><Relationship Id="rId53" Type="http://schemas.openxmlformats.org/officeDocument/2006/relationships/image" Target="../media/image171.emf"/><Relationship Id="rId5" Type="http://schemas.openxmlformats.org/officeDocument/2006/relationships/image" Target="../media/image123.emf"/><Relationship Id="rId15" Type="http://schemas.openxmlformats.org/officeDocument/2006/relationships/image" Target="../media/image133.emf"/><Relationship Id="rId23" Type="http://schemas.openxmlformats.org/officeDocument/2006/relationships/image" Target="../media/image141.emf"/><Relationship Id="rId28" Type="http://schemas.openxmlformats.org/officeDocument/2006/relationships/image" Target="../media/image146.emf"/><Relationship Id="rId36" Type="http://schemas.openxmlformats.org/officeDocument/2006/relationships/image" Target="../media/image154.emf"/><Relationship Id="rId49" Type="http://schemas.openxmlformats.org/officeDocument/2006/relationships/image" Target="../media/image167.emf"/><Relationship Id="rId57" Type="http://schemas.openxmlformats.org/officeDocument/2006/relationships/image" Target="../media/image5.jpeg"/><Relationship Id="rId10" Type="http://schemas.openxmlformats.org/officeDocument/2006/relationships/image" Target="../media/image128.emf"/><Relationship Id="rId19" Type="http://schemas.openxmlformats.org/officeDocument/2006/relationships/image" Target="../media/image137.emf"/><Relationship Id="rId31" Type="http://schemas.openxmlformats.org/officeDocument/2006/relationships/image" Target="../media/image149.emf"/><Relationship Id="rId44" Type="http://schemas.openxmlformats.org/officeDocument/2006/relationships/image" Target="../media/image162.emf"/><Relationship Id="rId52" Type="http://schemas.openxmlformats.org/officeDocument/2006/relationships/image" Target="../media/image170.emf"/><Relationship Id="rId4" Type="http://schemas.openxmlformats.org/officeDocument/2006/relationships/image" Target="../media/image122.emf"/><Relationship Id="rId9" Type="http://schemas.openxmlformats.org/officeDocument/2006/relationships/image" Target="../media/image127.emf"/><Relationship Id="rId14" Type="http://schemas.openxmlformats.org/officeDocument/2006/relationships/image" Target="../media/image132.emf"/><Relationship Id="rId22" Type="http://schemas.openxmlformats.org/officeDocument/2006/relationships/image" Target="../media/image140.emf"/><Relationship Id="rId27" Type="http://schemas.openxmlformats.org/officeDocument/2006/relationships/image" Target="../media/image145.emf"/><Relationship Id="rId30" Type="http://schemas.openxmlformats.org/officeDocument/2006/relationships/image" Target="../media/image148.emf"/><Relationship Id="rId35" Type="http://schemas.openxmlformats.org/officeDocument/2006/relationships/image" Target="../media/image153.emf"/><Relationship Id="rId43" Type="http://schemas.openxmlformats.org/officeDocument/2006/relationships/image" Target="../media/image161.emf"/><Relationship Id="rId48" Type="http://schemas.openxmlformats.org/officeDocument/2006/relationships/image" Target="../media/image166.emf"/><Relationship Id="rId56" Type="http://schemas.openxmlformats.org/officeDocument/2006/relationships/image" Target="../media/image174.emf"/><Relationship Id="rId8" Type="http://schemas.openxmlformats.org/officeDocument/2006/relationships/image" Target="../media/image126.emf"/><Relationship Id="rId51" Type="http://schemas.openxmlformats.org/officeDocument/2006/relationships/image" Target="../media/image169.emf"/><Relationship Id="rId3" Type="http://schemas.openxmlformats.org/officeDocument/2006/relationships/image" Target="../media/image121.emf"/></Relationships>
</file>

<file path=ppt/slides/_rels/slide46.xml.rels><?xml version="1.0" encoding="UTF-8" standalone="yes"?>
<Relationships xmlns="http://schemas.openxmlformats.org/package/2006/relationships"><Relationship Id="rId8" Type="http://schemas.openxmlformats.org/officeDocument/2006/relationships/image" Target="../media/image179.jpeg"/><Relationship Id="rId13" Type="http://schemas.openxmlformats.org/officeDocument/2006/relationships/image" Target="../media/image184.jpeg"/><Relationship Id="rId18" Type="http://schemas.openxmlformats.org/officeDocument/2006/relationships/image" Target="../media/image189.emf"/><Relationship Id="rId3" Type="http://schemas.openxmlformats.org/officeDocument/2006/relationships/image" Target="../media/image175.png"/><Relationship Id="rId21" Type="http://schemas.openxmlformats.org/officeDocument/2006/relationships/image" Target="../media/image192.png"/><Relationship Id="rId7" Type="http://schemas.openxmlformats.org/officeDocument/2006/relationships/image" Target="../media/image178.jpeg"/><Relationship Id="rId12" Type="http://schemas.openxmlformats.org/officeDocument/2006/relationships/image" Target="../media/image183.jpeg"/><Relationship Id="rId17" Type="http://schemas.openxmlformats.org/officeDocument/2006/relationships/image" Target="../media/image188.jpeg"/><Relationship Id="rId2" Type="http://schemas.openxmlformats.org/officeDocument/2006/relationships/notesSlide" Target="../notesSlides/notesSlide23.xml"/><Relationship Id="rId16" Type="http://schemas.openxmlformats.org/officeDocument/2006/relationships/image" Target="../media/image187.emf"/><Relationship Id="rId20" Type="http://schemas.openxmlformats.org/officeDocument/2006/relationships/image" Target="../media/image191.png"/><Relationship Id="rId1" Type="http://schemas.openxmlformats.org/officeDocument/2006/relationships/slideLayout" Target="../slideLayouts/slideLayout32.xml"/><Relationship Id="rId6" Type="http://schemas.openxmlformats.org/officeDocument/2006/relationships/image" Target="../media/image177.emf"/><Relationship Id="rId11" Type="http://schemas.openxmlformats.org/officeDocument/2006/relationships/image" Target="../media/image182.jpeg"/><Relationship Id="rId5" Type="http://schemas.openxmlformats.org/officeDocument/2006/relationships/image" Target="../media/image176.jpeg"/><Relationship Id="rId15" Type="http://schemas.openxmlformats.org/officeDocument/2006/relationships/image" Target="../media/image186.emf"/><Relationship Id="rId10" Type="http://schemas.openxmlformats.org/officeDocument/2006/relationships/image" Target="../media/image181.png"/><Relationship Id="rId19" Type="http://schemas.openxmlformats.org/officeDocument/2006/relationships/image" Target="../media/image190.png"/><Relationship Id="rId4" Type="http://schemas.openxmlformats.org/officeDocument/2006/relationships/image" Target="../media/image113.emf"/><Relationship Id="rId9" Type="http://schemas.openxmlformats.org/officeDocument/2006/relationships/image" Target="../media/image180.emf"/><Relationship Id="rId14" Type="http://schemas.openxmlformats.org/officeDocument/2006/relationships/image" Target="../media/image185.png"/><Relationship Id="rId22" Type="http://schemas.openxmlformats.org/officeDocument/2006/relationships/image" Target="../media/image5.jpeg"/></Relationships>
</file>

<file path=ppt/slides/_rels/slide47.xml.rels><?xml version="1.0" encoding="UTF-8" standalone="yes"?>
<Relationships xmlns="http://schemas.openxmlformats.org/package/2006/relationships"><Relationship Id="rId13" Type="http://schemas.openxmlformats.org/officeDocument/2006/relationships/image" Target="../media/image201.png"/><Relationship Id="rId18" Type="http://schemas.openxmlformats.org/officeDocument/2006/relationships/image" Target="../media/image206.emf"/><Relationship Id="rId26" Type="http://schemas.openxmlformats.org/officeDocument/2006/relationships/image" Target="../media/image214.emf"/><Relationship Id="rId39" Type="http://schemas.openxmlformats.org/officeDocument/2006/relationships/image" Target="../media/image227.emf"/><Relationship Id="rId21" Type="http://schemas.openxmlformats.org/officeDocument/2006/relationships/image" Target="../media/image209.emf"/><Relationship Id="rId34" Type="http://schemas.openxmlformats.org/officeDocument/2006/relationships/image" Target="../media/image222.emf"/><Relationship Id="rId42" Type="http://schemas.openxmlformats.org/officeDocument/2006/relationships/image" Target="../media/image229.png"/><Relationship Id="rId47" Type="http://schemas.openxmlformats.org/officeDocument/2006/relationships/image" Target="../media/image234.emf"/><Relationship Id="rId50" Type="http://schemas.openxmlformats.org/officeDocument/2006/relationships/image" Target="../media/image237.jpeg"/><Relationship Id="rId55" Type="http://schemas.openxmlformats.org/officeDocument/2006/relationships/image" Target="../media/image241.emf"/><Relationship Id="rId63" Type="http://schemas.openxmlformats.org/officeDocument/2006/relationships/image" Target="../media/image249.jpeg"/><Relationship Id="rId7" Type="http://schemas.openxmlformats.org/officeDocument/2006/relationships/image" Target="../media/image195.emf"/><Relationship Id="rId2" Type="http://schemas.openxmlformats.org/officeDocument/2006/relationships/notesSlide" Target="../notesSlides/notesSlide24.xml"/><Relationship Id="rId16" Type="http://schemas.openxmlformats.org/officeDocument/2006/relationships/image" Target="../media/image204.emf"/><Relationship Id="rId20" Type="http://schemas.openxmlformats.org/officeDocument/2006/relationships/image" Target="../media/image208.jpeg"/><Relationship Id="rId29" Type="http://schemas.openxmlformats.org/officeDocument/2006/relationships/image" Target="../media/image217.emf"/><Relationship Id="rId41" Type="http://schemas.openxmlformats.org/officeDocument/2006/relationships/image" Target="../media/image228.png"/><Relationship Id="rId54" Type="http://schemas.openxmlformats.org/officeDocument/2006/relationships/image" Target="../media/image240.emf"/><Relationship Id="rId62" Type="http://schemas.openxmlformats.org/officeDocument/2006/relationships/image" Target="../media/image248.png"/><Relationship Id="rId1" Type="http://schemas.openxmlformats.org/officeDocument/2006/relationships/slideLayout" Target="../slideLayouts/slideLayout38.xml"/><Relationship Id="rId6" Type="http://schemas.openxmlformats.org/officeDocument/2006/relationships/image" Target="../media/image194.emf"/><Relationship Id="rId11" Type="http://schemas.openxmlformats.org/officeDocument/2006/relationships/image" Target="../media/image199.emf"/><Relationship Id="rId24" Type="http://schemas.openxmlformats.org/officeDocument/2006/relationships/image" Target="../media/image212.emf"/><Relationship Id="rId32" Type="http://schemas.openxmlformats.org/officeDocument/2006/relationships/image" Target="../media/image220.emf"/><Relationship Id="rId37" Type="http://schemas.openxmlformats.org/officeDocument/2006/relationships/image" Target="../media/image225.png"/><Relationship Id="rId40" Type="http://schemas.openxmlformats.org/officeDocument/2006/relationships/image" Target="../media/image100.emf"/><Relationship Id="rId45" Type="http://schemas.openxmlformats.org/officeDocument/2006/relationships/image" Target="../media/image232.png"/><Relationship Id="rId53" Type="http://schemas.openxmlformats.org/officeDocument/2006/relationships/image" Target="../media/image239.emf"/><Relationship Id="rId58" Type="http://schemas.openxmlformats.org/officeDocument/2006/relationships/image" Target="../media/image244.emf"/><Relationship Id="rId5" Type="http://schemas.openxmlformats.org/officeDocument/2006/relationships/image" Target="../media/image98.emf"/><Relationship Id="rId15" Type="http://schemas.openxmlformats.org/officeDocument/2006/relationships/image" Target="../media/image203.emf"/><Relationship Id="rId23" Type="http://schemas.openxmlformats.org/officeDocument/2006/relationships/image" Target="../media/image211.emf"/><Relationship Id="rId28" Type="http://schemas.openxmlformats.org/officeDocument/2006/relationships/image" Target="../media/image216.emf"/><Relationship Id="rId36" Type="http://schemas.openxmlformats.org/officeDocument/2006/relationships/image" Target="../media/image224.png"/><Relationship Id="rId49" Type="http://schemas.openxmlformats.org/officeDocument/2006/relationships/image" Target="../media/image236.emf"/><Relationship Id="rId57" Type="http://schemas.openxmlformats.org/officeDocument/2006/relationships/image" Target="../media/image243.png"/><Relationship Id="rId61" Type="http://schemas.openxmlformats.org/officeDocument/2006/relationships/image" Target="../media/image247.emf"/><Relationship Id="rId10" Type="http://schemas.openxmlformats.org/officeDocument/2006/relationships/image" Target="../media/image198.emf"/><Relationship Id="rId19" Type="http://schemas.openxmlformats.org/officeDocument/2006/relationships/image" Target="../media/image207.jpeg"/><Relationship Id="rId31" Type="http://schemas.openxmlformats.org/officeDocument/2006/relationships/image" Target="../media/image219.png"/><Relationship Id="rId44" Type="http://schemas.openxmlformats.org/officeDocument/2006/relationships/image" Target="../media/image231.png"/><Relationship Id="rId52" Type="http://schemas.openxmlformats.org/officeDocument/2006/relationships/image" Target="../media/image186.emf"/><Relationship Id="rId60" Type="http://schemas.openxmlformats.org/officeDocument/2006/relationships/image" Target="../media/image246.emf"/><Relationship Id="rId4" Type="http://schemas.openxmlformats.org/officeDocument/2006/relationships/image" Target="../media/image177.emf"/><Relationship Id="rId9" Type="http://schemas.openxmlformats.org/officeDocument/2006/relationships/image" Target="../media/image197.emf"/><Relationship Id="rId14" Type="http://schemas.openxmlformats.org/officeDocument/2006/relationships/image" Target="../media/image202.png"/><Relationship Id="rId22" Type="http://schemas.openxmlformats.org/officeDocument/2006/relationships/image" Target="../media/image210.emf"/><Relationship Id="rId27" Type="http://schemas.openxmlformats.org/officeDocument/2006/relationships/image" Target="../media/image215.emf"/><Relationship Id="rId30" Type="http://schemas.openxmlformats.org/officeDocument/2006/relationships/image" Target="../media/image218.emf"/><Relationship Id="rId35" Type="http://schemas.openxmlformats.org/officeDocument/2006/relationships/image" Target="../media/image223.jpeg"/><Relationship Id="rId43" Type="http://schemas.openxmlformats.org/officeDocument/2006/relationships/image" Target="../media/image230.png"/><Relationship Id="rId48" Type="http://schemas.openxmlformats.org/officeDocument/2006/relationships/image" Target="../media/image235.emf"/><Relationship Id="rId56" Type="http://schemas.openxmlformats.org/officeDocument/2006/relationships/image" Target="../media/image242.emf"/><Relationship Id="rId64" Type="http://schemas.openxmlformats.org/officeDocument/2006/relationships/image" Target="../media/image250.emf"/><Relationship Id="rId8" Type="http://schemas.openxmlformats.org/officeDocument/2006/relationships/image" Target="../media/image196.png"/><Relationship Id="rId51" Type="http://schemas.openxmlformats.org/officeDocument/2006/relationships/image" Target="../media/image238.emf"/><Relationship Id="rId3" Type="http://schemas.openxmlformats.org/officeDocument/2006/relationships/image" Target="../media/image193.png"/><Relationship Id="rId12" Type="http://schemas.openxmlformats.org/officeDocument/2006/relationships/image" Target="../media/image200.jpeg"/><Relationship Id="rId17" Type="http://schemas.openxmlformats.org/officeDocument/2006/relationships/image" Target="../media/image205.emf"/><Relationship Id="rId25" Type="http://schemas.openxmlformats.org/officeDocument/2006/relationships/image" Target="../media/image213.jpeg"/><Relationship Id="rId33" Type="http://schemas.openxmlformats.org/officeDocument/2006/relationships/image" Target="../media/image221.emf"/><Relationship Id="rId38" Type="http://schemas.openxmlformats.org/officeDocument/2006/relationships/image" Target="../media/image226.emf"/><Relationship Id="rId46" Type="http://schemas.openxmlformats.org/officeDocument/2006/relationships/image" Target="../media/image233.emf"/><Relationship Id="rId59" Type="http://schemas.openxmlformats.org/officeDocument/2006/relationships/image" Target="../media/image245.emf"/></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8" Type="http://schemas.openxmlformats.org/officeDocument/2006/relationships/hyperlink" Target="http://www.hays.co.uk/index.htm" TargetMode="External"/><Relationship Id="rId13" Type="http://schemas.openxmlformats.org/officeDocument/2006/relationships/image" Target="../media/image257.gif"/><Relationship Id="rId18" Type="http://schemas.openxmlformats.org/officeDocument/2006/relationships/image" Target="../media/image260.gif"/><Relationship Id="rId26" Type="http://schemas.openxmlformats.org/officeDocument/2006/relationships/image" Target="../media/image266.gif"/><Relationship Id="rId3" Type="http://schemas.openxmlformats.org/officeDocument/2006/relationships/image" Target="../media/image251.png"/><Relationship Id="rId21" Type="http://schemas.openxmlformats.org/officeDocument/2006/relationships/image" Target="../media/image263.png"/><Relationship Id="rId34" Type="http://schemas.openxmlformats.org/officeDocument/2006/relationships/image" Target="../media/image273.png"/><Relationship Id="rId7" Type="http://schemas.openxmlformats.org/officeDocument/2006/relationships/image" Target="../media/image253.gif"/><Relationship Id="rId12" Type="http://schemas.openxmlformats.org/officeDocument/2006/relationships/image" Target="../media/image256.jpeg"/><Relationship Id="rId17" Type="http://schemas.openxmlformats.org/officeDocument/2006/relationships/hyperlink" Target="http://www.morson.com/" TargetMode="External"/><Relationship Id="rId25" Type="http://schemas.openxmlformats.org/officeDocument/2006/relationships/hyperlink" Target="http://www.redcommerce.com/" TargetMode="External"/><Relationship Id="rId33" Type="http://schemas.openxmlformats.org/officeDocument/2006/relationships/image" Target="../media/image272.png"/><Relationship Id="rId2" Type="http://schemas.openxmlformats.org/officeDocument/2006/relationships/notesSlide" Target="../notesSlides/notesSlide28.xml"/><Relationship Id="rId16" Type="http://schemas.openxmlformats.org/officeDocument/2006/relationships/image" Target="../media/image259.png"/><Relationship Id="rId20" Type="http://schemas.openxmlformats.org/officeDocument/2006/relationships/image" Target="../media/image262.jpeg"/><Relationship Id="rId29" Type="http://schemas.openxmlformats.org/officeDocument/2006/relationships/image" Target="../media/image268.gif"/><Relationship Id="rId1" Type="http://schemas.openxmlformats.org/officeDocument/2006/relationships/slideLayout" Target="../slideLayouts/slideLayout38.xml"/><Relationship Id="rId6" Type="http://schemas.openxmlformats.org/officeDocument/2006/relationships/hyperlink" Target="http://www.teachingpersonnel.com/" TargetMode="External"/><Relationship Id="rId11" Type="http://schemas.openxmlformats.org/officeDocument/2006/relationships/hyperlink" Target="http://www.britishmedicaljobs.com/browse-jobs/ics-independent-clinical-services-ltd" TargetMode="External"/><Relationship Id="rId24" Type="http://schemas.openxmlformats.org/officeDocument/2006/relationships/image" Target="../media/image265.gif"/><Relationship Id="rId32" Type="http://schemas.openxmlformats.org/officeDocument/2006/relationships/image" Target="../media/image271.gif"/><Relationship Id="rId5" Type="http://schemas.openxmlformats.org/officeDocument/2006/relationships/image" Target="../media/image252.png"/><Relationship Id="rId15" Type="http://schemas.openxmlformats.org/officeDocument/2006/relationships/image" Target="../media/image258.gif"/><Relationship Id="rId23" Type="http://schemas.openxmlformats.org/officeDocument/2006/relationships/hyperlink" Target="http://www.parasolgroup.co.uk/" TargetMode="External"/><Relationship Id="rId28" Type="http://schemas.openxmlformats.org/officeDocument/2006/relationships/hyperlink" Target="http://www.protocol.co.uk/" TargetMode="External"/><Relationship Id="rId10" Type="http://schemas.openxmlformats.org/officeDocument/2006/relationships/image" Target="../media/image255.png"/><Relationship Id="rId19" Type="http://schemas.openxmlformats.org/officeDocument/2006/relationships/image" Target="../media/image261.jpeg"/><Relationship Id="rId31" Type="http://schemas.openxmlformats.org/officeDocument/2006/relationships/image" Target="../media/image270.png"/><Relationship Id="rId4" Type="http://schemas.openxmlformats.org/officeDocument/2006/relationships/hyperlink" Target="http://www.morganmckinley.co.uk/" TargetMode="External"/><Relationship Id="rId9" Type="http://schemas.openxmlformats.org/officeDocument/2006/relationships/image" Target="../media/image254.gif"/><Relationship Id="rId14" Type="http://schemas.openxmlformats.org/officeDocument/2006/relationships/hyperlink" Target="http://www.walkerhamill.com/index.aspx" TargetMode="External"/><Relationship Id="rId22" Type="http://schemas.openxmlformats.org/officeDocument/2006/relationships/image" Target="../media/image264.jpeg"/><Relationship Id="rId27" Type="http://schemas.openxmlformats.org/officeDocument/2006/relationships/image" Target="../media/image267.png"/><Relationship Id="rId30" Type="http://schemas.openxmlformats.org/officeDocument/2006/relationships/image" Target="../media/image269.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8.xml"/><Relationship Id="rId1" Type="http://schemas.openxmlformats.org/officeDocument/2006/relationships/vmlDrawing" Target="../drawings/vmlDrawing1.vml"/><Relationship Id="rId6" Type="http://schemas.openxmlformats.org/officeDocument/2006/relationships/image" Target="../media/image274.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55.xml.rels><?xml version="1.0" encoding="UTF-8" standalone="yes"?>
<Relationships xmlns="http://schemas.openxmlformats.org/package/2006/relationships"><Relationship Id="rId8" Type="http://schemas.openxmlformats.org/officeDocument/2006/relationships/image" Target="../media/image277.emf"/><Relationship Id="rId3" Type="http://schemas.openxmlformats.org/officeDocument/2006/relationships/notesSlide" Target="../notesSlides/notesSlide32.xml"/><Relationship Id="rId7" Type="http://schemas.openxmlformats.org/officeDocument/2006/relationships/image" Target="../media/image276.emf"/><Relationship Id="rId2" Type="http://schemas.openxmlformats.org/officeDocument/2006/relationships/slideLayout" Target="../slideLayouts/slideLayout32.xml"/><Relationship Id="rId1" Type="http://schemas.openxmlformats.org/officeDocument/2006/relationships/vmlDrawing" Target="../drawings/vmlDrawing2.vml"/><Relationship Id="rId6" Type="http://schemas.openxmlformats.org/officeDocument/2006/relationships/image" Target="../media/image275.emf"/><Relationship Id="rId5" Type="http://schemas.openxmlformats.org/officeDocument/2006/relationships/package" Target="../embeddings/Microsoft_Word_Document3.docx"/><Relationship Id="rId10" Type="http://schemas.openxmlformats.org/officeDocument/2006/relationships/image" Target="../media/image5.jpeg"/><Relationship Id="rId4" Type="http://schemas.openxmlformats.org/officeDocument/2006/relationships/oleObject" Target="../embeddings/oleObject2.bin"/><Relationship Id="rId9" Type="http://schemas.openxmlformats.org/officeDocument/2006/relationships/image" Target="../media/image278.emf"/></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8.xml"/></Relationships>
</file>

<file path=ppt/slides/_rels/slide5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36.xml"/><Relationship Id="rId1" Type="http://schemas.openxmlformats.org/officeDocument/2006/relationships/slideLayout" Target="../slideLayouts/slideLayout28.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8" Type="http://schemas.openxmlformats.org/officeDocument/2006/relationships/image" Target="../media/image285.gif"/><Relationship Id="rId13" Type="http://schemas.openxmlformats.org/officeDocument/2006/relationships/image" Target="../media/image290.emf"/><Relationship Id="rId18" Type="http://schemas.openxmlformats.org/officeDocument/2006/relationships/image" Target="../media/image295.emf"/><Relationship Id="rId3" Type="http://schemas.openxmlformats.org/officeDocument/2006/relationships/image" Target="../media/image280.emf"/><Relationship Id="rId7" Type="http://schemas.openxmlformats.org/officeDocument/2006/relationships/image" Target="../media/image284.emf"/><Relationship Id="rId12" Type="http://schemas.openxmlformats.org/officeDocument/2006/relationships/image" Target="../media/image289.png"/><Relationship Id="rId17" Type="http://schemas.openxmlformats.org/officeDocument/2006/relationships/image" Target="../media/image294.emf"/><Relationship Id="rId2" Type="http://schemas.openxmlformats.org/officeDocument/2006/relationships/notesSlide" Target="../notesSlides/notesSlide37.xml"/><Relationship Id="rId16" Type="http://schemas.openxmlformats.org/officeDocument/2006/relationships/image" Target="../media/image293.emf"/><Relationship Id="rId1" Type="http://schemas.openxmlformats.org/officeDocument/2006/relationships/slideLayout" Target="../slideLayouts/slideLayout28.xml"/><Relationship Id="rId6" Type="http://schemas.openxmlformats.org/officeDocument/2006/relationships/image" Target="../media/image283.emf"/><Relationship Id="rId11" Type="http://schemas.openxmlformats.org/officeDocument/2006/relationships/image" Target="../media/image288.emf"/><Relationship Id="rId5" Type="http://schemas.openxmlformats.org/officeDocument/2006/relationships/image" Target="../media/image282.emf"/><Relationship Id="rId15" Type="http://schemas.openxmlformats.org/officeDocument/2006/relationships/image" Target="../media/image292.emf"/><Relationship Id="rId10" Type="http://schemas.openxmlformats.org/officeDocument/2006/relationships/image" Target="../media/image287.emf"/><Relationship Id="rId19" Type="http://schemas.openxmlformats.org/officeDocument/2006/relationships/image" Target="../media/image5.jpeg"/><Relationship Id="rId4" Type="http://schemas.openxmlformats.org/officeDocument/2006/relationships/image" Target="../media/image281.emf"/><Relationship Id="rId9" Type="http://schemas.openxmlformats.org/officeDocument/2006/relationships/image" Target="../media/image286.emf"/><Relationship Id="rId14" Type="http://schemas.openxmlformats.org/officeDocument/2006/relationships/image" Target="../media/image291.emf"/></Relationships>
</file>

<file path=ppt/slides/_rels/slide61.xml.rels><?xml version="1.0" encoding="UTF-8" standalone="yes"?>
<Relationships xmlns="http://schemas.openxmlformats.org/package/2006/relationships"><Relationship Id="rId3" Type="http://schemas.openxmlformats.org/officeDocument/2006/relationships/image" Target="../media/image296.emf"/><Relationship Id="rId2" Type="http://schemas.openxmlformats.org/officeDocument/2006/relationships/notesSlide" Target="../notesSlides/notesSlide38.xml"/><Relationship Id="rId1" Type="http://schemas.openxmlformats.org/officeDocument/2006/relationships/slideLayout" Target="../slideLayouts/slideLayout28.xml"/><Relationship Id="rId4" Type="http://schemas.openxmlformats.org/officeDocument/2006/relationships/image" Target="../media/image5.jpeg"/></Relationships>
</file>

<file path=ppt/slides/_rels/slide62.xml.rels><?xml version="1.0" encoding="UTF-8" standalone="yes"?>
<Relationships xmlns="http://schemas.openxmlformats.org/package/2006/relationships"><Relationship Id="rId3" Type="http://schemas.openxmlformats.org/officeDocument/2006/relationships/image" Target="../media/image297.png"/><Relationship Id="rId7" Type="http://schemas.openxmlformats.org/officeDocument/2006/relationships/image" Target="../media/image301.png"/><Relationship Id="rId2" Type="http://schemas.openxmlformats.org/officeDocument/2006/relationships/notesSlide" Target="../notesSlides/notesSlide39.xml"/><Relationship Id="rId1" Type="http://schemas.openxmlformats.org/officeDocument/2006/relationships/slideLayout" Target="../slideLayouts/slideLayout38.xml"/><Relationship Id="rId6" Type="http://schemas.openxmlformats.org/officeDocument/2006/relationships/image" Target="../media/image300.emf"/><Relationship Id="rId5" Type="http://schemas.openxmlformats.org/officeDocument/2006/relationships/image" Target="../media/image299.png"/><Relationship Id="rId4" Type="http://schemas.openxmlformats.org/officeDocument/2006/relationships/image" Target="../media/image298.png"/></Relationships>
</file>

<file path=ppt/slides/_rels/slide6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0.xml"/><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1.xml"/><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3.xml"/><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hyperlink" Target="http://prezi.com/hpaoszlsifov/recruiting-technology-2914/?utm_campaign=share&amp;utm_medium=copy"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71.xml.rels><?xml version="1.0" encoding="UTF-8" standalone="yes"?>
<Relationships xmlns="http://schemas.openxmlformats.org/package/2006/relationships"><Relationship Id="rId2" Type="http://schemas.openxmlformats.org/officeDocument/2006/relationships/image" Target="../media/image302.png"/><Relationship Id="rId1" Type="http://schemas.openxmlformats.org/officeDocument/2006/relationships/slideLayout" Target="../slideLayouts/slideLayout7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74.xml.rels><?xml version="1.0" encoding="UTF-8" standalone="yes"?>
<Relationships xmlns="http://schemas.openxmlformats.org/package/2006/relationships"><Relationship Id="rId2" Type="http://schemas.openxmlformats.org/officeDocument/2006/relationships/image" Target="../media/image303.png"/><Relationship Id="rId1" Type="http://schemas.openxmlformats.org/officeDocument/2006/relationships/slideLayout" Target="../slideLayouts/slideLayout77.xml"/></Relationships>
</file>

<file path=ppt/slides/_rels/slide75.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44.xml"/><Relationship Id="rId1" Type="http://schemas.openxmlformats.org/officeDocument/2006/relationships/slideLayout" Target="../slideLayouts/slideLayout77.xml"/></Relationships>
</file>

<file path=ppt/slides/_rels/slide76.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45.xml"/><Relationship Id="rId1" Type="http://schemas.openxmlformats.org/officeDocument/2006/relationships/slideLayout" Target="../slideLayouts/slideLayout77.xml"/></Relationships>
</file>

<file path=ppt/slides/_rels/slide77.xml.rels><?xml version="1.0" encoding="UTF-8" standalone="yes"?>
<Relationships xmlns="http://schemas.openxmlformats.org/package/2006/relationships"><Relationship Id="rId2" Type="http://schemas.openxmlformats.org/officeDocument/2006/relationships/image" Target="../media/image306.png"/><Relationship Id="rId1" Type="http://schemas.openxmlformats.org/officeDocument/2006/relationships/slideLayout" Target="../slideLayouts/slideLayout77.xml"/></Relationships>
</file>

<file path=ppt/slides/_rels/slide78.xml.rels><?xml version="1.0" encoding="UTF-8" standalone="yes"?>
<Relationships xmlns="http://schemas.openxmlformats.org/package/2006/relationships"><Relationship Id="rId2" Type="http://schemas.openxmlformats.org/officeDocument/2006/relationships/image" Target="../media/image307.png"/><Relationship Id="rId1" Type="http://schemas.openxmlformats.org/officeDocument/2006/relationships/slideLayout" Target="../slideLayouts/slideLayout77.xml"/></Relationships>
</file>

<file path=ppt/slides/_rels/slide79.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image" Target="../media/image308.png"/><Relationship Id="rId1" Type="http://schemas.openxmlformats.org/officeDocument/2006/relationships/slideLayout" Target="../slideLayouts/slideLayout77.xml"/><Relationship Id="rId5" Type="http://schemas.openxmlformats.org/officeDocument/2006/relationships/image" Target="../media/image311.png"/><Relationship Id="rId4" Type="http://schemas.openxmlformats.org/officeDocument/2006/relationships/image" Target="../media/image310.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86.xml.rels><?xml version="1.0" encoding="UTF-8" standalone="yes"?>
<Relationships xmlns="http://schemas.openxmlformats.org/package/2006/relationships"><Relationship Id="rId2" Type="http://schemas.openxmlformats.org/officeDocument/2006/relationships/image" Target="../media/image312.png"/><Relationship Id="rId1" Type="http://schemas.openxmlformats.org/officeDocument/2006/relationships/slideLayout" Target="../slideLayouts/slideLayout7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88.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79.xml"/></Relationships>
</file>

<file path=ppt/slides/_rels/slide89.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image" Target="../media/image314.png"/><Relationship Id="rId1" Type="http://schemas.openxmlformats.org/officeDocument/2006/relationships/slideLayout" Target="../slideLayouts/slideLayout77.xml"/><Relationship Id="rId6" Type="http://schemas.openxmlformats.org/officeDocument/2006/relationships/image" Target="../media/image318.png"/><Relationship Id="rId5" Type="http://schemas.openxmlformats.org/officeDocument/2006/relationships/image" Target="../media/image317.png"/><Relationship Id="rId4" Type="http://schemas.openxmlformats.org/officeDocument/2006/relationships/image" Target="../media/image316.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9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46.xml"/><Relationship Id="rId1" Type="http://schemas.openxmlformats.org/officeDocument/2006/relationships/slideLayout" Target="../slideLayouts/slideLayout60.xml"/></Relationships>
</file>

<file path=ppt/slides/_rels/slide94.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47.xml"/><Relationship Id="rId1" Type="http://schemas.openxmlformats.org/officeDocument/2006/relationships/slideLayout" Target="../slideLayouts/slideLayout54.xml"/></Relationships>
</file>

<file path=ppt/slides/_rels/slide95.xml.rels><?xml version="1.0" encoding="UTF-8" standalone="yes"?>
<Relationships xmlns="http://schemas.openxmlformats.org/package/2006/relationships"><Relationship Id="rId8" Type="http://schemas.openxmlformats.org/officeDocument/2006/relationships/image" Target="../media/image326.jpeg"/><Relationship Id="rId13" Type="http://schemas.openxmlformats.org/officeDocument/2006/relationships/image" Target="../media/image331.jpeg"/><Relationship Id="rId18" Type="http://schemas.openxmlformats.org/officeDocument/2006/relationships/image" Target="../media/image336.jpeg"/><Relationship Id="rId26" Type="http://schemas.openxmlformats.org/officeDocument/2006/relationships/image" Target="../media/image344.jpeg"/><Relationship Id="rId39" Type="http://schemas.openxmlformats.org/officeDocument/2006/relationships/image" Target="../media/image357.jpeg"/><Relationship Id="rId3" Type="http://schemas.openxmlformats.org/officeDocument/2006/relationships/image" Target="../media/image321.png"/><Relationship Id="rId21" Type="http://schemas.openxmlformats.org/officeDocument/2006/relationships/image" Target="../media/image339.jpeg"/><Relationship Id="rId34" Type="http://schemas.openxmlformats.org/officeDocument/2006/relationships/image" Target="../media/image352.jpeg"/><Relationship Id="rId42" Type="http://schemas.openxmlformats.org/officeDocument/2006/relationships/image" Target="../media/image360.jpeg"/><Relationship Id="rId7" Type="http://schemas.openxmlformats.org/officeDocument/2006/relationships/image" Target="../media/image325.jpeg"/><Relationship Id="rId12" Type="http://schemas.openxmlformats.org/officeDocument/2006/relationships/image" Target="../media/image330.jpeg"/><Relationship Id="rId17" Type="http://schemas.openxmlformats.org/officeDocument/2006/relationships/image" Target="../media/image335.jpeg"/><Relationship Id="rId25" Type="http://schemas.openxmlformats.org/officeDocument/2006/relationships/image" Target="../media/image343.jpeg"/><Relationship Id="rId33" Type="http://schemas.openxmlformats.org/officeDocument/2006/relationships/image" Target="../media/image351.jpeg"/><Relationship Id="rId38" Type="http://schemas.openxmlformats.org/officeDocument/2006/relationships/image" Target="../media/image356.jpeg"/><Relationship Id="rId2" Type="http://schemas.openxmlformats.org/officeDocument/2006/relationships/notesSlide" Target="../notesSlides/notesSlide48.xml"/><Relationship Id="rId16" Type="http://schemas.openxmlformats.org/officeDocument/2006/relationships/image" Target="../media/image334.jpeg"/><Relationship Id="rId20" Type="http://schemas.openxmlformats.org/officeDocument/2006/relationships/image" Target="../media/image338.jpeg"/><Relationship Id="rId29" Type="http://schemas.openxmlformats.org/officeDocument/2006/relationships/image" Target="../media/image347.jpeg"/><Relationship Id="rId41" Type="http://schemas.openxmlformats.org/officeDocument/2006/relationships/image" Target="../media/image359.jpeg"/><Relationship Id="rId1" Type="http://schemas.openxmlformats.org/officeDocument/2006/relationships/slideLayout" Target="../slideLayouts/slideLayout45.xml"/><Relationship Id="rId6" Type="http://schemas.openxmlformats.org/officeDocument/2006/relationships/image" Target="../media/image324.jpeg"/><Relationship Id="rId11" Type="http://schemas.openxmlformats.org/officeDocument/2006/relationships/image" Target="../media/image329.jpeg"/><Relationship Id="rId24" Type="http://schemas.openxmlformats.org/officeDocument/2006/relationships/image" Target="../media/image342.jpeg"/><Relationship Id="rId32" Type="http://schemas.openxmlformats.org/officeDocument/2006/relationships/image" Target="../media/image350.jpeg"/><Relationship Id="rId37" Type="http://schemas.openxmlformats.org/officeDocument/2006/relationships/image" Target="../media/image355.jpeg"/><Relationship Id="rId40" Type="http://schemas.openxmlformats.org/officeDocument/2006/relationships/image" Target="../media/image358.jpeg"/><Relationship Id="rId45" Type="http://schemas.openxmlformats.org/officeDocument/2006/relationships/image" Target="../media/image363.jpeg"/><Relationship Id="rId5" Type="http://schemas.openxmlformats.org/officeDocument/2006/relationships/image" Target="../media/image323.jpeg"/><Relationship Id="rId15" Type="http://schemas.openxmlformats.org/officeDocument/2006/relationships/image" Target="../media/image333.jpeg"/><Relationship Id="rId23" Type="http://schemas.openxmlformats.org/officeDocument/2006/relationships/image" Target="../media/image341.jpeg"/><Relationship Id="rId28" Type="http://schemas.openxmlformats.org/officeDocument/2006/relationships/image" Target="../media/image346.jpeg"/><Relationship Id="rId36" Type="http://schemas.openxmlformats.org/officeDocument/2006/relationships/image" Target="../media/image354.jpeg"/><Relationship Id="rId10" Type="http://schemas.openxmlformats.org/officeDocument/2006/relationships/image" Target="../media/image328.jpeg"/><Relationship Id="rId19" Type="http://schemas.openxmlformats.org/officeDocument/2006/relationships/image" Target="../media/image337.jpeg"/><Relationship Id="rId31" Type="http://schemas.openxmlformats.org/officeDocument/2006/relationships/image" Target="../media/image349.jpeg"/><Relationship Id="rId44" Type="http://schemas.openxmlformats.org/officeDocument/2006/relationships/image" Target="../media/image362.jpeg"/><Relationship Id="rId4" Type="http://schemas.openxmlformats.org/officeDocument/2006/relationships/image" Target="../media/image322.png"/><Relationship Id="rId9" Type="http://schemas.openxmlformats.org/officeDocument/2006/relationships/image" Target="../media/image327.jpeg"/><Relationship Id="rId14" Type="http://schemas.openxmlformats.org/officeDocument/2006/relationships/image" Target="../media/image332.jpeg"/><Relationship Id="rId22" Type="http://schemas.openxmlformats.org/officeDocument/2006/relationships/image" Target="../media/image340.jpeg"/><Relationship Id="rId27" Type="http://schemas.openxmlformats.org/officeDocument/2006/relationships/image" Target="../media/image345.jpeg"/><Relationship Id="rId30" Type="http://schemas.openxmlformats.org/officeDocument/2006/relationships/image" Target="../media/image348.jpeg"/><Relationship Id="rId35" Type="http://schemas.openxmlformats.org/officeDocument/2006/relationships/image" Target="../media/image353.jpeg"/><Relationship Id="rId43" Type="http://schemas.openxmlformats.org/officeDocument/2006/relationships/image" Target="../media/image361.jpeg"/></Relationships>
</file>

<file path=ppt/slides/_rels/slide96.xml.rels><?xml version="1.0" encoding="UTF-8" standalone="yes"?>
<Relationships xmlns="http://schemas.openxmlformats.org/package/2006/relationships"><Relationship Id="rId3" Type="http://schemas.openxmlformats.org/officeDocument/2006/relationships/image" Target="../media/image364.jpeg"/><Relationship Id="rId2" Type="http://schemas.openxmlformats.org/officeDocument/2006/relationships/notesSlide" Target="../notesSlides/notesSlide49.xml"/><Relationship Id="rId1" Type="http://schemas.openxmlformats.org/officeDocument/2006/relationships/slideLayout" Target="../slideLayouts/slideLayout58.xml"/></Relationships>
</file>

<file path=ppt/slides/_rels/slide97.xml.rels><?xml version="1.0" encoding="UTF-8" standalone="yes"?>
<Relationships xmlns="http://schemas.openxmlformats.org/package/2006/relationships"><Relationship Id="rId3" Type="http://schemas.openxmlformats.org/officeDocument/2006/relationships/image" Target="../media/image364.jpeg"/><Relationship Id="rId2" Type="http://schemas.openxmlformats.org/officeDocument/2006/relationships/notesSlide" Target="../notesSlides/notesSlide50.xml"/><Relationship Id="rId1" Type="http://schemas.openxmlformats.org/officeDocument/2006/relationships/slideLayout" Target="../slideLayouts/slideLayout59.xml"/></Relationships>
</file>

<file path=ppt/slides/_rels/slide98.xml.rels><?xml version="1.0" encoding="UTF-8" standalone="yes"?>
<Relationships xmlns="http://schemas.openxmlformats.org/package/2006/relationships"><Relationship Id="rId13" Type="http://schemas.openxmlformats.org/officeDocument/2006/relationships/image" Target="../media/image375.png"/><Relationship Id="rId18" Type="http://schemas.openxmlformats.org/officeDocument/2006/relationships/image" Target="../media/image380.png"/><Relationship Id="rId26" Type="http://schemas.openxmlformats.org/officeDocument/2006/relationships/image" Target="../media/image388.png"/><Relationship Id="rId39" Type="http://schemas.openxmlformats.org/officeDocument/2006/relationships/image" Target="../media/image401.jpeg"/><Relationship Id="rId3" Type="http://schemas.openxmlformats.org/officeDocument/2006/relationships/image" Target="../media/image365.png"/><Relationship Id="rId21" Type="http://schemas.openxmlformats.org/officeDocument/2006/relationships/image" Target="../media/image383.jpeg"/><Relationship Id="rId34" Type="http://schemas.openxmlformats.org/officeDocument/2006/relationships/image" Target="../media/image396.png"/><Relationship Id="rId42" Type="http://schemas.openxmlformats.org/officeDocument/2006/relationships/image" Target="../media/image404.jpeg"/><Relationship Id="rId47" Type="http://schemas.openxmlformats.org/officeDocument/2006/relationships/image" Target="../media/image409.jpeg"/><Relationship Id="rId7" Type="http://schemas.openxmlformats.org/officeDocument/2006/relationships/image" Target="../media/image369.png"/><Relationship Id="rId12" Type="http://schemas.openxmlformats.org/officeDocument/2006/relationships/image" Target="../media/image374.png"/><Relationship Id="rId17" Type="http://schemas.openxmlformats.org/officeDocument/2006/relationships/image" Target="../media/image379.png"/><Relationship Id="rId25" Type="http://schemas.openxmlformats.org/officeDocument/2006/relationships/image" Target="../media/image387.png"/><Relationship Id="rId33" Type="http://schemas.openxmlformats.org/officeDocument/2006/relationships/image" Target="../media/image395.jpeg"/><Relationship Id="rId38" Type="http://schemas.openxmlformats.org/officeDocument/2006/relationships/image" Target="../media/image400.jpeg"/><Relationship Id="rId46" Type="http://schemas.openxmlformats.org/officeDocument/2006/relationships/image" Target="../media/image408.jpeg"/><Relationship Id="rId2" Type="http://schemas.openxmlformats.org/officeDocument/2006/relationships/notesSlide" Target="../notesSlides/notesSlide51.xml"/><Relationship Id="rId16" Type="http://schemas.openxmlformats.org/officeDocument/2006/relationships/image" Target="../media/image378.png"/><Relationship Id="rId20" Type="http://schemas.openxmlformats.org/officeDocument/2006/relationships/image" Target="../media/image382.png"/><Relationship Id="rId29" Type="http://schemas.openxmlformats.org/officeDocument/2006/relationships/image" Target="../media/image391.jpeg"/><Relationship Id="rId41" Type="http://schemas.openxmlformats.org/officeDocument/2006/relationships/image" Target="../media/image403.jpeg"/><Relationship Id="rId1" Type="http://schemas.openxmlformats.org/officeDocument/2006/relationships/slideLayout" Target="../slideLayouts/slideLayout64.xml"/><Relationship Id="rId6" Type="http://schemas.openxmlformats.org/officeDocument/2006/relationships/image" Target="../media/image368.png"/><Relationship Id="rId11" Type="http://schemas.openxmlformats.org/officeDocument/2006/relationships/image" Target="../media/image373.png"/><Relationship Id="rId24" Type="http://schemas.openxmlformats.org/officeDocument/2006/relationships/image" Target="../media/image386.png"/><Relationship Id="rId32" Type="http://schemas.openxmlformats.org/officeDocument/2006/relationships/image" Target="../media/image394.jpeg"/><Relationship Id="rId37" Type="http://schemas.openxmlformats.org/officeDocument/2006/relationships/image" Target="../media/image399.jpeg"/><Relationship Id="rId40" Type="http://schemas.openxmlformats.org/officeDocument/2006/relationships/image" Target="../media/image402.jpeg"/><Relationship Id="rId45" Type="http://schemas.openxmlformats.org/officeDocument/2006/relationships/image" Target="../media/image407.jpeg"/><Relationship Id="rId5" Type="http://schemas.openxmlformats.org/officeDocument/2006/relationships/image" Target="../media/image367.png"/><Relationship Id="rId15" Type="http://schemas.openxmlformats.org/officeDocument/2006/relationships/image" Target="../media/image377.png"/><Relationship Id="rId23" Type="http://schemas.openxmlformats.org/officeDocument/2006/relationships/image" Target="../media/image385.png"/><Relationship Id="rId28" Type="http://schemas.openxmlformats.org/officeDocument/2006/relationships/image" Target="../media/image390.jpeg"/><Relationship Id="rId36" Type="http://schemas.openxmlformats.org/officeDocument/2006/relationships/image" Target="../media/image398.jpeg"/><Relationship Id="rId49" Type="http://schemas.openxmlformats.org/officeDocument/2006/relationships/image" Target="../media/image411.jpeg"/><Relationship Id="rId10" Type="http://schemas.openxmlformats.org/officeDocument/2006/relationships/image" Target="../media/image372.png"/><Relationship Id="rId19" Type="http://schemas.openxmlformats.org/officeDocument/2006/relationships/image" Target="../media/image381.png"/><Relationship Id="rId31" Type="http://schemas.openxmlformats.org/officeDocument/2006/relationships/image" Target="../media/image393.jpeg"/><Relationship Id="rId44" Type="http://schemas.openxmlformats.org/officeDocument/2006/relationships/image" Target="../media/image406.jpeg"/><Relationship Id="rId4" Type="http://schemas.openxmlformats.org/officeDocument/2006/relationships/image" Target="../media/image366.png"/><Relationship Id="rId9" Type="http://schemas.openxmlformats.org/officeDocument/2006/relationships/image" Target="../media/image371.png"/><Relationship Id="rId14" Type="http://schemas.openxmlformats.org/officeDocument/2006/relationships/image" Target="../media/image376.png"/><Relationship Id="rId22" Type="http://schemas.openxmlformats.org/officeDocument/2006/relationships/image" Target="../media/image384.png"/><Relationship Id="rId27" Type="http://schemas.openxmlformats.org/officeDocument/2006/relationships/image" Target="../media/image389.jpeg"/><Relationship Id="rId30" Type="http://schemas.openxmlformats.org/officeDocument/2006/relationships/image" Target="../media/image392.jpeg"/><Relationship Id="rId35" Type="http://schemas.openxmlformats.org/officeDocument/2006/relationships/image" Target="../media/image397.jpeg"/><Relationship Id="rId43" Type="http://schemas.openxmlformats.org/officeDocument/2006/relationships/image" Target="../media/image405.jpeg"/><Relationship Id="rId48" Type="http://schemas.openxmlformats.org/officeDocument/2006/relationships/image" Target="../media/image410.jpeg"/><Relationship Id="rId8" Type="http://schemas.openxmlformats.org/officeDocument/2006/relationships/image" Target="../media/image370.png"/></Relationships>
</file>

<file path=ppt/slides/_rels/slide99.xml.rels><?xml version="1.0" encoding="UTF-8" standalone="yes"?>
<Relationships xmlns="http://schemas.openxmlformats.org/package/2006/relationships"><Relationship Id="rId2" Type="http://schemas.openxmlformats.org/officeDocument/2006/relationships/image" Target="../media/image412.png"/><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9551" y="1412776"/>
            <a:ext cx="8208912" cy="2952328"/>
          </a:xfrm>
        </p:spPr>
        <p:txBody>
          <a:bodyPr>
            <a:noAutofit/>
          </a:bodyPr>
          <a:lstStyle/>
          <a:p>
            <a:pPr algn="l"/>
            <a:endParaRPr lang="en-GB" sz="4000" dirty="0" smtClean="0">
              <a:solidFill>
                <a:srgbClr val="62318A"/>
              </a:solidFill>
              <a:latin typeface="Rockwell" pitchFamily="18" charset="0"/>
            </a:endParaRPr>
          </a:p>
          <a:p>
            <a:pPr algn="l"/>
            <a:r>
              <a:rPr lang="en-GB" sz="4000" dirty="0" smtClean="0">
                <a:solidFill>
                  <a:srgbClr val="62318A"/>
                </a:solidFill>
                <a:latin typeface="Rockwell" pitchFamily="18" charset="0"/>
              </a:rPr>
              <a:t>Recruitment Leaders Connect</a:t>
            </a:r>
          </a:p>
          <a:p>
            <a:pPr algn="l"/>
            <a:r>
              <a:rPr lang="en-GB" dirty="0" smtClean="0">
                <a:solidFill>
                  <a:schemeClr val="tx1"/>
                </a:solidFill>
                <a:latin typeface="Rockwell" pitchFamily="18" charset="0"/>
              </a:rPr>
              <a:t>The year ahead </a:t>
            </a:r>
            <a:r>
              <a:rPr lang="en-GB" dirty="0" smtClean="0">
                <a:solidFill>
                  <a:srgbClr val="62318A"/>
                </a:solidFill>
                <a:latin typeface="Rockwell" pitchFamily="18" charset="0"/>
              </a:rPr>
              <a:t>#</a:t>
            </a:r>
            <a:r>
              <a:rPr lang="en-GB" dirty="0" err="1" smtClean="0">
                <a:solidFill>
                  <a:srgbClr val="62318A"/>
                </a:solidFill>
                <a:latin typeface="Rockwell" pitchFamily="18" charset="0"/>
              </a:rPr>
              <a:t>RLCon</a:t>
            </a:r>
            <a:r>
              <a:rPr lang="en-US" sz="2800" dirty="0" smtClean="0">
                <a:solidFill>
                  <a:srgbClr val="62318A"/>
                </a:solidFill>
                <a:latin typeface="Rockwell" pitchFamily="18" charset="0"/>
              </a:rPr>
              <a:t/>
            </a:r>
            <a:br>
              <a:rPr lang="en-US" sz="2800" dirty="0" smtClean="0">
                <a:solidFill>
                  <a:srgbClr val="62318A"/>
                </a:solidFill>
                <a:latin typeface="Rockwell" pitchFamily="18" charset="0"/>
              </a:rPr>
            </a:br>
            <a:endParaRPr lang="en-US" sz="900" dirty="0" smtClean="0">
              <a:solidFill>
                <a:srgbClr val="62318A"/>
              </a:solidFill>
              <a:latin typeface="Rockwell" pitchFamily="18" charset="0"/>
            </a:endParaRPr>
          </a:p>
          <a:p>
            <a:pPr algn="l"/>
            <a:r>
              <a:rPr lang="en-US" sz="2000" dirty="0" smtClean="0">
                <a:solidFill>
                  <a:schemeClr val="tx1"/>
                </a:solidFill>
                <a:latin typeface="Rockwell" pitchFamily="18" charset="0"/>
              </a:rPr>
              <a:t>Today’s </a:t>
            </a:r>
            <a:r>
              <a:rPr lang="en-US" sz="2000" dirty="0" err="1" smtClean="0">
                <a:solidFill>
                  <a:schemeClr val="tx1"/>
                </a:solidFill>
                <a:latin typeface="Rockwell" pitchFamily="18" charset="0"/>
              </a:rPr>
              <a:t>WiFi</a:t>
            </a:r>
            <a:r>
              <a:rPr lang="en-US" sz="2000" dirty="0" smtClean="0">
                <a:solidFill>
                  <a:schemeClr val="tx1"/>
                </a:solidFill>
                <a:latin typeface="Rockwell" pitchFamily="18" charset="0"/>
              </a:rPr>
              <a:t> Access</a:t>
            </a:r>
          </a:p>
          <a:p>
            <a:pPr algn="l"/>
            <a:r>
              <a:rPr lang="en-US" sz="1800" dirty="0" smtClean="0">
                <a:solidFill>
                  <a:schemeClr val="tx1"/>
                </a:solidFill>
                <a:latin typeface="Rockwell" pitchFamily="18" charset="0"/>
              </a:rPr>
              <a:t>Network: </a:t>
            </a:r>
            <a:r>
              <a:rPr lang="en-US" sz="1800" dirty="0" smtClean="0">
                <a:solidFill>
                  <a:srgbClr val="62318A"/>
                </a:solidFill>
                <a:latin typeface="Rockwell" pitchFamily="18" charset="0"/>
              </a:rPr>
              <a:t>VENUE GUESTS</a:t>
            </a:r>
            <a:r>
              <a:rPr lang="en-US" sz="1800" dirty="0" smtClean="0">
                <a:solidFill>
                  <a:schemeClr val="tx1"/>
                </a:solidFill>
                <a:latin typeface="Rockwell" pitchFamily="18" charset="0"/>
              </a:rPr>
              <a:t>, Password: </a:t>
            </a:r>
            <a:r>
              <a:rPr lang="en-US" sz="1800" dirty="0" smtClean="0">
                <a:solidFill>
                  <a:srgbClr val="62318A"/>
                </a:solidFill>
                <a:latin typeface="Rockwell" pitchFamily="18" charset="0"/>
              </a:rPr>
              <a:t>EVENT</a:t>
            </a:r>
            <a:endParaRPr lang="en-GB" sz="1800" dirty="0">
              <a:solidFill>
                <a:srgbClr val="62318A"/>
              </a:solidFill>
              <a:latin typeface="Rockwell"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5342" y="5949280"/>
            <a:ext cx="3857331" cy="77730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
          <p:cNvPicPr>
            <a:picLocks noChangeAspect="1" noChangeArrowheads="1"/>
          </p:cNvPicPr>
          <p:nvPr/>
        </p:nvPicPr>
        <p:blipFill>
          <a:blip r:embed="rId3">
            <a:extLst>
              <a:ext uri="{28A0092B-C50C-407E-A947-70E740481C1C}">
                <a14:useLocalDpi xmlns:a14="http://schemas.microsoft.com/office/drawing/2010/main" val="0"/>
              </a:ext>
            </a:extLst>
          </a:blip>
          <a:srcRect l="3613" t="6303" r="4201" b="4857"/>
          <a:stretch>
            <a:fillRect/>
          </a:stretch>
        </p:blipFill>
        <p:spPr bwMode="auto">
          <a:xfrm>
            <a:off x="660400" y="544513"/>
            <a:ext cx="6648450" cy="475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419" name="Title 1"/>
          <p:cNvSpPr>
            <a:spLocks noGrp="1"/>
          </p:cNvSpPr>
          <p:nvPr>
            <p:ph type="title"/>
          </p:nvPr>
        </p:nvSpPr>
        <p:spPr/>
        <p:txBody>
          <a:bodyPr/>
          <a:lstStyle/>
          <a:p>
            <a:r>
              <a:rPr lang="en-GB" altLang="en-US" sz="3200" dirty="0" smtClean="0">
                <a:latin typeface="Bliss Medium"/>
              </a:rPr>
              <a:t>REC Industry Forecast</a:t>
            </a:r>
          </a:p>
        </p:txBody>
      </p:sp>
      <p:pic>
        <p:nvPicPr>
          <p:cNvPr id="604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7675" y="5300663"/>
            <a:ext cx="4656138" cy="116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569610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Social Recruiting?</a:t>
            </a:r>
            <a:endParaRPr lang="en-US" dirty="0"/>
          </a:p>
        </p:txBody>
      </p:sp>
      <p:sp>
        <p:nvSpPr>
          <p:cNvPr id="3" name="TextBox 2"/>
          <p:cNvSpPr txBox="1"/>
          <p:nvPr/>
        </p:nvSpPr>
        <p:spPr>
          <a:xfrm>
            <a:off x="476410" y="3726545"/>
            <a:ext cx="8406333" cy="1384995"/>
          </a:xfrm>
          <a:prstGeom prst="rect">
            <a:avLst/>
          </a:prstGeom>
          <a:noFill/>
        </p:spPr>
        <p:txBody>
          <a:bodyPr wrap="square" rtlCol="0">
            <a:spAutoFit/>
          </a:bodyPr>
          <a:lstStyle/>
          <a:p>
            <a:r>
              <a:rPr lang="en-GB" sz="2800" dirty="0" smtClean="0">
                <a:solidFill>
                  <a:prstClr val="black"/>
                </a:solidFill>
              </a:rPr>
              <a:t>Social Recruiting is building a community of relevant followers who you can market to and in turn leverage their networks for business success</a:t>
            </a:r>
            <a:endParaRPr lang="en-US" sz="2800" dirty="0" smtClean="0">
              <a:solidFill>
                <a:prstClr val="black"/>
              </a:solidFill>
            </a:endParaRPr>
          </a:p>
        </p:txBody>
      </p:sp>
      <p:pic>
        <p:nvPicPr>
          <p:cNvPr id="2560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180600" y="2161217"/>
            <a:ext cx="851293" cy="826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343187" y="2249777"/>
            <a:ext cx="646504" cy="649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4"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36753" y="2017309"/>
            <a:ext cx="988170" cy="993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5" cstate="screen"/>
          <a:srcRect/>
          <a:stretch>
            <a:fillRect/>
          </a:stretch>
        </p:blipFill>
        <p:spPr bwMode="auto">
          <a:xfrm>
            <a:off x="845205" y="1857052"/>
            <a:ext cx="1116824" cy="11307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93104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5603"/>
                                        </p:tgtEl>
                                        <p:attrNameLst>
                                          <p:attrName>style.visibility</p:attrName>
                                        </p:attrNameLst>
                                      </p:cBhvr>
                                      <p:to>
                                        <p:strVal val="visible"/>
                                      </p:to>
                                    </p:set>
                                    <p:animEffect transition="in" filter="fade">
                                      <p:cBhvr>
                                        <p:cTn id="7" dur="500"/>
                                        <p:tgtEl>
                                          <p:spTgt spid="25603"/>
                                        </p:tgtEl>
                                      </p:cBhvr>
                                    </p:animEffect>
                                  </p:childTnLst>
                                </p:cTn>
                              </p:par>
                              <p:par>
                                <p:cTn id="8" presetID="10" presetClass="entr" presetSubtype="0" fill="hold" nodeType="withEffect">
                                  <p:stCondLst>
                                    <p:cond delay="1000"/>
                                  </p:stCondLst>
                                  <p:childTnLst>
                                    <p:set>
                                      <p:cBhvr>
                                        <p:cTn id="9" dur="1" fill="hold">
                                          <p:stCondLst>
                                            <p:cond delay="0"/>
                                          </p:stCondLst>
                                        </p:cTn>
                                        <p:tgtEl>
                                          <p:spTgt spid="25604"/>
                                        </p:tgtEl>
                                        <p:attrNameLst>
                                          <p:attrName>style.visibility</p:attrName>
                                        </p:attrNameLst>
                                      </p:cBhvr>
                                      <p:to>
                                        <p:strVal val="visible"/>
                                      </p:to>
                                    </p:set>
                                    <p:animEffect transition="in" filter="fade">
                                      <p:cBhvr>
                                        <p:cTn id="10" dur="500"/>
                                        <p:tgtEl>
                                          <p:spTgt spid="25604"/>
                                        </p:tgtEl>
                                      </p:cBhvr>
                                    </p:animEffect>
                                  </p:childTnLst>
                                </p:cTn>
                              </p:par>
                              <p:par>
                                <p:cTn id="11" presetID="10" presetClass="entr" presetSubtype="0" fill="hold" nodeType="withEffect">
                                  <p:stCondLst>
                                    <p:cond delay="1500"/>
                                  </p:stCondLst>
                                  <p:childTnLst>
                                    <p:set>
                                      <p:cBhvr>
                                        <p:cTn id="12" dur="1" fill="hold">
                                          <p:stCondLst>
                                            <p:cond delay="0"/>
                                          </p:stCondLst>
                                        </p:cTn>
                                        <p:tgtEl>
                                          <p:spTgt spid="25602"/>
                                        </p:tgtEl>
                                        <p:attrNameLst>
                                          <p:attrName>style.visibility</p:attrName>
                                        </p:attrNameLst>
                                      </p:cBhvr>
                                      <p:to>
                                        <p:strVal val="visible"/>
                                      </p:to>
                                    </p:set>
                                    <p:animEffect transition="in" filter="fade">
                                      <p:cBhvr>
                                        <p:cTn id="13" dur="500"/>
                                        <p:tgtEl>
                                          <p:spTgt spid="25602"/>
                                        </p:tgtEl>
                                      </p:cBhvr>
                                    </p:animEffect>
                                  </p:childTnLst>
                                </p:cTn>
                              </p:par>
                              <p:par>
                                <p:cTn id="14" presetID="10" presetClass="entr" presetSubtype="0" fill="hold" nodeType="withEffect">
                                  <p:stCondLst>
                                    <p:cond delay="20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81101"/>
            <a:ext cx="9144000" cy="4648200"/>
          </a:xfrm>
        </p:spPr>
        <p:txBody>
          <a:bodyPr>
            <a:normAutofit/>
          </a:bodyPr>
          <a:lstStyle/>
          <a:p>
            <a:r>
              <a:rPr lang="en-GB" sz="5400" dirty="0" smtClean="0"/>
              <a:t>Clients</a:t>
            </a:r>
            <a:br>
              <a:rPr lang="en-GB" sz="5400" dirty="0" smtClean="0"/>
            </a:br>
            <a:r>
              <a:rPr lang="en-GB" sz="5400" dirty="0"/>
              <a:t/>
            </a:r>
            <a:br>
              <a:rPr lang="en-GB" sz="5400" dirty="0"/>
            </a:br>
            <a:r>
              <a:rPr lang="en-GB" sz="5400" dirty="0" smtClean="0"/>
              <a:t>Candidates</a:t>
            </a:r>
            <a:br>
              <a:rPr lang="en-GB" sz="5400" dirty="0" smtClean="0"/>
            </a:br>
            <a:r>
              <a:rPr lang="en-GB" sz="5400" dirty="0"/>
              <a:t/>
            </a:r>
            <a:br>
              <a:rPr lang="en-GB" sz="5400" dirty="0"/>
            </a:br>
            <a:r>
              <a:rPr lang="en-GB" sz="5400" dirty="0" smtClean="0"/>
              <a:t>Consultants</a:t>
            </a:r>
            <a:r>
              <a:rPr lang="en-GB" dirty="0" smtClean="0"/>
              <a:t> </a:t>
            </a:r>
            <a:endParaRPr lang="en-GB" dirty="0"/>
          </a:p>
        </p:txBody>
      </p:sp>
    </p:spTree>
    <p:extLst>
      <p:ext uri="{BB962C8B-B14F-4D97-AF65-F5344CB8AC3E}">
        <p14:creationId xmlns:p14="http://schemas.microsoft.com/office/powerpoint/2010/main" val="58147082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37263" y="1660525"/>
            <a:ext cx="17462" cy="4114800"/>
          </a:xfrm>
          <a:prstGeom prst="rect">
            <a:avLst/>
          </a:prstGeom>
          <a:gradFill>
            <a:gsLst>
              <a:gs pos="100000">
                <a:schemeClr val="bg1"/>
              </a:gs>
              <a:gs pos="0">
                <a:schemeClr val="bg1">
                  <a:lumMod val="50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102316" tIns="51158" rIns="102316" bIns="51158" anchor="ctr"/>
          <a:lstStyle/>
          <a:p>
            <a:pPr algn="ctr">
              <a:defRPr/>
            </a:pPr>
            <a:endParaRPr lang="en-US" dirty="0">
              <a:solidFill>
                <a:srgbClr val="FFFFFF"/>
              </a:solidFill>
            </a:endParaRPr>
          </a:p>
        </p:txBody>
      </p:sp>
      <p:sp>
        <p:nvSpPr>
          <p:cNvPr id="16" name="Rectangle 15"/>
          <p:cNvSpPr/>
          <p:nvPr/>
        </p:nvSpPr>
        <p:spPr>
          <a:xfrm>
            <a:off x="3090863" y="1638300"/>
            <a:ext cx="17462" cy="4114800"/>
          </a:xfrm>
          <a:prstGeom prst="rect">
            <a:avLst/>
          </a:prstGeom>
          <a:gradFill>
            <a:gsLst>
              <a:gs pos="100000">
                <a:schemeClr val="bg1"/>
              </a:gs>
              <a:gs pos="0">
                <a:schemeClr val="bg1">
                  <a:lumMod val="50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102316" tIns="51158" rIns="102316" bIns="51158" anchor="ctr"/>
          <a:lstStyle/>
          <a:p>
            <a:pPr algn="ctr">
              <a:defRPr/>
            </a:pPr>
            <a:endParaRPr lang="en-US" dirty="0">
              <a:solidFill>
                <a:srgbClr val="FFFFFF"/>
              </a:solidFill>
            </a:endParaRPr>
          </a:p>
        </p:txBody>
      </p:sp>
      <p:grpSp>
        <p:nvGrpSpPr>
          <p:cNvPr id="12" name="Group 11"/>
          <p:cNvGrpSpPr>
            <a:grpSpLocks/>
          </p:cNvGrpSpPr>
          <p:nvPr/>
        </p:nvGrpSpPr>
        <p:grpSpPr bwMode="auto">
          <a:xfrm>
            <a:off x="420688" y="1547813"/>
            <a:ext cx="2297112" cy="5143500"/>
            <a:chOff x="501574" y="652496"/>
            <a:chExt cx="2296670" cy="3857391"/>
          </a:xfrm>
        </p:grpSpPr>
        <p:grpSp>
          <p:nvGrpSpPr>
            <p:cNvPr id="426008" name="Group 2"/>
            <p:cNvGrpSpPr>
              <a:grpSpLocks/>
            </p:cNvGrpSpPr>
            <p:nvPr/>
          </p:nvGrpSpPr>
          <p:grpSpPr bwMode="auto">
            <a:xfrm>
              <a:off x="619515" y="652496"/>
              <a:ext cx="2178729" cy="2892373"/>
              <a:chOff x="619515" y="457755"/>
              <a:chExt cx="2178729" cy="2892373"/>
            </a:xfrm>
          </p:grpSpPr>
          <p:sp>
            <p:nvSpPr>
              <p:cNvPr id="426012" name="TextBox 55"/>
              <p:cNvSpPr txBox="1">
                <a:spLocks noChangeArrowheads="1"/>
              </p:cNvSpPr>
              <p:nvPr/>
            </p:nvSpPr>
            <p:spPr bwMode="auto">
              <a:xfrm>
                <a:off x="619026" y="457755"/>
                <a:ext cx="2179218" cy="1494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20000"/>
                  </a:spcBef>
                  <a:buClr>
                    <a:srgbClr val="0077B5"/>
                  </a:buClr>
                </a:pPr>
                <a:r>
                  <a:rPr lang="en-US" sz="4000" dirty="0">
                    <a:solidFill>
                      <a:srgbClr val="333333"/>
                    </a:solidFill>
                    <a:ea typeface="ＭＳ Ｐゴシック" pitchFamily="34" charset="-128"/>
                  </a:rPr>
                  <a:t>Hire</a:t>
                </a:r>
              </a:p>
              <a:p>
                <a:pPr algn="ctr" eaLnBrk="1" hangingPunct="1">
                  <a:spcBef>
                    <a:spcPct val="20000"/>
                  </a:spcBef>
                  <a:buClr>
                    <a:srgbClr val="0077B5"/>
                  </a:buClr>
                </a:pPr>
                <a:r>
                  <a:rPr lang="en-US" dirty="0">
                    <a:solidFill>
                      <a:srgbClr val="595959"/>
                    </a:solidFill>
                    <a:ea typeface="ＭＳ Ｐゴシック" pitchFamily="34" charset="-128"/>
                  </a:rPr>
                  <a:t>Engage the world</a:t>
                </a:r>
                <a:r>
                  <a:rPr lang="en-US" altLang="en-US" dirty="0">
                    <a:solidFill>
                      <a:srgbClr val="595959"/>
                    </a:solidFill>
                    <a:ea typeface="ＭＳ Ｐゴシック" pitchFamily="34" charset="-128"/>
                  </a:rPr>
                  <a:t>’</a:t>
                </a:r>
                <a:r>
                  <a:rPr lang="en-US" dirty="0">
                    <a:solidFill>
                      <a:srgbClr val="595959"/>
                    </a:solidFill>
                    <a:ea typeface="ＭＳ Ｐゴシック" pitchFamily="34" charset="-128"/>
                  </a:rPr>
                  <a:t>s best passive </a:t>
                </a:r>
                <a:r>
                  <a:rPr lang="en-US" dirty="0" smtClean="0">
                    <a:solidFill>
                      <a:srgbClr val="595959"/>
                    </a:solidFill>
                    <a:ea typeface="ＭＳ Ｐゴシック" pitchFamily="34" charset="-128"/>
                  </a:rPr>
                  <a:t>talent for clients and internally</a:t>
                </a:r>
                <a:endParaRPr lang="en-US" dirty="0">
                  <a:solidFill>
                    <a:srgbClr val="595959"/>
                  </a:solidFill>
                  <a:ea typeface="ＭＳ Ｐゴシック" pitchFamily="34" charset="-128"/>
                </a:endParaRPr>
              </a:p>
            </p:txBody>
          </p:sp>
          <p:pic>
            <p:nvPicPr>
              <p:cNvPr id="426013" name="Picture 19" descr="icons-revenue-streams_s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1934" y="1837233"/>
                <a:ext cx="2017193" cy="1512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Oval 21"/>
            <p:cNvSpPr/>
            <p:nvPr/>
          </p:nvSpPr>
          <p:spPr>
            <a:xfrm>
              <a:off x="501574" y="3922868"/>
              <a:ext cx="2247100" cy="587019"/>
            </a:xfrm>
            <a:prstGeom prst="ellipse">
              <a:avLst/>
            </a:prstGeom>
            <a:gradFill flip="none" rotWithShape="1">
              <a:gsLst>
                <a:gs pos="0">
                  <a:schemeClr val="bg2">
                    <a:lumMod val="50000"/>
                    <a:alpha val="27000"/>
                  </a:schemeClr>
                </a:gs>
                <a:gs pos="100000">
                  <a:schemeClr val="bg2">
                    <a:lumMod val="20000"/>
                    <a:lumOff val="80000"/>
                    <a:alpha val="0"/>
                  </a:schemeClr>
                </a:gs>
              </a:gsLst>
              <a:path path="circle">
                <a:fillToRect l="50000" t="50000" r="50000" b="50000"/>
              </a:path>
              <a:tileRect/>
            </a:gradFill>
            <a:ln>
              <a:noFill/>
            </a:ln>
            <a:effectLst>
              <a:softEdge rad="152400"/>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a:p>
              <a:pPr algn="ctr">
                <a:defRPr/>
              </a:pPr>
              <a:endParaRPr lang="en-US" dirty="0">
                <a:solidFill>
                  <a:srgbClr val="FFFFFF"/>
                </a:solidFill>
              </a:endParaRPr>
            </a:p>
          </p:txBody>
        </p:sp>
      </p:grpSp>
      <p:grpSp>
        <p:nvGrpSpPr>
          <p:cNvPr id="11" name="Group 10"/>
          <p:cNvGrpSpPr>
            <a:grpSpLocks/>
          </p:cNvGrpSpPr>
          <p:nvPr/>
        </p:nvGrpSpPr>
        <p:grpSpPr bwMode="auto">
          <a:xfrm>
            <a:off x="6311900" y="1547813"/>
            <a:ext cx="2324100" cy="5143500"/>
            <a:chOff x="6392334" y="457757"/>
            <a:chExt cx="2324104" cy="3857389"/>
          </a:xfrm>
        </p:grpSpPr>
        <p:sp>
          <p:nvSpPr>
            <p:cNvPr id="426000" name="TextBox 55"/>
            <p:cNvSpPr txBox="1">
              <a:spLocks noChangeArrowheads="1"/>
            </p:cNvSpPr>
            <p:nvPr/>
          </p:nvSpPr>
          <p:spPr bwMode="auto">
            <a:xfrm>
              <a:off x="6436784" y="457757"/>
              <a:ext cx="2279654" cy="1352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20000"/>
                </a:spcBef>
                <a:buClr>
                  <a:srgbClr val="0077B5"/>
                </a:buClr>
              </a:pPr>
              <a:r>
                <a:rPr lang="en-US" sz="4000" dirty="0">
                  <a:solidFill>
                    <a:srgbClr val="3C3D41"/>
                  </a:solidFill>
                  <a:ea typeface="ＭＳ Ｐゴシック" pitchFamily="34" charset="-128"/>
                </a:rPr>
                <a:t>Sell</a:t>
              </a:r>
            </a:p>
            <a:p>
              <a:pPr algn="ctr" eaLnBrk="1" hangingPunct="1">
                <a:spcBef>
                  <a:spcPct val="20000"/>
                </a:spcBef>
                <a:buClr>
                  <a:srgbClr val="0077B5"/>
                </a:buClr>
              </a:pPr>
              <a:r>
                <a:rPr lang="en-US" dirty="0">
                  <a:solidFill>
                    <a:srgbClr val="595959"/>
                  </a:solidFill>
                  <a:ea typeface="ＭＳ Ｐゴシック" pitchFamily="34" charset="-128"/>
                </a:rPr>
                <a:t>Engage </a:t>
              </a:r>
              <a:r>
                <a:rPr lang="en-US" dirty="0" smtClean="0">
                  <a:solidFill>
                    <a:srgbClr val="595959"/>
                  </a:solidFill>
                  <a:ea typeface="ＭＳ Ｐゴシック" pitchFamily="34" charset="-128"/>
                </a:rPr>
                <a:t>decision makers and build trust with Clients</a:t>
              </a:r>
              <a:endParaRPr lang="en-US" dirty="0">
                <a:solidFill>
                  <a:srgbClr val="595959"/>
                </a:solidFill>
                <a:ea typeface="ＭＳ Ｐゴシック" pitchFamily="34" charset="-128"/>
              </a:endParaRPr>
            </a:p>
          </p:txBody>
        </p:sp>
        <p:sp>
          <p:nvSpPr>
            <p:cNvPr id="24" name="Oval 23"/>
            <p:cNvSpPr/>
            <p:nvPr/>
          </p:nvSpPr>
          <p:spPr>
            <a:xfrm>
              <a:off x="6392334" y="3728127"/>
              <a:ext cx="2247100" cy="587019"/>
            </a:xfrm>
            <a:prstGeom prst="ellipse">
              <a:avLst/>
            </a:prstGeom>
            <a:gradFill flip="none" rotWithShape="1">
              <a:gsLst>
                <a:gs pos="0">
                  <a:schemeClr val="bg2">
                    <a:lumMod val="50000"/>
                    <a:alpha val="27000"/>
                  </a:schemeClr>
                </a:gs>
                <a:gs pos="100000">
                  <a:schemeClr val="bg2">
                    <a:lumMod val="20000"/>
                    <a:lumOff val="80000"/>
                    <a:alpha val="0"/>
                  </a:schemeClr>
                </a:gs>
              </a:gsLst>
              <a:path path="circle">
                <a:fillToRect l="50000" t="50000" r="50000" b="50000"/>
              </a:path>
              <a:tileRect/>
            </a:gradFill>
            <a:ln>
              <a:noFill/>
            </a:ln>
            <a:effectLst>
              <a:softEdge rad="152400"/>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a:p>
              <a:pPr algn="ctr">
                <a:defRPr/>
              </a:pPr>
              <a:endParaRPr lang="en-US" dirty="0">
                <a:solidFill>
                  <a:srgbClr val="FFFFFF"/>
                </a:solidFill>
              </a:endParaRPr>
            </a:p>
          </p:txBody>
        </p:sp>
        <p:grpSp>
          <p:nvGrpSpPr>
            <p:cNvPr id="426004" name="Group 9"/>
            <p:cNvGrpSpPr>
              <a:grpSpLocks/>
            </p:cNvGrpSpPr>
            <p:nvPr/>
          </p:nvGrpSpPr>
          <p:grpSpPr bwMode="auto">
            <a:xfrm>
              <a:off x="6696340" y="2034747"/>
              <a:ext cx="1694660" cy="1221998"/>
              <a:chOff x="6696340" y="2034747"/>
              <a:chExt cx="1694660" cy="1221998"/>
            </a:xfrm>
          </p:grpSpPr>
          <p:pic>
            <p:nvPicPr>
              <p:cNvPr id="31" name="Picture 30"/>
              <p:cNvPicPr>
                <a:picLocks noChangeAspect="1"/>
              </p:cNvPicPr>
              <p:nvPr/>
            </p:nvPicPr>
            <p:blipFill>
              <a:blip r:embed="rId4"/>
              <a:stretch>
                <a:fillRect/>
              </a:stretch>
            </p:blipFill>
            <p:spPr>
              <a:xfrm>
                <a:off x="7100360" y="2716234"/>
                <a:ext cx="720726" cy="540511"/>
              </a:xfrm>
              <a:prstGeom prst="rect">
                <a:avLst/>
              </a:prstGeom>
              <a:ln w="25400">
                <a:solidFill>
                  <a:schemeClr val="bg1"/>
                </a:solidFill>
              </a:ln>
              <a:effectLst>
                <a:outerShdw blurRad="63500" dist="12700" dir="5400000" algn="tl" rotWithShape="0">
                  <a:srgbClr val="000000">
                    <a:alpha val="50000"/>
                  </a:srgbClr>
                </a:outerShdw>
              </a:effectLst>
            </p:spPr>
          </p:pic>
          <p:pic>
            <p:nvPicPr>
              <p:cNvPr id="32" name="Picture 31"/>
              <p:cNvPicPr>
                <a:picLocks noChangeAspect="1"/>
              </p:cNvPicPr>
              <p:nvPr/>
            </p:nvPicPr>
            <p:blipFill>
              <a:blip r:embed="rId5"/>
              <a:stretch>
                <a:fillRect/>
              </a:stretch>
            </p:blipFill>
            <p:spPr>
              <a:xfrm flipH="1">
                <a:off x="7611536" y="2186439"/>
                <a:ext cx="779464" cy="584561"/>
              </a:xfrm>
              <a:prstGeom prst="rect">
                <a:avLst/>
              </a:prstGeom>
              <a:ln w="25400">
                <a:solidFill>
                  <a:schemeClr val="bg1"/>
                </a:solidFill>
              </a:ln>
              <a:effectLst>
                <a:outerShdw blurRad="63500" dist="12700" dir="5400000" algn="tl" rotWithShape="0">
                  <a:srgbClr val="000000">
                    <a:alpha val="50000"/>
                  </a:srgbClr>
                </a:outerShdw>
              </a:effectLst>
            </p:spPr>
          </p:pic>
          <p:pic>
            <p:nvPicPr>
              <p:cNvPr id="33" name="Picture 32"/>
              <p:cNvPicPr>
                <a:picLocks noChangeAspect="1"/>
              </p:cNvPicPr>
              <p:nvPr/>
            </p:nvPicPr>
            <p:blipFill>
              <a:blip r:embed="rId6"/>
              <a:stretch>
                <a:fillRect/>
              </a:stretch>
            </p:blipFill>
            <p:spPr>
              <a:xfrm flipH="1">
                <a:off x="6696340" y="2034747"/>
                <a:ext cx="808038" cy="605991"/>
              </a:xfrm>
              <a:prstGeom prst="rect">
                <a:avLst/>
              </a:prstGeom>
              <a:ln w="25400">
                <a:solidFill>
                  <a:schemeClr val="bg1"/>
                </a:solidFill>
              </a:ln>
              <a:effectLst>
                <a:outerShdw blurRad="63500" dist="12700" dir="5400000" algn="tl" rotWithShape="0">
                  <a:srgbClr val="000000">
                    <a:alpha val="50000"/>
                  </a:srgbClr>
                </a:outerShdw>
              </a:effectLst>
            </p:spPr>
          </p:pic>
        </p:grpSp>
      </p:grpSp>
      <p:grpSp>
        <p:nvGrpSpPr>
          <p:cNvPr id="13" name="Group 12"/>
          <p:cNvGrpSpPr>
            <a:grpSpLocks/>
          </p:cNvGrpSpPr>
          <p:nvPr/>
        </p:nvGrpSpPr>
        <p:grpSpPr bwMode="auto">
          <a:xfrm>
            <a:off x="3271838" y="1547813"/>
            <a:ext cx="2446337" cy="5143500"/>
            <a:chOff x="3352816" y="870015"/>
            <a:chExt cx="2446867" cy="5143185"/>
          </a:xfrm>
        </p:grpSpPr>
        <p:grpSp>
          <p:nvGrpSpPr>
            <p:cNvPr id="425991" name="Group 8"/>
            <p:cNvGrpSpPr>
              <a:grpSpLocks/>
            </p:cNvGrpSpPr>
            <p:nvPr/>
          </p:nvGrpSpPr>
          <p:grpSpPr bwMode="auto">
            <a:xfrm>
              <a:off x="3352816" y="870015"/>
              <a:ext cx="2446867" cy="5143185"/>
              <a:chOff x="3352803" y="457757"/>
              <a:chExt cx="2446867" cy="3857389"/>
            </a:xfrm>
          </p:grpSpPr>
          <p:sp>
            <p:nvSpPr>
              <p:cNvPr id="425993" name="TextBox 55"/>
              <p:cNvSpPr txBox="1">
                <a:spLocks noChangeArrowheads="1"/>
              </p:cNvSpPr>
              <p:nvPr/>
            </p:nvSpPr>
            <p:spPr bwMode="auto">
              <a:xfrm>
                <a:off x="3352803" y="457757"/>
                <a:ext cx="2446867" cy="1466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20000"/>
                  </a:spcBef>
                  <a:buClr>
                    <a:srgbClr val="0077B5"/>
                  </a:buClr>
                </a:pPr>
                <a:r>
                  <a:rPr lang="en-US" sz="4000" dirty="0">
                    <a:solidFill>
                      <a:srgbClr val="3C3D41"/>
                    </a:solidFill>
                  </a:rPr>
                  <a:t>Market</a:t>
                </a:r>
              </a:p>
              <a:p>
                <a:pPr algn="ctr" eaLnBrk="1" hangingPunct="1">
                  <a:spcBef>
                    <a:spcPct val="20000"/>
                  </a:spcBef>
                  <a:buClr>
                    <a:srgbClr val="0077B5"/>
                  </a:buClr>
                </a:pPr>
                <a:r>
                  <a:rPr lang="en-US" dirty="0">
                    <a:solidFill>
                      <a:srgbClr val="595959"/>
                    </a:solidFill>
                  </a:rPr>
                  <a:t>Engage most effectively </a:t>
                </a:r>
                <a:r>
                  <a:rPr lang="en-US" dirty="0" smtClean="0">
                    <a:solidFill>
                      <a:srgbClr val="595959"/>
                    </a:solidFill>
                  </a:rPr>
                  <a:t>and efficiently with </a:t>
                </a:r>
                <a:r>
                  <a:rPr lang="en-US" dirty="0">
                    <a:solidFill>
                      <a:srgbClr val="595959"/>
                    </a:solidFill>
                  </a:rPr>
                  <a:t>professionals</a:t>
                </a:r>
                <a:endParaRPr lang="en-US" dirty="0">
                  <a:solidFill>
                    <a:srgbClr val="FF0000"/>
                  </a:solidFill>
                </a:endParaRPr>
              </a:p>
            </p:txBody>
          </p:sp>
          <p:sp>
            <p:nvSpPr>
              <p:cNvPr id="23" name="Oval 22"/>
              <p:cNvSpPr/>
              <p:nvPr/>
            </p:nvSpPr>
            <p:spPr>
              <a:xfrm>
                <a:off x="3395134" y="3728127"/>
                <a:ext cx="2247100" cy="587019"/>
              </a:xfrm>
              <a:prstGeom prst="ellipse">
                <a:avLst/>
              </a:prstGeom>
              <a:gradFill flip="none" rotWithShape="1">
                <a:gsLst>
                  <a:gs pos="0">
                    <a:schemeClr val="bg2">
                      <a:lumMod val="50000"/>
                      <a:alpha val="27000"/>
                    </a:schemeClr>
                  </a:gs>
                  <a:gs pos="100000">
                    <a:schemeClr val="bg2">
                      <a:lumMod val="20000"/>
                      <a:lumOff val="80000"/>
                      <a:alpha val="0"/>
                    </a:schemeClr>
                  </a:gs>
                </a:gsLst>
                <a:path path="circle">
                  <a:fillToRect l="50000" t="50000" r="50000" b="50000"/>
                </a:path>
                <a:tileRect/>
              </a:gradFill>
              <a:ln>
                <a:noFill/>
              </a:ln>
              <a:effectLst>
                <a:softEdge rad="152400"/>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a:p>
                <a:pPr algn="ctr">
                  <a:defRPr/>
                </a:pPr>
                <a:endParaRPr lang="en-US" dirty="0">
                  <a:solidFill>
                    <a:srgbClr val="FFFFFF"/>
                  </a:solidFill>
                </a:endParaRPr>
              </a:p>
            </p:txBody>
          </p:sp>
          <p:grpSp>
            <p:nvGrpSpPr>
              <p:cNvPr id="425997" name="Group 3"/>
              <p:cNvGrpSpPr>
                <a:grpSpLocks/>
              </p:cNvGrpSpPr>
              <p:nvPr/>
            </p:nvGrpSpPr>
            <p:grpSpPr bwMode="auto">
              <a:xfrm>
                <a:off x="3862498" y="2093614"/>
                <a:ext cx="1447227" cy="1022053"/>
                <a:chOff x="3862498" y="2093614"/>
                <a:chExt cx="1447227" cy="1022053"/>
              </a:xfrm>
            </p:grpSpPr>
            <p:sp>
              <p:nvSpPr>
                <p:cNvPr id="19" name="Rectangle 18"/>
                <p:cNvSpPr>
                  <a:spLocks noChangeArrowheads="1"/>
                </p:cNvSpPr>
                <p:nvPr/>
              </p:nvSpPr>
              <p:spPr bwMode="auto">
                <a:xfrm rot="-459446">
                  <a:off x="3862500" y="2093576"/>
                  <a:ext cx="1344904" cy="953632"/>
                </a:xfrm>
                <a:prstGeom prst="rect">
                  <a:avLst/>
                </a:prstGeom>
                <a:gradFill rotWithShape="1">
                  <a:gsLst>
                    <a:gs pos="0">
                      <a:srgbClr val="F2F2F2"/>
                    </a:gs>
                    <a:gs pos="41000">
                      <a:srgbClr val="F2F2F2"/>
                    </a:gs>
                    <a:gs pos="100000">
                      <a:srgbClr val="D9D9D9"/>
                    </a:gs>
                  </a:gsLst>
                  <a:lin ang="5400000"/>
                </a:gradFill>
                <a:ln>
                  <a:noFill/>
                </a:ln>
                <a:effectLst>
                  <a:outerShdw blurRad="3683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rgbClr val="FFFFFF"/>
                    </a:solidFill>
                  </a:endParaRPr>
                </a:p>
              </p:txBody>
            </p:sp>
            <p:sp>
              <p:nvSpPr>
                <p:cNvPr id="25" name="Rectangle 24"/>
                <p:cNvSpPr>
                  <a:spLocks noChangeArrowheads="1"/>
                </p:cNvSpPr>
                <p:nvPr/>
              </p:nvSpPr>
              <p:spPr bwMode="auto">
                <a:xfrm>
                  <a:off x="3964122" y="2284064"/>
                  <a:ext cx="1344904" cy="832195"/>
                </a:xfrm>
                <a:prstGeom prst="rect">
                  <a:avLst/>
                </a:prstGeom>
                <a:gradFill rotWithShape="1">
                  <a:gsLst>
                    <a:gs pos="0">
                      <a:schemeClr val="bg1"/>
                    </a:gs>
                    <a:gs pos="41000">
                      <a:srgbClr val="FFFFFF"/>
                    </a:gs>
                    <a:gs pos="100000">
                      <a:srgbClr val="F2F2F2"/>
                    </a:gs>
                  </a:gsLst>
                  <a:lin ang="5400000"/>
                </a:gradFill>
                <a:ln>
                  <a:noFill/>
                </a:ln>
                <a:effectLst>
                  <a:outerShdw blurRad="3683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rgbClr val="FFFFFF"/>
                    </a:solidFill>
                  </a:endParaRPr>
                </a:p>
              </p:txBody>
            </p:sp>
          </p:grpSp>
        </p:grpSp>
        <p:pic>
          <p:nvPicPr>
            <p:cNvPr id="425992" name="Picture 2" descr="Z:\Projects\LinkedIn\Graphics\NicolePPT9-12\iamges\xyz.pn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113692" y="3512608"/>
              <a:ext cx="1125008" cy="53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220370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par>
                          <p:cTn id="15" fill="hold" nodeType="afterGroup">
                            <p:stCondLst>
                              <p:cond delay="1000"/>
                            </p:stCondLst>
                            <p:childTnLst>
                              <p:par>
                                <p:cTn id="16" presetID="10"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81101"/>
            <a:ext cx="9144000" cy="4648200"/>
          </a:xfrm>
        </p:spPr>
        <p:txBody>
          <a:bodyPr>
            <a:normAutofit/>
          </a:bodyPr>
          <a:lstStyle/>
          <a:p>
            <a:r>
              <a:rPr lang="en-GB" sz="3600" dirty="0" smtClean="0"/>
              <a:t>What you should be doing for FREE </a:t>
            </a:r>
            <a:endParaRPr lang="en-GB" sz="3600" dirty="0"/>
          </a:p>
        </p:txBody>
      </p:sp>
    </p:spTree>
    <p:extLst>
      <p:ext uri="{BB962C8B-B14F-4D97-AF65-F5344CB8AC3E}">
        <p14:creationId xmlns:p14="http://schemas.microsoft.com/office/powerpoint/2010/main" val="32234867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Title 2"/>
          <p:cNvSpPr>
            <a:spLocks noGrp="1"/>
          </p:cNvSpPr>
          <p:nvPr>
            <p:ph type="title"/>
          </p:nvPr>
        </p:nvSpPr>
        <p:spPr>
          <a:xfrm>
            <a:off x="549275" y="93663"/>
            <a:ext cx="8170863" cy="1006475"/>
          </a:xfrm>
        </p:spPr>
        <p:txBody>
          <a:bodyPr/>
          <a:lstStyle/>
          <a:p>
            <a:pPr eaLnBrk="1" hangingPunct="1"/>
            <a:r>
              <a:rPr lang="en-US" smtClean="0">
                <a:latin typeface="Arial" charset="0"/>
                <a:cs typeface="Arial" charset="0"/>
              </a:rPr>
              <a:t>Identity: build personal, professional brand</a:t>
            </a:r>
          </a:p>
        </p:txBody>
      </p:sp>
      <p:sp>
        <p:nvSpPr>
          <p:cNvPr id="55" name="Text Box 17"/>
          <p:cNvSpPr txBox="1">
            <a:spLocks noChangeArrowheads="1"/>
          </p:cNvSpPr>
          <p:nvPr/>
        </p:nvSpPr>
        <p:spPr bwMode="auto">
          <a:xfrm>
            <a:off x="7834313" y="1692275"/>
            <a:ext cx="118903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pPr>
            <a:r>
              <a:rPr lang="en-US" sz="1200">
                <a:solidFill>
                  <a:srgbClr val="0073B2"/>
                </a:solidFill>
              </a:rPr>
              <a:t>Skills &amp; Expertise</a:t>
            </a:r>
          </a:p>
        </p:txBody>
      </p:sp>
      <p:sp>
        <p:nvSpPr>
          <p:cNvPr id="30" name="Text Box 17"/>
          <p:cNvSpPr txBox="1">
            <a:spLocks noChangeArrowheads="1"/>
          </p:cNvSpPr>
          <p:nvPr/>
        </p:nvSpPr>
        <p:spPr bwMode="auto">
          <a:xfrm>
            <a:off x="550863" y="3159125"/>
            <a:ext cx="10731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200">
                <a:solidFill>
                  <a:srgbClr val="0073B2"/>
                </a:solidFill>
              </a:rPr>
              <a:t>Thought Leading Updates</a:t>
            </a:r>
          </a:p>
        </p:txBody>
      </p:sp>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47838" y="1076325"/>
            <a:ext cx="2663825" cy="114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descr="C:\Users\cfrankla\AppData\Local\Temp\SNAGHTML20fd8cc1.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47838" y="4230688"/>
            <a:ext cx="26638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8" descr="C:\Users\cfrankla\AppData\Local\Temp\SNAGHTML20ff5bf2.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39900" y="2270125"/>
            <a:ext cx="2671763"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12" descr="C:\Users\cfrankla\AppData\Local\Temp\SNAGHTML21026f81.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703763" y="3135313"/>
            <a:ext cx="2833687"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Picture 14" descr="C:\Users\cfrankla\AppData\Local\Temp\SNAGHTML2102b23b.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687888" y="1112838"/>
            <a:ext cx="2833687"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6" name="Picture 16" descr="C:\Users\cfrankla\AppData\Local\Temp\SNAGHTML2103e50e.PN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719638" y="5543550"/>
            <a:ext cx="2817812"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Line 14"/>
          <p:cNvSpPr>
            <a:spLocks noChangeShapeType="1"/>
          </p:cNvSpPr>
          <p:nvPr/>
        </p:nvSpPr>
        <p:spPr bwMode="auto">
          <a:xfrm>
            <a:off x="1433513" y="5102225"/>
            <a:ext cx="784225" cy="0"/>
          </a:xfrm>
          <a:prstGeom prst="line">
            <a:avLst/>
          </a:prstGeom>
          <a:noFill/>
          <a:ln w="9525">
            <a:solidFill>
              <a:schemeClr val="tx2"/>
            </a:solidFill>
            <a:round/>
            <a:headEnd/>
            <a:tailEnd type="oval" w="med" len="med"/>
          </a:ln>
          <a:extLst>
            <a:ext uri="{909E8E84-426E-40DD-AFC4-6F175D3DCCD1}">
              <a14:hiddenFill xmlns:a14="http://schemas.microsoft.com/office/drawing/2010/main">
                <a:noFill/>
              </a14:hiddenFill>
            </a:ext>
          </a:extLst>
        </p:spPr>
        <p:txBody>
          <a:bodyPr/>
          <a:lstStyle/>
          <a:p>
            <a:endParaRPr lang="en-GB">
              <a:solidFill>
                <a:srgbClr val="000000"/>
              </a:solidFill>
            </a:endParaRPr>
          </a:p>
        </p:txBody>
      </p:sp>
      <p:sp>
        <p:nvSpPr>
          <p:cNvPr id="41" name="Text Box 17"/>
          <p:cNvSpPr txBox="1">
            <a:spLocks noChangeArrowheads="1"/>
          </p:cNvSpPr>
          <p:nvPr/>
        </p:nvSpPr>
        <p:spPr bwMode="auto">
          <a:xfrm>
            <a:off x="550863" y="4740275"/>
            <a:ext cx="107315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200">
                <a:solidFill>
                  <a:srgbClr val="0073B2"/>
                </a:solidFill>
              </a:rPr>
              <a:t>Summary and Experience</a:t>
            </a:r>
          </a:p>
        </p:txBody>
      </p:sp>
      <p:sp>
        <p:nvSpPr>
          <p:cNvPr id="44" name="Line 14"/>
          <p:cNvSpPr>
            <a:spLocks noChangeShapeType="1"/>
          </p:cNvSpPr>
          <p:nvPr/>
        </p:nvSpPr>
        <p:spPr bwMode="auto">
          <a:xfrm>
            <a:off x="1316038" y="3344863"/>
            <a:ext cx="784225" cy="0"/>
          </a:xfrm>
          <a:prstGeom prst="line">
            <a:avLst/>
          </a:prstGeom>
          <a:noFill/>
          <a:ln w="9525">
            <a:solidFill>
              <a:schemeClr val="tx2"/>
            </a:solidFill>
            <a:round/>
            <a:headEnd/>
            <a:tailEnd type="oval" w="med" len="med"/>
          </a:ln>
          <a:extLst>
            <a:ext uri="{909E8E84-426E-40DD-AFC4-6F175D3DCCD1}">
              <a14:hiddenFill xmlns:a14="http://schemas.microsoft.com/office/drawing/2010/main">
                <a:noFill/>
              </a14:hiddenFill>
            </a:ext>
          </a:extLst>
        </p:spPr>
        <p:txBody>
          <a:bodyPr/>
          <a:lstStyle/>
          <a:p>
            <a:endParaRPr lang="en-GB">
              <a:solidFill>
                <a:srgbClr val="000000"/>
              </a:solidFill>
            </a:endParaRPr>
          </a:p>
        </p:txBody>
      </p:sp>
      <p:sp>
        <p:nvSpPr>
          <p:cNvPr id="27" name="Line 14"/>
          <p:cNvSpPr>
            <a:spLocks noChangeShapeType="1"/>
          </p:cNvSpPr>
          <p:nvPr/>
        </p:nvSpPr>
        <p:spPr bwMode="auto">
          <a:xfrm flipV="1">
            <a:off x="1433513" y="1468438"/>
            <a:ext cx="1119187" cy="7937"/>
          </a:xfrm>
          <a:prstGeom prst="line">
            <a:avLst/>
          </a:prstGeom>
          <a:noFill/>
          <a:ln w="9525">
            <a:solidFill>
              <a:schemeClr val="tx2"/>
            </a:solidFill>
            <a:round/>
            <a:headEnd/>
            <a:tailEnd type="oval" w="med" len="med"/>
          </a:ln>
          <a:extLst>
            <a:ext uri="{909E8E84-426E-40DD-AFC4-6F175D3DCCD1}">
              <a14:hiddenFill xmlns:a14="http://schemas.microsoft.com/office/drawing/2010/main">
                <a:noFill/>
              </a14:hiddenFill>
            </a:ext>
          </a:extLst>
        </p:spPr>
        <p:txBody>
          <a:bodyPr/>
          <a:lstStyle/>
          <a:p>
            <a:endParaRPr lang="en-GB">
              <a:solidFill>
                <a:srgbClr val="000000"/>
              </a:solidFill>
            </a:endParaRPr>
          </a:p>
        </p:txBody>
      </p:sp>
      <p:sp>
        <p:nvSpPr>
          <p:cNvPr id="28" name="Text Box 17"/>
          <p:cNvSpPr txBox="1">
            <a:spLocks noChangeArrowheads="1"/>
          </p:cNvSpPr>
          <p:nvPr/>
        </p:nvSpPr>
        <p:spPr bwMode="auto">
          <a:xfrm>
            <a:off x="550863" y="1244600"/>
            <a:ext cx="1157287"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200">
                <a:solidFill>
                  <a:srgbClr val="0073B2"/>
                </a:solidFill>
              </a:rPr>
              <a:t>Your visual identity and headline</a:t>
            </a:r>
          </a:p>
        </p:txBody>
      </p:sp>
      <p:sp>
        <p:nvSpPr>
          <p:cNvPr id="53" name="Text Box 17"/>
          <p:cNvSpPr txBox="1">
            <a:spLocks noChangeArrowheads="1"/>
          </p:cNvSpPr>
          <p:nvPr/>
        </p:nvSpPr>
        <p:spPr bwMode="auto">
          <a:xfrm>
            <a:off x="7904163" y="5618163"/>
            <a:ext cx="1119187"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pPr>
            <a:r>
              <a:rPr lang="en-US" sz="1200">
                <a:solidFill>
                  <a:srgbClr val="0073B2"/>
                </a:solidFill>
              </a:rPr>
              <a:t>Groups &amp;</a:t>
            </a:r>
            <a:br>
              <a:rPr lang="en-US" sz="1200">
                <a:solidFill>
                  <a:srgbClr val="0073B2"/>
                </a:solidFill>
              </a:rPr>
            </a:br>
            <a:r>
              <a:rPr lang="en-US" sz="1200">
                <a:solidFill>
                  <a:srgbClr val="0073B2"/>
                </a:solidFill>
              </a:rPr>
              <a:t>Associations</a:t>
            </a:r>
          </a:p>
        </p:txBody>
      </p:sp>
      <p:sp>
        <p:nvSpPr>
          <p:cNvPr id="54" name="Line 14"/>
          <p:cNvSpPr>
            <a:spLocks noChangeShapeType="1"/>
          </p:cNvSpPr>
          <p:nvPr/>
        </p:nvSpPr>
        <p:spPr bwMode="auto">
          <a:xfrm flipH="1">
            <a:off x="6332538" y="5884863"/>
            <a:ext cx="1892300" cy="3175"/>
          </a:xfrm>
          <a:prstGeom prst="line">
            <a:avLst/>
          </a:prstGeom>
          <a:noFill/>
          <a:ln w="9525">
            <a:solidFill>
              <a:schemeClr val="tx2"/>
            </a:solidFill>
            <a:round/>
            <a:headEnd/>
            <a:tailEnd type="oval" w="med" len="med"/>
          </a:ln>
          <a:extLst>
            <a:ext uri="{909E8E84-426E-40DD-AFC4-6F175D3DCCD1}">
              <a14:hiddenFill xmlns:a14="http://schemas.microsoft.com/office/drawing/2010/main">
                <a:noFill/>
              </a14:hiddenFill>
            </a:ext>
          </a:extLst>
        </p:spPr>
        <p:txBody>
          <a:bodyPr/>
          <a:lstStyle/>
          <a:p>
            <a:endParaRPr lang="en-GB">
              <a:solidFill>
                <a:srgbClr val="000000"/>
              </a:solidFill>
            </a:endParaRPr>
          </a:p>
        </p:txBody>
      </p:sp>
      <p:sp>
        <p:nvSpPr>
          <p:cNvPr id="56" name="Line 14"/>
          <p:cNvSpPr>
            <a:spLocks noChangeShapeType="1"/>
          </p:cNvSpPr>
          <p:nvPr/>
        </p:nvSpPr>
        <p:spPr bwMode="auto">
          <a:xfrm flipH="1">
            <a:off x="6103938" y="1885950"/>
            <a:ext cx="1635125" cy="0"/>
          </a:xfrm>
          <a:prstGeom prst="line">
            <a:avLst/>
          </a:prstGeom>
          <a:noFill/>
          <a:ln w="9525">
            <a:solidFill>
              <a:schemeClr val="tx2"/>
            </a:solidFill>
            <a:round/>
            <a:headEnd/>
            <a:tailEnd type="oval" w="med" len="med"/>
          </a:ln>
          <a:extLst>
            <a:ext uri="{909E8E84-426E-40DD-AFC4-6F175D3DCCD1}">
              <a14:hiddenFill xmlns:a14="http://schemas.microsoft.com/office/drawing/2010/main">
                <a:noFill/>
              </a14:hiddenFill>
            </a:ext>
          </a:extLst>
        </p:spPr>
        <p:txBody>
          <a:bodyPr/>
          <a:lstStyle/>
          <a:p>
            <a:endParaRPr lang="en-GB">
              <a:solidFill>
                <a:srgbClr val="000000"/>
              </a:solidFill>
            </a:endParaRPr>
          </a:p>
        </p:txBody>
      </p:sp>
      <p:sp>
        <p:nvSpPr>
          <p:cNvPr id="57" name="Text Box 17"/>
          <p:cNvSpPr txBox="1">
            <a:spLocks noChangeArrowheads="1"/>
          </p:cNvSpPr>
          <p:nvPr/>
        </p:nvSpPr>
        <p:spPr bwMode="auto">
          <a:xfrm>
            <a:off x="7426325" y="3683000"/>
            <a:ext cx="15970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50000"/>
              </a:spcBef>
            </a:pPr>
            <a:r>
              <a:rPr lang="en-US" sz="1200">
                <a:solidFill>
                  <a:srgbClr val="0073B2"/>
                </a:solidFill>
              </a:rPr>
              <a:t>Recommendations</a:t>
            </a:r>
          </a:p>
        </p:txBody>
      </p:sp>
      <p:sp>
        <p:nvSpPr>
          <p:cNvPr id="58" name="Line 14"/>
          <p:cNvSpPr>
            <a:spLocks noChangeShapeType="1"/>
          </p:cNvSpPr>
          <p:nvPr/>
        </p:nvSpPr>
        <p:spPr bwMode="auto">
          <a:xfrm flipH="1">
            <a:off x="6332538" y="3775075"/>
            <a:ext cx="1406525" cy="3175"/>
          </a:xfrm>
          <a:prstGeom prst="line">
            <a:avLst/>
          </a:prstGeom>
          <a:noFill/>
          <a:ln w="9525">
            <a:solidFill>
              <a:schemeClr val="tx2"/>
            </a:solidFill>
            <a:round/>
            <a:headEnd/>
            <a:tailEnd type="oval" w="med" len="med"/>
          </a:ln>
          <a:extLst>
            <a:ext uri="{909E8E84-426E-40DD-AFC4-6F175D3DCCD1}">
              <a14:hiddenFill xmlns:a14="http://schemas.microsoft.com/office/drawing/2010/main">
                <a:noFill/>
              </a14:hiddenFill>
            </a:ext>
          </a:extLst>
        </p:spPr>
        <p:txBody>
          <a:bodyPr/>
          <a:lstStyle/>
          <a:p>
            <a:endParaRPr lang="en-GB">
              <a:solidFill>
                <a:srgbClr val="000000"/>
              </a:solidFill>
            </a:endParaRPr>
          </a:p>
        </p:txBody>
      </p:sp>
      <p:sp>
        <p:nvSpPr>
          <p:cNvPr id="21" name="Rounded Rectangle 20"/>
          <p:cNvSpPr/>
          <p:nvPr/>
        </p:nvSpPr>
        <p:spPr bwMode="auto">
          <a:xfrm>
            <a:off x="2894013" y="2868613"/>
            <a:ext cx="3587750" cy="1627187"/>
          </a:xfrm>
          <a:prstGeom prst="roundRect">
            <a:avLst>
              <a:gd name="adj" fmla="val 4982"/>
            </a:avLst>
          </a:prstGeom>
          <a:solidFill>
            <a:schemeClr val="bg1">
              <a:alpha val="90000"/>
            </a:schemeClr>
          </a:solidFill>
          <a:ln w="3175">
            <a:solidFill>
              <a:schemeClr val="accent6"/>
            </a:solidFill>
          </a:ln>
        </p:spPr>
        <p:style>
          <a:lnRef idx="1">
            <a:schemeClr val="accent1"/>
          </a:lnRef>
          <a:fillRef idx="3">
            <a:schemeClr val="accent1"/>
          </a:fillRef>
          <a:effectRef idx="2">
            <a:schemeClr val="accent1"/>
          </a:effectRef>
          <a:fontRef idx="minor">
            <a:schemeClr val="lt1"/>
          </a:fontRef>
        </p:style>
        <p:txBody>
          <a:bodyPr lIns="182880" anchor="ctr"/>
          <a:lstStyle/>
          <a:p>
            <a:pPr marL="457200" indent="-457200" algn="ctr">
              <a:buFontTx/>
              <a:buAutoNum type="arabicPeriod"/>
              <a:defRPr/>
            </a:pPr>
            <a:r>
              <a:rPr lang="en-US" sz="2000" b="1" dirty="0">
                <a:solidFill>
                  <a:srgbClr val="0072B2"/>
                </a:solidFill>
                <a:cs typeface="Arial"/>
              </a:rPr>
              <a:t>Photo</a:t>
            </a:r>
          </a:p>
          <a:p>
            <a:pPr marL="342900" indent="-342900" algn="ctr">
              <a:buFontTx/>
              <a:buAutoNum type="arabicPeriod"/>
              <a:defRPr/>
            </a:pPr>
            <a:r>
              <a:rPr lang="en-GB" sz="2000" b="1" dirty="0">
                <a:solidFill>
                  <a:srgbClr val="0072B2"/>
                </a:solidFill>
                <a:cs typeface="Arial"/>
              </a:rPr>
              <a:t>Headline</a:t>
            </a:r>
          </a:p>
          <a:p>
            <a:pPr marL="342900" indent="-342900" algn="ctr">
              <a:buFontTx/>
              <a:buAutoNum type="arabicPeriod"/>
              <a:defRPr/>
            </a:pPr>
            <a:r>
              <a:rPr lang="en-GB" sz="2000" b="1" dirty="0">
                <a:solidFill>
                  <a:srgbClr val="0072B2"/>
                </a:solidFill>
                <a:cs typeface="Arial"/>
              </a:rPr>
              <a:t>Updates</a:t>
            </a:r>
          </a:p>
          <a:p>
            <a:pPr marL="342900" indent="-342900" algn="ctr">
              <a:buFontTx/>
              <a:buAutoNum type="arabicPeriod"/>
              <a:defRPr/>
            </a:pPr>
            <a:r>
              <a:rPr lang="en-GB" sz="2000" b="1" dirty="0">
                <a:solidFill>
                  <a:srgbClr val="0072B2"/>
                </a:solidFill>
                <a:cs typeface="Arial"/>
              </a:rPr>
              <a:t>Summary </a:t>
            </a:r>
            <a:endParaRPr lang="en-US" sz="1600" dirty="0">
              <a:solidFill>
                <a:srgbClr val="000000"/>
              </a:solidFill>
              <a:cs typeface="Arial"/>
            </a:endParaRPr>
          </a:p>
        </p:txBody>
      </p:sp>
    </p:spTree>
    <p:extLst>
      <p:ext uri="{BB962C8B-B14F-4D97-AF65-F5344CB8AC3E}">
        <p14:creationId xmlns:p14="http://schemas.microsoft.com/office/powerpoint/2010/main" val="3559337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par>
                          <p:cTn id="14" fill="hold" nodeType="afterGroup">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5128"/>
                                        </p:tgtEl>
                                        <p:attrNameLst>
                                          <p:attrName>style.visibility</p:attrName>
                                        </p:attrNameLst>
                                      </p:cBhvr>
                                      <p:to>
                                        <p:strVal val="visible"/>
                                      </p:to>
                                    </p:set>
                                    <p:animEffect transition="in" filter="fade">
                                      <p:cBhvr>
                                        <p:cTn id="20" dur="500"/>
                                        <p:tgtEl>
                                          <p:spTgt spid="512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par>
                          <p:cTn id="24" fill="hold" nodeType="afterGroup">
                            <p:stCondLst>
                              <p:cond delay="1000"/>
                            </p:stCondLst>
                            <p:childTnLst>
                              <p:par>
                                <p:cTn id="25" presetID="10" presetClass="entr" presetSubtype="0" fill="hold" nodeType="afterEffect">
                                  <p:stCondLst>
                                    <p:cond delay="0"/>
                                  </p:stCondLst>
                                  <p:childTnLst>
                                    <p:set>
                                      <p:cBhvr>
                                        <p:cTn id="26" dur="1" fill="hold">
                                          <p:stCondLst>
                                            <p:cond delay="0"/>
                                          </p:stCondLst>
                                        </p:cTn>
                                        <p:tgtEl>
                                          <p:spTgt spid="5126"/>
                                        </p:tgtEl>
                                        <p:attrNameLst>
                                          <p:attrName>style.visibility</p:attrName>
                                        </p:attrNameLst>
                                      </p:cBhvr>
                                      <p:to>
                                        <p:strVal val="visible"/>
                                      </p:to>
                                    </p:set>
                                    <p:animEffect transition="in" filter="fade">
                                      <p:cBhvr>
                                        <p:cTn id="27" dur="500"/>
                                        <p:tgtEl>
                                          <p:spTgt spid="512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500"/>
                                        <p:tgtEl>
                                          <p:spTgt spid="41"/>
                                        </p:tgtEl>
                                      </p:cBhvr>
                                    </p:animEffect>
                                  </p:childTnLst>
                                </p:cTn>
                              </p:par>
                            </p:childTnLst>
                          </p:cTn>
                        </p:par>
                        <p:par>
                          <p:cTn id="34" fill="hold" nodeType="afterGroup">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500"/>
                                        <p:tgtEl>
                                          <p:spTgt spid="55"/>
                                        </p:tgtEl>
                                      </p:cBhvr>
                                    </p:animEffect>
                                  </p:childTnLst>
                                </p:cTn>
                              </p:par>
                              <p:par>
                                <p:cTn id="38" presetID="10" presetClass="entr" presetSubtype="0" fill="hold" nodeType="withEffect">
                                  <p:stCondLst>
                                    <p:cond delay="0"/>
                                  </p:stCondLst>
                                  <p:childTnLst>
                                    <p:set>
                                      <p:cBhvr>
                                        <p:cTn id="39" dur="1" fill="hold">
                                          <p:stCondLst>
                                            <p:cond delay="0"/>
                                          </p:stCondLst>
                                        </p:cTn>
                                        <p:tgtEl>
                                          <p:spTgt spid="5134"/>
                                        </p:tgtEl>
                                        <p:attrNameLst>
                                          <p:attrName>style.visibility</p:attrName>
                                        </p:attrNameLst>
                                      </p:cBhvr>
                                      <p:to>
                                        <p:strVal val="visible"/>
                                      </p:to>
                                    </p:set>
                                    <p:animEffect transition="in" filter="fade">
                                      <p:cBhvr>
                                        <p:cTn id="40" dur="500"/>
                                        <p:tgtEl>
                                          <p:spTgt spid="513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fade">
                                      <p:cBhvr>
                                        <p:cTn id="43" dur="500"/>
                                        <p:tgtEl>
                                          <p:spTgt spid="56"/>
                                        </p:tgtEl>
                                      </p:cBhvr>
                                    </p:animEffect>
                                  </p:childTnLst>
                                </p:cTn>
                              </p:par>
                            </p:childTnLst>
                          </p:cTn>
                        </p:par>
                        <p:par>
                          <p:cTn id="44" fill="hold" nodeType="afterGroup">
                            <p:stCondLst>
                              <p:cond delay="2000"/>
                            </p:stCondLst>
                            <p:childTnLst>
                              <p:par>
                                <p:cTn id="45" presetID="10" presetClass="entr" presetSubtype="0" fill="hold" nodeType="afterEffect">
                                  <p:stCondLst>
                                    <p:cond delay="0"/>
                                  </p:stCondLst>
                                  <p:childTnLst>
                                    <p:set>
                                      <p:cBhvr>
                                        <p:cTn id="46" dur="1" fill="hold">
                                          <p:stCondLst>
                                            <p:cond delay="0"/>
                                          </p:stCondLst>
                                        </p:cTn>
                                        <p:tgtEl>
                                          <p:spTgt spid="5132"/>
                                        </p:tgtEl>
                                        <p:attrNameLst>
                                          <p:attrName>style.visibility</p:attrName>
                                        </p:attrNameLst>
                                      </p:cBhvr>
                                      <p:to>
                                        <p:strVal val="visible"/>
                                      </p:to>
                                    </p:set>
                                    <p:animEffect transition="in" filter="fade">
                                      <p:cBhvr>
                                        <p:cTn id="47" dur="500"/>
                                        <p:tgtEl>
                                          <p:spTgt spid="513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fade">
                                      <p:cBhvr>
                                        <p:cTn id="50" dur="500"/>
                                        <p:tgtEl>
                                          <p:spTgt spid="5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fade">
                                      <p:cBhvr>
                                        <p:cTn id="53" dur="500"/>
                                        <p:tgtEl>
                                          <p:spTgt spid="58"/>
                                        </p:tgtEl>
                                      </p:cBhvr>
                                    </p:animEffect>
                                  </p:childTnLst>
                                </p:cTn>
                              </p:par>
                            </p:childTnLst>
                          </p:cTn>
                        </p:par>
                        <p:par>
                          <p:cTn id="54" fill="hold" nodeType="afterGroup">
                            <p:stCondLst>
                              <p:cond delay="2500"/>
                            </p:stCondLst>
                            <p:childTnLst>
                              <p:par>
                                <p:cTn id="55" presetID="10" presetClass="entr" presetSubtype="0" fill="hold" nodeType="afterEffect">
                                  <p:stCondLst>
                                    <p:cond delay="0"/>
                                  </p:stCondLst>
                                  <p:childTnLst>
                                    <p:set>
                                      <p:cBhvr>
                                        <p:cTn id="56" dur="1" fill="hold">
                                          <p:stCondLst>
                                            <p:cond delay="0"/>
                                          </p:stCondLst>
                                        </p:cTn>
                                        <p:tgtEl>
                                          <p:spTgt spid="5136"/>
                                        </p:tgtEl>
                                        <p:attrNameLst>
                                          <p:attrName>style.visibility</p:attrName>
                                        </p:attrNameLst>
                                      </p:cBhvr>
                                      <p:to>
                                        <p:strVal val="visible"/>
                                      </p:to>
                                    </p:set>
                                    <p:animEffect transition="in" filter="fade">
                                      <p:cBhvr>
                                        <p:cTn id="57" dur="500"/>
                                        <p:tgtEl>
                                          <p:spTgt spid="513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fade">
                                      <p:cBhvr>
                                        <p:cTn id="60" dur="500"/>
                                        <p:tgtEl>
                                          <p:spTgt spid="5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fade">
                                      <p:cBhvr>
                                        <p:cTn id="63" dur="500"/>
                                        <p:tgtEl>
                                          <p:spTgt spid="54"/>
                                        </p:tgtEl>
                                      </p:cBhvr>
                                    </p:animEffect>
                                  </p:childTnLst>
                                </p:cTn>
                              </p:par>
                            </p:childTnLst>
                          </p:cTn>
                        </p:par>
                        <p:par>
                          <p:cTn id="64" fill="hold" nodeType="afterGroup">
                            <p:stCondLst>
                              <p:cond delay="3000"/>
                            </p:stCondLst>
                            <p:childTnLst>
                              <p:par>
                                <p:cTn id="65" presetID="10" presetClass="entr" presetSubtype="0" fill="hold" grpId="0" nodeType="after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30" grpId="0"/>
      <p:bldP spid="38" grpId="0" animBg="1"/>
      <p:bldP spid="41" grpId="0"/>
      <p:bldP spid="44" grpId="0" animBg="1"/>
      <p:bldP spid="27" grpId="0" animBg="1"/>
      <p:bldP spid="28" grpId="0"/>
      <p:bldP spid="53" grpId="0"/>
      <p:bldP spid="54" grpId="0" animBg="1"/>
      <p:bldP spid="56" grpId="0" animBg="1"/>
      <p:bldP spid="57" grpId="0"/>
      <p:bldP spid="58" grpId="0" animBg="1"/>
      <p:bldP spid="21"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2" name="Title 4"/>
          <p:cNvSpPr>
            <a:spLocks noGrp="1"/>
          </p:cNvSpPr>
          <p:nvPr>
            <p:ph type="title"/>
          </p:nvPr>
        </p:nvSpPr>
        <p:spPr>
          <a:xfrm>
            <a:off x="549275" y="93663"/>
            <a:ext cx="8170863" cy="1006475"/>
          </a:xfrm>
        </p:spPr>
        <p:txBody>
          <a:bodyPr/>
          <a:lstStyle/>
          <a:p>
            <a:pPr eaLnBrk="1" hangingPunct="1"/>
            <a:r>
              <a:rPr lang="en-GB" dirty="0" smtClean="0">
                <a:latin typeface="Arial" charset="0"/>
                <a:cs typeface="Arial" charset="0"/>
              </a:rPr>
              <a:t>Insights: share and learn knowledge</a:t>
            </a:r>
            <a:endParaRPr lang="en-US" dirty="0" smtClean="0">
              <a:latin typeface="Arial" charset="0"/>
              <a:cs typeface="Arial" charset="0"/>
            </a:endParaRPr>
          </a:p>
        </p:txBody>
      </p:sp>
      <p:sp>
        <p:nvSpPr>
          <p:cNvPr id="416774" name="Slide Number Placeholder 2"/>
          <p:cNvSpPr>
            <a:spLocks noGrp="1"/>
          </p:cNvSpPr>
          <p:nvPr>
            <p:ph type="sldNum" sz="quarter" idx="4294967295"/>
          </p:nvPr>
        </p:nvSpPr>
        <p:spPr bwMode="auto">
          <a:xfrm>
            <a:off x="6892925" y="64579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l" eaLnBrk="1" fontAlgn="base" hangingPunct="1">
              <a:spcBef>
                <a:spcPct val="0"/>
              </a:spcBef>
              <a:spcAft>
                <a:spcPct val="0"/>
              </a:spcAft>
            </a:pPr>
            <a:fld id="{DB50BCF9-C6A0-4BE0-9FC6-D307C99058C8}" type="slidenum">
              <a:rPr lang="en-US" sz="1800" smtClean="0">
                <a:solidFill>
                  <a:srgbClr val="000000"/>
                </a:solidFill>
              </a:rPr>
              <a:pPr algn="l" eaLnBrk="1" fontAlgn="base" hangingPunct="1">
                <a:spcBef>
                  <a:spcPct val="0"/>
                </a:spcBef>
                <a:spcAft>
                  <a:spcPct val="0"/>
                </a:spcAft>
              </a:pPr>
              <a:t>105</a:t>
            </a:fld>
            <a:endParaRPr lang="en-US" sz="1800" smtClean="0">
              <a:solidFill>
                <a:srgbClr val="000000"/>
              </a:solidFill>
            </a:endParaRPr>
          </a:p>
        </p:txBody>
      </p:sp>
      <p:sp>
        <p:nvSpPr>
          <p:cNvPr id="416777" name="TextBox 8"/>
          <p:cNvSpPr txBox="1">
            <a:spLocks noChangeArrowheads="1"/>
          </p:cNvSpPr>
          <p:nvPr/>
        </p:nvSpPr>
        <p:spPr bwMode="auto">
          <a:xfrm>
            <a:off x="1055688" y="1463675"/>
            <a:ext cx="3170237"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20000"/>
              </a:spcBef>
              <a:buClr>
                <a:srgbClr val="0072B2"/>
              </a:buClr>
              <a:buFont typeface="Wingdings" pitchFamily="2" charset="2"/>
              <a:buNone/>
            </a:pPr>
            <a:r>
              <a:rPr lang="en-GB" sz="2000" b="1" dirty="0" smtClean="0">
                <a:solidFill>
                  <a:srgbClr val="000000"/>
                </a:solidFill>
              </a:rPr>
              <a:t>Pulse</a:t>
            </a:r>
            <a:endParaRPr lang="en-US" sz="2000" b="1" dirty="0">
              <a:solidFill>
                <a:srgbClr val="000000"/>
              </a:solidFill>
            </a:endParaRPr>
          </a:p>
        </p:txBody>
      </p:sp>
      <p:sp>
        <p:nvSpPr>
          <p:cNvPr id="416778" name="TextBox 9"/>
          <p:cNvSpPr txBox="1">
            <a:spLocks noChangeArrowheads="1"/>
          </p:cNvSpPr>
          <p:nvPr/>
        </p:nvSpPr>
        <p:spPr bwMode="auto">
          <a:xfrm>
            <a:off x="5337175" y="1463675"/>
            <a:ext cx="3170238"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20000"/>
              </a:spcBef>
              <a:buClr>
                <a:srgbClr val="0072B2"/>
              </a:buClr>
              <a:buFont typeface="Wingdings" pitchFamily="2" charset="2"/>
              <a:buNone/>
            </a:pPr>
            <a:r>
              <a:rPr lang="en-GB" sz="2000" b="1" dirty="0">
                <a:solidFill>
                  <a:srgbClr val="000000"/>
                </a:solidFill>
              </a:rPr>
              <a:t>Thought-leadership</a:t>
            </a:r>
            <a:endParaRPr lang="en-US" sz="2000" b="1" dirty="0">
              <a:solidFill>
                <a:srgbClr val="000000"/>
              </a:solidFill>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89125"/>
            <a:ext cx="5295900" cy="301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le 6"/>
          <p:cNvSpPr/>
          <p:nvPr/>
        </p:nvSpPr>
        <p:spPr bwMode="auto">
          <a:xfrm>
            <a:off x="549275" y="4539457"/>
            <a:ext cx="3587750" cy="1627187"/>
          </a:xfrm>
          <a:prstGeom prst="roundRect">
            <a:avLst>
              <a:gd name="adj" fmla="val 4982"/>
            </a:avLst>
          </a:prstGeom>
          <a:solidFill>
            <a:schemeClr val="bg1">
              <a:alpha val="90000"/>
            </a:schemeClr>
          </a:solidFill>
          <a:ln w="3175">
            <a:solidFill>
              <a:schemeClr val="accent6"/>
            </a:solidFill>
          </a:ln>
        </p:spPr>
        <p:style>
          <a:lnRef idx="1">
            <a:schemeClr val="accent1"/>
          </a:lnRef>
          <a:fillRef idx="3">
            <a:schemeClr val="accent1"/>
          </a:fillRef>
          <a:effectRef idx="2">
            <a:schemeClr val="accent1"/>
          </a:effectRef>
          <a:fontRef idx="minor">
            <a:schemeClr val="lt1"/>
          </a:fontRef>
        </p:style>
        <p:txBody>
          <a:bodyPr lIns="182880" anchor="ctr"/>
          <a:lstStyle/>
          <a:p>
            <a:pPr algn="ctr">
              <a:defRPr/>
            </a:pPr>
            <a:r>
              <a:rPr lang="en-US" sz="2000" b="1" dirty="0">
                <a:solidFill>
                  <a:srgbClr val="0072B2"/>
                </a:solidFill>
                <a:cs typeface="Arial"/>
              </a:rPr>
              <a:t>Relevant, recommended news</a:t>
            </a:r>
            <a:endParaRPr lang="en-US" sz="1600" dirty="0">
              <a:solidFill>
                <a:srgbClr val="000000"/>
              </a:solidFill>
              <a:cs typeface="Arial"/>
            </a:endParaRPr>
          </a:p>
        </p:txBody>
      </p:sp>
      <p:pic>
        <p:nvPicPr>
          <p:cNvPr id="23555"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13250" y="2105248"/>
            <a:ext cx="4613275" cy="2917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ounded Rectangle 7"/>
          <p:cNvSpPr/>
          <p:nvPr/>
        </p:nvSpPr>
        <p:spPr>
          <a:xfrm>
            <a:off x="5082381" y="4539456"/>
            <a:ext cx="3679825" cy="1627188"/>
          </a:xfrm>
          <a:prstGeom prst="roundRect">
            <a:avLst>
              <a:gd name="adj" fmla="val 4982"/>
            </a:avLst>
          </a:prstGeom>
          <a:solidFill>
            <a:schemeClr val="bg1">
              <a:alpha val="90000"/>
            </a:schemeClr>
          </a:solidFill>
          <a:ln w="3175">
            <a:solidFill>
              <a:schemeClr val="accent6"/>
            </a:solidFill>
          </a:ln>
        </p:spPr>
        <p:style>
          <a:lnRef idx="1">
            <a:schemeClr val="accent1"/>
          </a:lnRef>
          <a:fillRef idx="3">
            <a:schemeClr val="accent1"/>
          </a:fillRef>
          <a:effectRef idx="2">
            <a:schemeClr val="accent1"/>
          </a:effectRef>
          <a:fontRef idx="minor">
            <a:schemeClr val="lt1"/>
          </a:fontRef>
        </p:style>
        <p:txBody>
          <a:bodyPr lIns="182880" anchor="ctr"/>
          <a:lstStyle/>
          <a:p>
            <a:pPr algn="ctr">
              <a:defRPr/>
            </a:pPr>
            <a:r>
              <a:rPr lang="en-GB" sz="2000" b="1" dirty="0">
                <a:solidFill>
                  <a:srgbClr val="0070C0"/>
                </a:solidFill>
                <a:cs typeface="Arial"/>
              </a:rPr>
              <a:t>Engaging, informative insights</a:t>
            </a:r>
            <a:endParaRPr lang="en-US" sz="1600" dirty="0">
              <a:solidFill>
                <a:srgbClr val="000000"/>
              </a:solidFill>
              <a:cs typeface="Arial"/>
            </a:endParaRPr>
          </a:p>
        </p:txBody>
      </p:sp>
    </p:spTree>
    <p:extLst>
      <p:ext uri="{BB962C8B-B14F-4D97-AF65-F5344CB8AC3E}">
        <p14:creationId xmlns:p14="http://schemas.microsoft.com/office/powerpoint/2010/main" val="9510543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accel="50000" decel="5000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00" y="974725"/>
            <a:ext cx="8113713" cy="454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3" y="433388"/>
            <a:ext cx="8486775" cy="599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4781" y="1599502"/>
            <a:ext cx="6000750" cy="4581525"/>
          </a:xfrm>
          <a:prstGeom prst="rect">
            <a:avLst/>
          </a:prstGeom>
          <a:noFill/>
          <a:ln>
            <a:noFill/>
          </a:ln>
          <a:effectLst>
            <a:glow rad="228600">
              <a:schemeClr val="accent4">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03528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Title 1"/>
          <p:cNvSpPr>
            <a:spLocks noGrp="1"/>
          </p:cNvSpPr>
          <p:nvPr>
            <p:ph type="title"/>
          </p:nvPr>
        </p:nvSpPr>
        <p:spPr>
          <a:xfrm>
            <a:off x="549275" y="93663"/>
            <a:ext cx="8170863" cy="1006475"/>
          </a:xfrm>
        </p:spPr>
        <p:txBody>
          <a:bodyPr/>
          <a:lstStyle/>
          <a:p>
            <a:pPr eaLnBrk="1" hangingPunct="1"/>
            <a:r>
              <a:rPr lang="en-GB" dirty="0">
                <a:latin typeface="Arial" charset="0"/>
                <a:cs typeface="Arial" charset="0"/>
              </a:rPr>
              <a:t>A</a:t>
            </a:r>
            <a:r>
              <a:rPr lang="en-GB" dirty="0" smtClean="0">
                <a:latin typeface="Arial" charset="0"/>
                <a:cs typeface="Arial" charset="0"/>
              </a:rPr>
              <a:t>dd insights to improve your workflow and efficiency</a:t>
            </a:r>
            <a:endParaRPr lang="en-US" dirty="0" smtClean="0">
              <a:latin typeface="Arial" charset="0"/>
              <a:cs typeface="Arial" charset="0"/>
            </a:endParaRPr>
          </a:p>
        </p:txBody>
      </p:sp>
      <p:sp>
        <p:nvSpPr>
          <p:cNvPr id="415748" name="Slide Number Placeholder 3"/>
          <p:cNvSpPr>
            <a:spLocks noGrp="1"/>
          </p:cNvSpPr>
          <p:nvPr>
            <p:ph type="sldNum" sz="quarter" idx="4294967295"/>
          </p:nvPr>
        </p:nvSpPr>
        <p:spPr bwMode="auto">
          <a:xfrm>
            <a:off x="6892925" y="64579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l" eaLnBrk="1" fontAlgn="base" hangingPunct="1">
              <a:spcBef>
                <a:spcPct val="0"/>
              </a:spcBef>
              <a:spcAft>
                <a:spcPct val="0"/>
              </a:spcAft>
            </a:pPr>
            <a:fld id="{61C77BD7-8922-4EEB-B229-355436BBF1E2}" type="slidenum">
              <a:rPr lang="en-US" sz="1800" smtClean="0">
                <a:solidFill>
                  <a:srgbClr val="000000"/>
                </a:solidFill>
              </a:rPr>
              <a:pPr algn="l" eaLnBrk="1" fontAlgn="base" hangingPunct="1">
                <a:spcBef>
                  <a:spcPct val="0"/>
                </a:spcBef>
                <a:spcAft>
                  <a:spcPct val="0"/>
                </a:spcAft>
              </a:pPr>
              <a:t>107</a:t>
            </a:fld>
            <a:endParaRPr lang="en-US" sz="1800" smtClean="0">
              <a:solidFill>
                <a:srgbClr val="000000"/>
              </a:solidFill>
            </a:endParaRPr>
          </a:p>
        </p:txBody>
      </p:sp>
      <p:sp>
        <p:nvSpPr>
          <p:cNvPr id="415749" name="AutoShape 2" descr="data:image/jpeg;base64,/9j/4AAQSkZJRgABAQAAAQABAAD/2wCEAAkGBhAPDw8QDxAQEBAQEA8QDxAPFA8QEBUQFBAVFhQQFBUXGyYeFxkjGRIUHy8gIycpLiwsFR4xNTAqNSYrLCkBCQoKDgwOGg8PGikkHyQsLC8sLS0pLCkpKS0sLzUpMSwpKiwsLSwsLCkpKSwsLCwsLCksLCwsLCwsLiwsLCksKf/AABEIAN4A4wMBIgACEQEDEQH/xAAbAAACAwEBAQAAAAAAAAAAAAAABQEEBgMCB//EAEwQAAEDAQIGDQkFBgQHAAAAAAEAAgMRBBIFBiExUXETFBZBU2GBkZKhwcLRIjI0QlJysbPSIzVigqIkM4Oy4vAVQ1ThBxclY2Rzk//EABoBAAIDAQEAAAAAAAAAAAAAAAACAQQFAwb/xAA8EQACAQICBAkMAQMFAAAAAAAAAQIDEQQSBRMhMTJBUVJhcZHB4RQiM1Nyc4GSobHC0TQVQqIGI2Jj8P/aAAwDAQACEQMRAD8A+4oQq1vt7IWF8hoBm0k6AN8pZSUVmk7IlJt2RZXKS0sbkc5rdZA+Kyj8I2u2uLYQY48xIN0fmfp4gu8OJrc80xqc90Adbs/Mszy+pV/j03JcreVfDlLnk0YelnZ8i2s0W3Y+EZ0m+KNux8IzpN8Uj3H2fhZOeP6Ubj7PwsnPH9KnX4z1cfm8CNXQ5z7B5t2PhGdJvijbsfCM6TfFI9x9n4WTnj+lG4+z8JJzx/SjX4z1cfm8A1dDnvsHm3Y+EZ0m+KNux8IzpN8Uj3HWfhJOeP6UbjrPwknPH9KNfjPVx+bwDV0Oe+webdj4RnSb4o27HwjOk3xSPcdZ+Ek54/pRuOs/CSc8f0qdfjPVx+bwDV0Oe+webdj4RnSb4o27HwjOk3xSPcdZ+Ek54/pRuOs/CSc8f0o12M9XH5vANXQ577B5t2PhGdJvijbsfCM6TfFJNxtn4STnj+lG42z8JJzx/SjXYz1cfm8A1dDnvsHe3Y+EZ0m+KNux8IzpN8Uk3G2fhJOeP6UbjbPwknPH9KNdjPVx+bwDV0Oe+wd7dj4RnSb4o27HwjOk3xSTcbZ+El54/pRuMg4SXnj+lGuxnq4/N4Bq8Pz32DvbsfCM6TfFG3Y+EZ0m+KSbjIOEl54/pRuMg4SXnj+lGuxnq4/N4Bq8Pz32DvbsfCM6TfFG3Y+EZ0m+KSbjIOEl54/pRuMg4SXnj+lGuxnq4/N4Bq8Pz32DvbsfCM6TfFdY5A4VaQRpBBCyuFMVooYZJGvkJaKgEspnAy0bxptit6JF/E+Y5NQxVaVfU1YpebfY78diKlGCp6yEr7bbrDZCELRKgIQhAEE0WPcXYQtVKkQx16Fc+tx/vItBjDOWWaUjOW3R+Yhval2LsQishk9aQk14q3W9p5VkY166vGg+Clml0pbl2l7D/wC3TdRb72QxdK2MCOMBrW5MnYuWyKrsinZEjr3GVOxa2RTfVbZFIkQqoZCzfU31Wvqb6bWEZCxfU31XD1N9MqhGUsX1N9V76kPTawXKWL6m8q99TfTKZGU7h6m8uF9erybORlO15F5cryLynORlO15TeXG8pDk2cjKdbym8uV5TeU5iLHSqmq5XlNVOYixWw8f2Sb3e8FGK/okX8T5jlGHPRJvd7wU4r+iRfxPmOVaP85e7/I7P+M/a7hqhCFqFMEIQgBTjV6JJrj+Y1VYDSwwfl7ytY1eiSa4/mNVIGlgg/L3liYl2xM3/ANf5GjRV6Ufb7jiJFOyKoJF6EiylVLuQYWWB0t65TyaVvVGevFxL26xTD1K+65p+NF2xdHkSO0yU5mjxKbrcoYWE6Sk73Zm1K0ozaRnnB4zxyD8pPwXjbI3zTXkWjUOaDnAOvKmeCXFIhYjlQgEo0r0JE2fg+I542cgA+C5OwPFvBzfdc7tXN4Oa3NDLER40UL6kPVl2BfZkcPeDXfCi5uwTIMz2HWHN8Ujw9VcQ2tg+M5h69B68mxTD1AfdcO2i5ua8Z43j8pPwSONRb0xrxe5ncPUh6qbYG+aa8nxXRsoO+EucnKWL69X1XD1IcnUxXEsBym8uF5SHJ1MjKdw5SHLiHKQ5Mpi5TteU3lxDlN5MpkZTxho/sc2rvBesV/RIv4nzHLxhc/sc2rvBe8V/RIv4nzHJYfzV7v8AImX8d+13DVCELWKQIQhACnGr0STXH8xqXyGmD4Py95MMavRJNcfzGpZaT/06DWzvLBxztXqe6/I08P6OPt9wsEi9bIqt9er682qhr5DXYvNpZ2H2i93O806gEyqsPYsa9gDYp2FrGgNbKyrgB+NucaxXUtNZcINe0OY4Oacoc0gg6iF7XCVYTpRyPckedrwlGbzLjGSFzZMCugKtHAEIQgAQhCABCEIAgiufLrXF9iiOeNnMAu5UKGk95K2FR2CYt4OGpzu1c3YJG9I4a7rvBX0Lk6NN8SHU5LjFhwZIMz2nWCPFeDZJR6oPuuHbRNkLm8NTG1shMWvGeN41CvwXnZwM+TXUfFO1BSPCriY2ufGhQ2UHMQvQcmD7LGc7GnkC5nBse8CPdc4dqXyeS3MnWopYUP7FNq7zV1xX9Ei/ifMculpwYHxPivuAeM+QkZQexTgyxOgibGHB4beykFpyuJ0nSiFGaxKqPdkt8b3CVSLpOPHmv9Bghcdld7IOo+KNsUzgj++JaN0VTsheGygioKFICzGr0STXH8xqVWv7tg1s76a41eiSa4/mNSq2fdsGtneXn8f6ap7r8jUwvAh7fcIgV6BXML1VeTTNxkvYHChFVVjhlgcX2Z5YTlcw5Y3a29oyq0CvQK70q06TvB2OU6cZq0kMcFY2scQycbBJmF4/ZuP4X72o9a00VqWDnszXijgDVebJa7RZP3Z2WIf5Tycg/A7O3VlHEvSYXS8ZebV7TIr4BrbDsPo7ZKr3VZvBGMkU+Rri1486J+R45PWHGE7itNVuxkpK8XdGc007MsoXN87WgucQ1ozlxAA5Skdux1s0dQy9KfwZG9I9lVyq16dJXnJIaFKc+CrmgQsU7G+1y/uLOANNHydeQKNs4Vf6wZ/8W9hKoS0rRXBTfUv2WPI5/wBzS+JtULFUwoP84Hlj+lH+KYUjztEg92N38hBS/wBVpccZdniT5JLilHtNqhY+DHp7TS0Weh3ywlp6LvFPcH4x2aegZIA4+o/yHclch5FapY2hV2Rlt7DlPD1IbWhkhCFbOIKFKhQAIQhAEoUIqoACUow7bSyCZwziN1NZFB1kJpI7Is5jI+sV325Im/rBPU0qVvAZ4Oa7YY6nLdCFescVI2DiCF2EKeNXokmuP5jUptv3bZ9bO+m2NXokmuP5jUptv3bZ9bO+vPaQ9LU91+RqYXgQ9vuEAKZYuwCS0hrgHNEcjnAioIoG95LE+xOjrLM72WMb0nE9xef0bDWYmCfL9tpqYuWWjJnTCWKbhV9mNd8xPP8AI4/A86Qklri1wLXDO1woRyL6MqmEMFxWhtJGg081wyPbqPYvR4vRFOp51LzX9PAyaGPlDZPavqYcFSr2EcXpoKubWaPS0faAfibv6xzBLWSAioK83WoVKEstRWNinVhUV4s5WnB7X0OZwyhwqCDpBGZe7LjLaIaxuLZqZGPNQ8HQ6mR3Uda4GR8z9ihBNc5GjfNd4LSYJwBHAA4+XJ7RzD3Rva1Zw1avDgSsitiFS/uV2K2YJtVrIfaXljc4ac/IzMOVOLJgKCLMwOd7T/KPXkHImChdcqvme18rKkqkmrLYuRAhCExzBQpUJSTxLE14o5ocNDgCOtKLbitE+pjrG7iyt5jm5E5QklFPePGUo7mZ2DCtssJDZRssOYVJIp+F+duorWYLwzFaW3o3ZR5zDke3WO1U3sBBBAIOQg5QQkFuwI+FwnshLXNy3BnGm7pHErWHxtSg7Pzo8nGuoJ04Veh8vE+s3CKrP4FxmFobddRsoHlN3j+JvhvJhJbaCpNBpOQc69HSqxqxU4O6M+cHB5ZF8vXgzBZ21Y2WWPI60Rk+yw7I7mZVLZcdmHJFDPLx3RG3nca9Slzit7IUWzYutIXJ1rWPnwxb3wvljhiiDfbLpDnA/CN9dsEYJttqhZJLaXtvXqiINiGRxHqiu9pUKpFzUE9tr/DcS4NRzdNjRWi3Boq4ho0uIaOcpFa7Wy0SQMie2Skt59whwFGkCpGTO5XoMRIa1krIdLyXHrTmxYFhh8xoC7qNjk2XY20AHEoXtCcgU41eiSa4/mNSm3fdsGtnfTbGr0STXH8xqUW/7tg1s7689pD0tT3X5GpheBD2+4z9VqcS4/s5n+1IG9Fg+orKraYpxXbIw+06R36yB1ALJ0HDNib8if6L2kpWo25WOEIQvaHngWFxqfHLaBDZ2DZa0le3IC4+qaZMmclaXGTC+1oC4fvH+RH71MruQZeZIcWcGXGbM/K+TKK5ww5a6zn5liaUrKVqC630eLL+FjkWtfUukv4KwW2zsujK45Xu3yfBXULzfFaVFaVpv00rLSSVkO227slCEIIBCFCUkFCEKCQUIQlbAEIUJbkmfw/gkis8NWuGV4bkPvimY6UnsGA47QL0j3yOB8oSuc8jQcpW3KytthNjtAc390/e4t9vJnCIVZUnsex7zvC1RZZb1uLlnwDCzMwK9HZmNzNCGuqARlBygr2CredsMqRctQ/YJuX+ZqtYr+iRfxPmOVS0n9gm5f5mqzixKBZIsu/J8xy1MN/Kh7v8inV9DL2+4cIXMzcR+HxUQWhr603iQdYW0Z51QhCAFONXokmuP5jUot/3bBrZ303xq9Ek1x/MalFv+7YNbO+vPaQ9LU91+RqYXgQ9vuM445CvoWBoblmgboiZXWWgnrK+eubXyRncQ0ayadq+mtbQADMBQagqn+n4bZz6kd9KS2Rj1koQq2EbXsMMsnsMc4awMg56L1EpKKbZjJXdkY7DEm3LeIs8cVWnU3K88pycgWiAWfxRs/kySuyl7roOrK4856loV5BTdRupLe3c1ato2gtyK1utzYWXnamt3ydCyk1te+TZC4h1chGSmgBO8NYKfIdkYS4gUuHR+HwWdcKZDkIzgqlXlLNZ7izQjG1+M0WDMPB9GS0a7edmadegpwsGU0wZh10dGyVczeOdzfEcSanX4pC1KHHE06heYpmvaHNIc05iF6Vm5VsChCEoAhcHW6MSCO8L5rRu/k06F2S3JsChCFBIKjhmxbNC5o84eUz3hvcoyK8oKV7SU7O6EuK0bp2OYHNBioPKqTdNaZOQhaKPATfWe4+6A0dqzeB3bXwkWZmy1aNHlC839QotutzR1OlUpXktq2HLFTnGex7HtODLBGGFl2805w6rgdYOpdo2Boo0BoGYAADmCleXHIthJLcii23vOFrtF0aspS7E+pgvuyl5LsvGa9q8YdmuwzHRG+mstIHxV/F2G5Z4xxD4LpAVjNCELoKKcavRJNcfzGpRb/u2DWzvpvjV6JJrj+Y1KLf92wa2d9ee0h6Wp7r8jUwvAh7fcJsGRX7RA3TKwnU03j8F9EWGxZivWuP8DZH/AKbveW5RoKFsO5crDScr1UuRAkOO092yOHtvYzrvH+VPllf+ILvsIRplJ5mHxWljpZcPNrk++wqYZXqx6zpgOG5ZoRpbeOt2XtV5c7M2jGDQxo5mhdF5tbFYtyd22CoYRwSyYV81+84d7Sr6hLJKSswUnF3RirZY3xOuvFNB3iNIKrlbi0WdsjS14BB/uo0FZrCeBHRVcyr2fqbr4uNU50nHai9TrKWx7ypYcIvhdVpyHzmnzT/vxrUYPwmycVaaOHnNOceI41jCpjlcwhzSWuGYjOlhUcR6lJT28ZuLRaWRtvPcGjSfgNKzmEsZHPq2KrG+1658PildptT5HXnuLjx5hxAby4FNKo3uFp0FHayWykODgSHAhwO/WudbfB1uE0bXjOcjhocM4/vSsbZLDJM67G0nSczRrO8tXgjBW12nyi5zqXt5oI0DtU07kYjLbpGCEKF0KYIQoUEmfxhOxz2eYbxH6Hg9pW7qsPjY37OM6Hkc7T4LaWV1Y4zpYw87QtjRD2zXUcsVwIPrOq8SHIvS5zHIt0omexkd9kW+2+NnPICeoFaLB7LsTBxBZrDflSWZntTXjqaw9rgtXE2jQOJdYbhGe0IQnIFONXokmuP5jUot/wB2wa2d9N8avRJNcfzGpTbvu2DWzvrz2kPS1PdfkamF4EPb7jlibFWaV3sxtb0nV7i16zeJUXkTv0yBvRaD3lpFc0VDJhIdv1OGOlmryBZb/iAz7CI6Jac7HeC1KRY5wXrG8+w5j+uh6nLtjo5sPNdH22nPDO1WPWFlfejjOljDztC6pfgCe/ZojvgXD+U0+FFfXmU7q5bkrNoEIUIIBQpUJSRNhTF9r6uio12+3M06tB6lmpYnNJa4FpGcHOt8qlvwaycUcKEea4ecPEcS4Tpp7UWadZx2SMS1pJAAJJyADKU7wdiyTR03kj2B53Kd5ObDguOEeSKu33nK4+CtqIwtvGnXb2RPEMLWNDWNDWjMBkC9oUJysBQhQoJBCFCUBFjY77OMaXuPM3/dbWytpGwaGMHM0LEYdGy2mzwjfLQfzvA+AW7W1oiPDl1HLFbIwXWC42g5F2Va1HItwoiGYX7bA32WPd0nAd1awLLYNF+3yH2GRt6i7vLVKxHcIwQhCkgU41eiSa4/mNSm3fdsGtnfTbGr0STXH8xqU237tg1s7689pH0tX3X5GpheBD2+4Y4qR3bK0+2+R36iB1NTbZAsLBjoyzxxxOhmIY0NvMuOB0mhIKsw4/WQ+dI+P/2RyDrAIV7CV6KowipLYkVq9OprJNp72bK8uVts4likjOZ7HN5xSqRWfGqyyeZaYTxX2tPMSCmMduDsrSCNIoR1K75s1beV9sWZfFSct2WB2RzTeA/S4c4C0SzWGf2a2NnaPIkNXAaczx28q0bXggEGoIBBGg768g4OlJ03xM1ajzWmuMlQhCVnMEIUJWSChCFBIIQhKBCEKFBIIQoSgCEJfhy3bFC6h8p/kt5c55AluMld2RVwAzbGEHS52xXnDkFxnaeRbZIsTsG7FZw8ijpqPOm56g5qnlT5ep0fR1VBX3vb/wC+BTxU1Kps3LYQqdrKuFL7W5XysL8WG3p7U/TK4DU2je6tMs7iYz7Av9suf0jXtWiVlHMEIQgBTjV6JJrj+Y1KrZ92wa2d9NcavRJNcfzGqrZrCJ7DBHfDMgdWlc17JSo0rBxtOVSvUhHe6ez5jSoSUKUZPcp9xknRg5wuT7Iw52harcj/AN9vQ/qUbkBw7eh/UvOrRONX9n+Uf2anltDnfR/ox0uB4nZ2hVtz0Yysqw6WEtPUt1uP/wDIb0P6lG48f6hvQ/qXaOj9IR3L/JfsV4rDPe/o/wBGJ2jMKAzyvaPUke57eS9mWkxYwnUbA8+U2tyu+3fbyfBMtxw/1Deh/Ul+FsU3wt2aGUPcyjiGi66g9YZTUjQunkmNTz1I3t0p95zlVw0lki/o/wBD1CXYHwu2duWgkaPLb3hxJhVJe+1FVxcXZghChQAIQhKAKEKFBIIQoSgCEIUEkOcACTkAFSToSCyQHCFr39gjz+7XNrcerUowrb3TvFngygmj3DMeKvsjfK02B7KyzRCNuU53u33O3yr2Bwrrzu+Ct/T0BUnqY/8AJ7ujpG4CFwFpC9CcL1JlnRyS4bmuwzO0Rv57pTZ8oos/jJJ9i4e26NnPI3sqpW8gbYtQXLNGPwj4Jqq2DY7sTBxBWVYEBCEIAqYTsInidESWh13KMpyOB7El3Ex8K/otWlQqlbBUK8s1SN38TvTxFSmrQdjNbiY+Ff0Wo3Ex8K/otWlQuH9LwnMXa/2dPLK/O+xmtxMfCv6LUbiY+Ff0WrSoR/S8JzF2v9h5ZX532M1uJj4V/RajcTHwr+i1aVCP6XhOYu1/sPLK/O+xisI4myRAS2V7nPaaltAHU0tpn1b684Mxha/yJfs5BkqcjSeXzTxFbdJsN4rw2mrvMl4Roz+8N/4qnitFLhYfZ0cTOtPF5tlXtONULOyw22w+c3ZIhmIq5lNedvKrlkxlhf5xMZ/F5vSHbRYU1KDyzVn0lrI2rx2roGyheI5muFWkOGlpBHUvSUQEIUJQBC4Wi3xR+e9reInLzZ0ptOM1TdgYXuOQEg9TRlKW48YN7h1NO1jS57g1ozkpFLbZrY/YbM03T5zs2TS4+q3rPUrNixVtNpcH2txjbvNyX6aA3M3ly8S2FgwdHAwMiaGt39JOknfK1cLoypW86p5sfq/0cqleFLg7X9EZL/l/I0h0dsmjdSh2KjR/vyr2MXcIR+bbXP4pIoXddAVs0L0lPDU6atFWXW/2Z8q05u8n9EY8R4QZ5zYZNQfGfiVH+LWhvn2V+tjw74gLY0Xkxg7wXbIjncyO6RnrsmZ7zCf5SVXtVrZaDC2N177ZrnCjgQA12cEDfIWyfY2HO0LxHg6NpqGgFCikFztC2jQOIL2hCYgEIQgAQhCABCEIAEIQgAQhCABCEIAghKbditZZqkxhjj60fkHXQZDyhN0LnUpQqK00n1jRnKDvF2MdPiCQaw2gjRfGXpNPYuJxawizzZ2uHvu7zVt0LPlorDS3JrqZaWMq8dn1oxH+B4TP+Y0fmZ2NUjFC2yfvbQ0D3pHdVAFtkJVojDrfd/Eny2pxJL4GVsmIMLcssj5OJtGN7T1p/YsFQwCkUbWaSB5R1uOUq2hXaWEo0eBFL79pwnXqVOEwQhCsnEEIQgAQhCABCEIAEIQgAQhCAP/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415750" name="AutoShape 4" descr="data:image/jpeg;base64,/9j/4AAQSkZJRgABAQAAAQABAAD/2wCEAAkGBhAPDw8QDxAQEBAQEA8QDxAPFA8QEBUQFBAVFhQQFBUXGyYeFxkjGRIUHy8gIycpLiwsFR4xNTAqNSYrLCkBCQoKDgwOGg8PGikkHyQsLC8sLS0pLCkpKS0sLzUpMSwpKiwsLSwsLCkpKSwsLCwsLCksLCwsLCwsLiwsLCksKf/AABEIAN4A4wMBIgACEQEDEQH/xAAbAAACAwEBAQAAAAAAAAAAAAAABQEEBgMCB//EAEwQAAEDAQIGDQkFBgQHAAAAAAEAAgMRBBIFBiExUXETFBZBU2GBkZKhwcLRIjI0QlJysbPSIzVigqIkM4Oy4vAVQ1ThBxclY2Rzk//EABoBAAIDAQEAAAAAAAAAAAAAAAACAQQFAwb/xAA8EQACAQICBAkMAQMFAAAAAAAAAQIDEQQSBRMhMTJBUVJhcZHB4RQiM1Nyc4GSobHC0TQVQqIGI2Jj8P/aAAwDAQACEQMRAD8A+4oQq1vt7IWF8hoBm0k6AN8pZSUVmk7IlJt2RZXKS0sbkc5rdZA+Kyj8I2u2uLYQY48xIN0fmfp4gu8OJrc80xqc90Adbs/Mszy+pV/j03JcreVfDlLnk0YelnZ8i2s0W3Y+EZ0m+KNux8IzpN8Uj3H2fhZOeP6Ubj7PwsnPH9KnX4z1cfm8CNXQ5z7B5t2PhGdJvijbsfCM6TfFI9x9n4WTnj+lG4+z8JJzx/SjX4z1cfm8A1dDnvsHm3Y+EZ0m+KNux8IzpN8Uj3HWfhJOeP6UbjrPwknPH9KNfjPVx+bwDV0Oe+webdj4RnSb4o27HwjOk3xSPcdZ+Ek54/pRuOs/CSc8f0qdfjPVx+bwDV0Oe+webdj4RnSb4o27HwjOk3xSPcdZ+Ek54/pRuOs/CSc8f0o12M9XH5vANXQ577B5t2PhGdJvijbsfCM6TfFJNxtn4STnj+lG42z8JJzx/SjXYz1cfm8A1dDnvsHe3Y+EZ0m+KNux8IzpN8Uk3G2fhJOeP6UbjbPwknPH9KNdjPVx+bwDV0Oe+wd7dj4RnSb4o27HwjOk3xSTcbZ+El54/pRuMg4SXnj+lGuxnq4/N4Bq8Pz32DvbsfCM6TfFG3Y+EZ0m+KSbjIOEl54/pRuMg4SXnj+lGuxnq4/N4Bq8Pz32DvbsfCM6TfFG3Y+EZ0m+KSbjIOEl54/pRuMg4SXnj+lGuxnq4/N4Bq8Pz32DvbsfCM6TfFdY5A4VaQRpBBCyuFMVooYZJGvkJaKgEspnAy0bxptit6JF/E+Y5NQxVaVfU1YpebfY78diKlGCp6yEr7bbrDZCELRKgIQhAEE0WPcXYQtVKkQx16Fc+tx/vItBjDOWWaUjOW3R+Yhval2LsQishk9aQk14q3W9p5VkY166vGg+Clml0pbl2l7D/wC3TdRb72QxdK2MCOMBrW5MnYuWyKrsinZEjr3GVOxa2RTfVbZFIkQqoZCzfU31Wvqb6bWEZCxfU31XD1N9MqhGUsX1N9V76kPTawXKWL6m8q99TfTKZGU7h6m8uF9erybORlO15F5cryLynORlO15TeXG8pDk2cjKdbym8uV5TeU5iLHSqmq5XlNVOYixWw8f2Sb3e8FGK/okX8T5jlGHPRJvd7wU4r+iRfxPmOVaP85e7/I7P+M/a7hqhCFqFMEIQgBTjV6JJrj+Y1VYDSwwfl7ytY1eiSa4/mNVIGlgg/L3liYl2xM3/ANf5GjRV6Ufb7jiJFOyKoJF6EiylVLuQYWWB0t65TyaVvVGevFxL26xTD1K+65p+NF2xdHkSO0yU5mjxKbrcoYWE6Sk73Zm1K0ozaRnnB4zxyD8pPwXjbI3zTXkWjUOaDnAOvKmeCXFIhYjlQgEo0r0JE2fg+I542cgA+C5OwPFvBzfdc7tXN4Oa3NDLER40UL6kPVl2BfZkcPeDXfCi5uwTIMz2HWHN8Ujw9VcQ2tg+M5h69B68mxTD1AfdcO2i5ua8Z43j8pPwSONRb0xrxe5ncPUh6qbYG+aa8nxXRsoO+EucnKWL69X1XD1IcnUxXEsBym8uF5SHJ1MjKdw5SHLiHKQ5Mpi5TteU3lxDlN5MpkZTxho/sc2rvBesV/RIv4nzHLxhc/sc2rvBe8V/RIv4nzHJYfzV7v8AImX8d+13DVCELWKQIQhACnGr0STXH8xqXyGmD4Py95MMavRJNcfzGpZaT/06DWzvLBxztXqe6/I08P6OPt9wsEi9bIqt9er682qhr5DXYvNpZ2H2i93O806gEyqsPYsa9gDYp2FrGgNbKyrgB+NucaxXUtNZcINe0OY4Oacoc0gg6iF7XCVYTpRyPckedrwlGbzLjGSFzZMCugKtHAEIQgAQhCABCEIAgiufLrXF9iiOeNnMAu5UKGk95K2FR2CYt4OGpzu1c3YJG9I4a7rvBX0Lk6NN8SHU5LjFhwZIMz2nWCPFeDZJR6oPuuHbRNkLm8NTG1shMWvGeN41CvwXnZwM+TXUfFO1BSPCriY2ufGhQ2UHMQvQcmD7LGc7GnkC5nBse8CPdc4dqXyeS3MnWopYUP7FNq7zV1xX9Ei/ifMculpwYHxPivuAeM+QkZQexTgyxOgibGHB4beykFpyuJ0nSiFGaxKqPdkt8b3CVSLpOPHmv9Bghcdld7IOo+KNsUzgj++JaN0VTsheGygioKFICzGr0STXH8xqVWv7tg1s76a41eiSa4/mNSq2fdsGtneXn8f6ap7r8jUwvAh7fcIgV6BXML1VeTTNxkvYHChFVVjhlgcX2Z5YTlcw5Y3a29oyq0CvQK70q06TvB2OU6cZq0kMcFY2scQycbBJmF4/ZuP4X72o9a00VqWDnszXijgDVebJa7RZP3Z2WIf5Tycg/A7O3VlHEvSYXS8ZebV7TIr4BrbDsPo7ZKr3VZvBGMkU+Rri1486J+R45PWHGE7itNVuxkpK8XdGc007MsoXN87WgucQ1ozlxAA5Skdux1s0dQy9KfwZG9I9lVyq16dJXnJIaFKc+CrmgQsU7G+1y/uLOANNHydeQKNs4Vf6wZ/8W9hKoS0rRXBTfUv2WPI5/wBzS+JtULFUwoP84Hlj+lH+KYUjztEg92N38hBS/wBVpccZdniT5JLilHtNqhY+DHp7TS0Weh3ywlp6LvFPcH4x2aegZIA4+o/yHclch5FapY2hV2Rlt7DlPD1IbWhkhCFbOIKFKhQAIQhAEoUIqoACUow7bSyCZwziN1NZFB1kJpI7Is5jI+sV325Im/rBPU0qVvAZ4Oa7YY6nLdCFescVI2DiCF2EKeNXokmuP5jUptv3bZ9bO+m2NXokmuP5jUptv3bZ9bO+vPaQ9LU91+RqYXgQ9vuEAKZYuwCS0hrgHNEcjnAioIoG95LE+xOjrLM72WMb0nE9xef0bDWYmCfL9tpqYuWWjJnTCWKbhV9mNd8xPP8AI4/A86Qklri1wLXDO1woRyL6MqmEMFxWhtJGg081wyPbqPYvR4vRFOp51LzX9PAyaGPlDZPavqYcFSr2EcXpoKubWaPS0faAfibv6xzBLWSAioK83WoVKEstRWNinVhUV4s5WnB7X0OZwyhwqCDpBGZe7LjLaIaxuLZqZGPNQ8HQ6mR3Uda4GR8z9ihBNc5GjfNd4LSYJwBHAA4+XJ7RzD3Rva1Zw1avDgSsitiFS/uV2K2YJtVrIfaXljc4ac/IzMOVOLJgKCLMwOd7T/KPXkHImChdcqvme18rKkqkmrLYuRAhCExzBQpUJSTxLE14o5ocNDgCOtKLbitE+pjrG7iyt5jm5E5QklFPePGUo7mZ2DCtssJDZRssOYVJIp+F+duorWYLwzFaW3o3ZR5zDke3WO1U3sBBBAIOQg5QQkFuwI+FwnshLXNy3BnGm7pHErWHxtSg7Pzo8nGuoJ04Veh8vE+s3CKrP4FxmFobddRsoHlN3j+JvhvJhJbaCpNBpOQc69HSqxqxU4O6M+cHB5ZF8vXgzBZ21Y2WWPI60Rk+yw7I7mZVLZcdmHJFDPLx3RG3nca9Slzit7IUWzYutIXJ1rWPnwxb3wvljhiiDfbLpDnA/CN9dsEYJttqhZJLaXtvXqiINiGRxHqiu9pUKpFzUE9tr/DcS4NRzdNjRWi3Boq4ho0uIaOcpFa7Wy0SQMie2Skt59whwFGkCpGTO5XoMRIa1krIdLyXHrTmxYFhh8xoC7qNjk2XY20AHEoXtCcgU41eiSa4/mNSm3fdsGtnfTbGr0STXH8xqUW/7tg1s7689pD0tT3X5GpheBD2+4z9VqcS4/s5n+1IG9Fg+orKraYpxXbIw+06R36yB1ALJ0HDNib8if6L2kpWo25WOEIQvaHngWFxqfHLaBDZ2DZa0le3IC4+qaZMmclaXGTC+1oC4fvH+RH71MruQZeZIcWcGXGbM/K+TKK5ww5a6zn5liaUrKVqC630eLL+FjkWtfUukv4KwW2zsujK45Xu3yfBXULzfFaVFaVpv00rLSSVkO227slCEIIBCFCUkFCEKCQUIQlbAEIUJbkmfw/gkis8NWuGV4bkPvimY6UnsGA47QL0j3yOB8oSuc8jQcpW3KytthNjtAc390/e4t9vJnCIVZUnsex7zvC1RZZb1uLlnwDCzMwK9HZmNzNCGuqARlBygr2CredsMqRctQ/YJuX+ZqtYr+iRfxPmOVS0n9gm5f5mqzixKBZIsu/J8xy1MN/Kh7v8inV9DL2+4cIXMzcR+HxUQWhr603iQdYW0Z51QhCAFONXokmuP5jUot/3bBrZ303xq9Ek1x/MalFv+7YNbO+vPaQ9LU91+RqYXgQ9vuM445CvoWBoblmgboiZXWWgnrK+eubXyRncQ0ayadq+mtbQADMBQagqn+n4bZz6kd9KS2Rj1koQq2EbXsMMsnsMc4awMg56L1EpKKbZjJXdkY7DEm3LeIs8cVWnU3K88pycgWiAWfxRs/kySuyl7roOrK4856loV5BTdRupLe3c1ato2gtyK1utzYWXnamt3ydCyk1te+TZC4h1chGSmgBO8NYKfIdkYS4gUuHR+HwWdcKZDkIzgqlXlLNZ7izQjG1+M0WDMPB9GS0a7edmadegpwsGU0wZh10dGyVczeOdzfEcSanX4pC1KHHE06heYpmvaHNIc05iF6Vm5VsChCEoAhcHW6MSCO8L5rRu/k06F2S3JsChCFBIKjhmxbNC5o84eUz3hvcoyK8oKV7SU7O6EuK0bp2OYHNBioPKqTdNaZOQhaKPATfWe4+6A0dqzeB3bXwkWZmy1aNHlC839QotutzR1OlUpXktq2HLFTnGex7HtODLBGGFl2805w6rgdYOpdo2Boo0BoGYAADmCleXHIthJLcii23vOFrtF0aspS7E+pgvuyl5LsvGa9q8YdmuwzHRG+mstIHxV/F2G5Z4xxD4LpAVjNCELoKKcavRJNcfzGpRb/u2DWzvpvjV6JJrj+Y1KLf92wa2d9ee0h6Wp7r8jUwvAh7fcJsGRX7RA3TKwnU03j8F9EWGxZivWuP8DZH/AKbveW5RoKFsO5crDScr1UuRAkOO092yOHtvYzrvH+VPllf+ILvsIRplJ5mHxWljpZcPNrk++wqYZXqx6zpgOG5ZoRpbeOt2XtV5c7M2jGDQxo5mhdF5tbFYtyd22CoYRwSyYV81+84d7Sr6hLJKSswUnF3RirZY3xOuvFNB3iNIKrlbi0WdsjS14BB/uo0FZrCeBHRVcyr2fqbr4uNU50nHai9TrKWx7ypYcIvhdVpyHzmnzT/vxrUYPwmycVaaOHnNOceI41jCpjlcwhzSWuGYjOlhUcR6lJT28ZuLRaWRtvPcGjSfgNKzmEsZHPq2KrG+1658PildptT5HXnuLjx5hxAby4FNKo3uFp0FHayWykODgSHAhwO/WudbfB1uE0bXjOcjhocM4/vSsbZLDJM67G0nSczRrO8tXgjBW12nyi5zqXt5oI0DtU07kYjLbpGCEKF0KYIQoUEmfxhOxz2eYbxH6Hg9pW7qsPjY37OM6Hkc7T4LaWV1Y4zpYw87QtjRD2zXUcsVwIPrOq8SHIvS5zHIt0omexkd9kW+2+NnPICeoFaLB7LsTBxBZrDflSWZntTXjqaw9rgtXE2jQOJdYbhGe0IQnIFONXokmuP5jUot/wB2wa2d9N8avRJNcfzGpTbvu2DWzvrz2kPS1PdfkamF4EPb7jlibFWaV3sxtb0nV7i16zeJUXkTv0yBvRaD3lpFc0VDJhIdv1OGOlmryBZb/iAz7CI6Jac7HeC1KRY5wXrG8+w5j+uh6nLtjo5sPNdH22nPDO1WPWFlfejjOljDztC6pfgCe/ZojvgXD+U0+FFfXmU7q5bkrNoEIUIIBQpUJSRNhTF9r6uio12+3M06tB6lmpYnNJa4FpGcHOt8qlvwaycUcKEea4ecPEcS4Tpp7UWadZx2SMS1pJAAJJyADKU7wdiyTR03kj2B53Kd5ObDguOEeSKu33nK4+CtqIwtvGnXb2RPEMLWNDWNDWjMBkC9oUJysBQhQoJBCFCUBFjY77OMaXuPM3/dbWytpGwaGMHM0LEYdGy2mzwjfLQfzvA+AW7W1oiPDl1HLFbIwXWC42g5F2Va1HItwoiGYX7bA32WPd0nAd1awLLYNF+3yH2GRt6i7vLVKxHcIwQhCkgU41eiSa4/mNSm3fdsGtnfTbGr0STXH8xqU237tg1s7689pH0tX3X5GpheBD2+4Y4qR3bK0+2+R36iB1NTbZAsLBjoyzxxxOhmIY0NvMuOB0mhIKsw4/WQ+dI+P/2RyDrAIV7CV6KowipLYkVq9OprJNp72bK8uVts4likjOZ7HN5xSqRWfGqyyeZaYTxX2tPMSCmMduDsrSCNIoR1K75s1beV9sWZfFSct2WB2RzTeA/S4c4C0SzWGf2a2NnaPIkNXAaczx28q0bXggEGoIBBGg768g4OlJ03xM1ajzWmuMlQhCVnMEIUJWSChCFBIIQhKBCEKFBIIQoSgCEJfhy3bFC6h8p/kt5c55AluMld2RVwAzbGEHS52xXnDkFxnaeRbZIsTsG7FZw8ijpqPOm56g5qnlT5ep0fR1VBX3vb/wC+BTxU1Kps3LYQqdrKuFL7W5XysL8WG3p7U/TK4DU2je6tMs7iYz7Av9suf0jXtWiVlHMEIQgBTjV6JJrj+Y1KrZ92wa2d9NcavRJNcfzGqrZrCJ7DBHfDMgdWlc17JSo0rBxtOVSvUhHe6ez5jSoSUKUZPcp9xknRg5wuT7Iw52harcj/AN9vQ/qUbkBw7eh/UvOrRONX9n+Uf2anltDnfR/ox0uB4nZ2hVtz0Yysqw6WEtPUt1uP/wDIb0P6lG48f6hvQ/qXaOj9IR3L/JfsV4rDPe/o/wBGJ2jMKAzyvaPUke57eS9mWkxYwnUbA8+U2tyu+3fbyfBMtxw/1Deh/Ul+FsU3wt2aGUPcyjiGi66g9YZTUjQunkmNTz1I3t0p95zlVw0lki/o/wBD1CXYHwu2duWgkaPLb3hxJhVJe+1FVxcXZghChQAIQhKAKEKFBIIQoSgCEIUEkOcACTkAFSToSCyQHCFr39gjz+7XNrcerUowrb3TvFngygmj3DMeKvsjfK02B7KyzRCNuU53u33O3yr2Bwrrzu+Ct/T0BUnqY/8AJ7ujpG4CFwFpC9CcL1JlnRyS4bmuwzO0Rv57pTZ8oos/jJJ9i4e26NnPI3sqpW8gbYtQXLNGPwj4Jqq2DY7sTBxBWVYEBCEIAqYTsInidESWh13KMpyOB7El3Ex8K/otWlQqlbBUK8s1SN38TvTxFSmrQdjNbiY+Ff0Wo3Ex8K/otWlQuH9LwnMXa/2dPLK/O+xmtxMfCv6LUbiY+Ff0WrSoR/S8JzF2v9h5ZX532M1uJj4V/RajcTHwr+i1aVCP6XhOYu1/sPLK/O+xisI4myRAS2V7nPaaltAHU0tpn1b684Mxha/yJfs5BkqcjSeXzTxFbdJsN4rw2mrvMl4Roz+8N/4qnitFLhYfZ0cTOtPF5tlXtONULOyw22w+c3ZIhmIq5lNedvKrlkxlhf5xMZ/F5vSHbRYU1KDyzVn0lrI2rx2roGyheI5muFWkOGlpBHUvSUQEIUJQBC4Wi3xR+e9reInLzZ0ptOM1TdgYXuOQEg9TRlKW48YN7h1NO1jS57g1ozkpFLbZrY/YbM03T5zs2TS4+q3rPUrNixVtNpcH2txjbvNyX6aA3M3ly8S2FgwdHAwMiaGt39JOknfK1cLoypW86p5sfq/0cqleFLg7X9EZL/l/I0h0dsmjdSh2KjR/vyr2MXcIR+bbXP4pIoXddAVs0L0lPDU6atFWXW/2Z8q05u8n9EY8R4QZ5zYZNQfGfiVH+LWhvn2V+tjw74gLY0Xkxg7wXbIjncyO6RnrsmZ7zCf5SVXtVrZaDC2N177ZrnCjgQA12cEDfIWyfY2HO0LxHg6NpqGgFCikFztC2jQOIL2hCYgEIQgAQhCABCEIAEIQgAQhCABCEIAghKbditZZqkxhjj60fkHXQZDyhN0LnUpQqK00n1jRnKDvF2MdPiCQaw2gjRfGXpNPYuJxawizzZ2uHvu7zVt0LPlorDS3JrqZaWMq8dn1oxH+B4TP+Y0fmZ2NUjFC2yfvbQ0D3pHdVAFtkJVojDrfd/Eny2pxJL4GVsmIMLcssj5OJtGN7T1p/YsFQwCkUbWaSB5R1uOUq2hXaWEo0eBFL79pwnXqVOEwQhCsnEEIQgAQhCABCEIAEIQgAQhCAP/Z"/>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415751" name="AutoShape 6" descr="data:image/jpeg;base64,/9j/4AAQSkZJRgABAQAAAQABAAD/2wCEAAkGBhAPDw8QDxAQEBAQEA8QDxAPFA8QEBUQFBAVFhQQFBUXGyYeFxkjGRIUHy8gIycpLiwsFR4xNTAqNSYrLCkBCQoKDgwOGg8PGikkHyQsLC8sLS0pLCkpKS0sLzUpMSwpKiwsLSwsLCkpKSwsLCwsLCksLCwsLCwsLiwsLCksKf/AABEIAN4A4wMBIgACEQEDEQH/xAAbAAACAwEBAQAAAAAAAAAAAAAABQEEBgMCB//EAEwQAAEDAQIGDQkFBgQHAAAAAAEAAgMRBBIFBiExUXETFBZBU2GBkZKhwcLRIjI0QlJysbPSIzVigqIkM4Oy4vAVQ1ThBxclY2Rzk//EABoBAAIDAQEAAAAAAAAAAAAAAAACAQQFAwb/xAA8EQACAQICBAkMAQMFAAAAAAAAAQIDEQQSBRMhMTJBUVJhcZHB4RQiM1Nyc4GSobHC0TQVQqIGI2Jj8P/aAAwDAQACEQMRAD8A+4oQq1vt7IWF8hoBm0k6AN8pZSUVmk7IlJt2RZXKS0sbkc5rdZA+Kyj8I2u2uLYQY48xIN0fmfp4gu8OJrc80xqc90Adbs/Mszy+pV/j03JcreVfDlLnk0YelnZ8i2s0W3Y+EZ0m+KNux8IzpN8Uj3H2fhZOeP6Ubj7PwsnPH9KnX4z1cfm8CNXQ5z7B5t2PhGdJvijbsfCM6TfFI9x9n4WTnj+lG4+z8JJzx/SjX4z1cfm8A1dDnvsHm3Y+EZ0m+KNux8IzpN8Uj3HWfhJOeP6UbjrPwknPH9KNfjPVx+bwDV0Oe+webdj4RnSb4o27HwjOk3xSPcdZ+Ek54/pRuOs/CSc8f0qdfjPVx+bwDV0Oe+webdj4RnSb4o27HwjOk3xSPcdZ+Ek54/pRuOs/CSc8f0o12M9XH5vANXQ577B5t2PhGdJvijbsfCM6TfFJNxtn4STnj+lG42z8JJzx/SjXYz1cfm8A1dDnvsHe3Y+EZ0m+KNux8IzpN8Uk3G2fhJOeP6UbjbPwknPH9KNdjPVx+bwDV0Oe+wd7dj4RnSb4o27HwjOk3xSTcbZ+El54/pRuMg4SXnj+lGuxnq4/N4Bq8Pz32DvbsfCM6TfFG3Y+EZ0m+KSbjIOEl54/pRuMg4SXnj+lGuxnq4/N4Bq8Pz32DvbsfCM6TfFG3Y+EZ0m+KSbjIOEl54/pRuMg4SXnj+lGuxnq4/N4Bq8Pz32DvbsfCM6TfFdY5A4VaQRpBBCyuFMVooYZJGvkJaKgEspnAy0bxptit6JF/E+Y5NQxVaVfU1YpebfY78diKlGCp6yEr7bbrDZCELRKgIQhAEE0WPcXYQtVKkQx16Fc+tx/vItBjDOWWaUjOW3R+Yhval2LsQishk9aQk14q3W9p5VkY166vGg+Clml0pbl2l7D/wC3TdRb72QxdK2MCOMBrW5MnYuWyKrsinZEjr3GVOxa2RTfVbZFIkQqoZCzfU31Wvqb6bWEZCxfU31XD1N9MqhGUsX1N9V76kPTawXKWL6m8q99TfTKZGU7h6m8uF9erybORlO15F5cryLynORlO15TeXG8pDk2cjKdbym8uV5TeU5iLHSqmq5XlNVOYixWw8f2Sb3e8FGK/okX8T5jlGHPRJvd7wU4r+iRfxPmOVaP85e7/I7P+M/a7hqhCFqFMEIQgBTjV6JJrj+Y1VYDSwwfl7ytY1eiSa4/mNVIGlgg/L3liYl2xM3/ANf5GjRV6Ufb7jiJFOyKoJF6EiylVLuQYWWB0t65TyaVvVGevFxL26xTD1K+65p+NF2xdHkSO0yU5mjxKbrcoYWE6Sk73Zm1K0ozaRnnB4zxyD8pPwXjbI3zTXkWjUOaDnAOvKmeCXFIhYjlQgEo0r0JE2fg+I542cgA+C5OwPFvBzfdc7tXN4Oa3NDLER40UL6kPVl2BfZkcPeDXfCi5uwTIMz2HWHN8Ujw9VcQ2tg+M5h69B68mxTD1AfdcO2i5ua8Z43j8pPwSONRb0xrxe5ncPUh6qbYG+aa8nxXRsoO+EucnKWL69X1XD1IcnUxXEsBym8uF5SHJ1MjKdw5SHLiHKQ5Mpi5TteU3lxDlN5MpkZTxho/sc2rvBesV/RIv4nzHLxhc/sc2rvBe8V/RIv4nzHJYfzV7v8AImX8d+13DVCELWKQIQhACnGr0STXH8xqXyGmD4Py95MMavRJNcfzGpZaT/06DWzvLBxztXqe6/I08P6OPt9wsEi9bIqt9er682qhr5DXYvNpZ2H2i93O806gEyqsPYsa9gDYp2FrGgNbKyrgB+NucaxXUtNZcINe0OY4Oacoc0gg6iF7XCVYTpRyPckedrwlGbzLjGSFzZMCugKtHAEIQgAQhCABCEIAgiufLrXF9iiOeNnMAu5UKGk95K2FR2CYt4OGpzu1c3YJG9I4a7rvBX0Lk6NN8SHU5LjFhwZIMz2nWCPFeDZJR6oPuuHbRNkLm8NTG1shMWvGeN41CvwXnZwM+TXUfFO1BSPCriY2ufGhQ2UHMQvQcmD7LGc7GnkC5nBse8CPdc4dqXyeS3MnWopYUP7FNq7zV1xX9Ei/ifMculpwYHxPivuAeM+QkZQexTgyxOgibGHB4beykFpyuJ0nSiFGaxKqPdkt8b3CVSLpOPHmv9Bghcdld7IOo+KNsUzgj++JaN0VTsheGygioKFICzGr0STXH8xqVWv7tg1s76a41eiSa4/mNSq2fdsGtneXn8f6ap7r8jUwvAh7fcIgV6BXML1VeTTNxkvYHChFVVjhlgcX2Z5YTlcw5Y3a29oyq0CvQK70q06TvB2OU6cZq0kMcFY2scQycbBJmF4/ZuP4X72o9a00VqWDnszXijgDVebJa7RZP3Z2WIf5Tycg/A7O3VlHEvSYXS8ZebV7TIr4BrbDsPo7ZKr3VZvBGMkU+Rri1486J+R45PWHGE7itNVuxkpK8XdGc007MsoXN87WgucQ1ozlxAA5Skdux1s0dQy9KfwZG9I9lVyq16dJXnJIaFKc+CrmgQsU7G+1y/uLOANNHydeQKNs4Vf6wZ/8W9hKoS0rRXBTfUv2WPI5/wBzS+JtULFUwoP84Hlj+lH+KYUjztEg92N38hBS/wBVpccZdniT5JLilHtNqhY+DHp7TS0Weh3ywlp6LvFPcH4x2aegZIA4+o/yHclch5FapY2hV2Rlt7DlPD1IbWhkhCFbOIKFKhQAIQhAEoUIqoACUow7bSyCZwziN1NZFB1kJpI7Is5jI+sV325Im/rBPU0qVvAZ4Oa7YY6nLdCFescVI2DiCF2EKeNXokmuP5jUptv3bZ9bO+m2NXokmuP5jUptv3bZ9bO+vPaQ9LU91+RqYXgQ9vuEAKZYuwCS0hrgHNEcjnAioIoG95LE+xOjrLM72WMb0nE9xef0bDWYmCfL9tpqYuWWjJnTCWKbhV9mNd8xPP8AI4/A86Qklri1wLXDO1woRyL6MqmEMFxWhtJGg081wyPbqPYvR4vRFOp51LzX9PAyaGPlDZPavqYcFSr2EcXpoKubWaPS0faAfibv6xzBLWSAioK83WoVKEstRWNinVhUV4s5WnB7X0OZwyhwqCDpBGZe7LjLaIaxuLZqZGPNQ8HQ6mR3Uda4GR8z9ihBNc5GjfNd4LSYJwBHAA4+XJ7RzD3Rva1Zw1avDgSsitiFS/uV2K2YJtVrIfaXljc4ac/IzMOVOLJgKCLMwOd7T/KPXkHImChdcqvme18rKkqkmrLYuRAhCExzBQpUJSTxLE14o5ocNDgCOtKLbitE+pjrG7iyt5jm5E5QklFPePGUo7mZ2DCtssJDZRssOYVJIp+F+duorWYLwzFaW3o3ZR5zDke3WO1U3sBBBAIOQg5QQkFuwI+FwnshLXNy3BnGm7pHErWHxtSg7Pzo8nGuoJ04Veh8vE+s3CKrP4FxmFobddRsoHlN3j+JvhvJhJbaCpNBpOQc69HSqxqxU4O6M+cHB5ZF8vXgzBZ21Y2WWPI60Rk+yw7I7mZVLZcdmHJFDPLx3RG3nca9Slzit7IUWzYutIXJ1rWPnwxb3wvljhiiDfbLpDnA/CN9dsEYJttqhZJLaXtvXqiINiGRxHqiu9pUKpFzUE9tr/DcS4NRzdNjRWi3Boq4ho0uIaOcpFa7Wy0SQMie2Skt59whwFGkCpGTO5XoMRIa1krIdLyXHrTmxYFhh8xoC7qNjk2XY20AHEoXtCcgU41eiSa4/mNSm3fdsGtnfTbGr0STXH8xqUW/7tg1s7689pD0tT3X5GpheBD2+4z9VqcS4/s5n+1IG9Fg+orKraYpxXbIw+06R36yB1ALJ0HDNib8if6L2kpWo25WOEIQvaHngWFxqfHLaBDZ2DZa0le3IC4+qaZMmclaXGTC+1oC4fvH+RH71MruQZeZIcWcGXGbM/K+TKK5ww5a6zn5liaUrKVqC630eLL+FjkWtfUukv4KwW2zsujK45Xu3yfBXULzfFaVFaVpv00rLSSVkO227slCEIIBCFCUkFCEKCQUIQlbAEIUJbkmfw/gkis8NWuGV4bkPvimY6UnsGA47QL0j3yOB8oSuc8jQcpW3KytthNjtAc390/e4t9vJnCIVZUnsex7zvC1RZZb1uLlnwDCzMwK9HZmNzNCGuqARlBygr2CredsMqRctQ/YJuX+ZqtYr+iRfxPmOVS0n9gm5f5mqzixKBZIsu/J8xy1MN/Kh7v8inV9DL2+4cIXMzcR+HxUQWhr603iQdYW0Z51QhCAFONXokmuP5jUot/3bBrZ303xq9Ek1x/MalFv+7YNbO+vPaQ9LU91+RqYXgQ9vuM445CvoWBoblmgboiZXWWgnrK+eubXyRncQ0ayadq+mtbQADMBQagqn+n4bZz6kd9KS2Rj1koQq2EbXsMMsnsMc4awMg56L1EpKKbZjJXdkY7DEm3LeIs8cVWnU3K88pycgWiAWfxRs/kySuyl7roOrK4856loV5BTdRupLe3c1ato2gtyK1utzYWXnamt3ydCyk1te+TZC4h1chGSmgBO8NYKfIdkYS4gUuHR+HwWdcKZDkIzgqlXlLNZ7izQjG1+M0WDMPB9GS0a7edmadegpwsGU0wZh10dGyVczeOdzfEcSanX4pC1KHHE06heYpmvaHNIc05iF6Vm5VsChCEoAhcHW6MSCO8L5rRu/k06F2S3JsChCFBIKjhmxbNC5o84eUz3hvcoyK8oKV7SU7O6EuK0bp2OYHNBioPKqTdNaZOQhaKPATfWe4+6A0dqzeB3bXwkWZmy1aNHlC839QotutzR1OlUpXktq2HLFTnGex7HtODLBGGFl2805w6rgdYOpdo2Boo0BoGYAADmCleXHIthJLcii23vOFrtF0aspS7E+pgvuyl5LsvGa9q8YdmuwzHRG+mstIHxV/F2G5Z4xxD4LpAVjNCELoKKcavRJNcfzGpRb/u2DWzvpvjV6JJrj+Y1KLf92wa2d9ee0h6Wp7r8jUwvAh7fcJsGRX7RA3TKwnU03j8F9EWGxZivWuP8DZH/AKbveW5RoKFsO5crDScr1UuRAkOO092yOHtvYzrvH+VPllf+ILvsIRplJ5mHxWljpZcPNrk++wqYZXqx6zpgOG5ZoRpbeOt2XtV5c7M2jGDQxo5mhdF5tbFYtyd22CoYRwSyYV81+84d7Sr6hLJKSswUnF3RirZY3xOuvFNB3iNIKrlbi0WdsjS14BB/uo0FZrCeBHRVcyr2fqbr4uNU50nHai9TrKWx7ypYcIvhdVpyHzmnzT/vxrUYPwmycVaaOHnNOceI41jCpjlcwhzSWuGYjOlhUcR6lJT28ZuLRaWRtvPcGjSfgNKzmEsZHPq2KrG+1658PildptT5HXnuLjx5hxAby4FNKo3uFp0FHayWykODgSHAhwO/WudbfB1uE0bXjOcjhocM4/vSsbZLDJM67G0nSczRrO8tXgjBW12nyi5zqXt5oI0DtU07kYjLbpGCEKF0KYIQoUEmfxhOxz2eYbxH6Hg9pW7qsPjY37OM6Hkc7T4LaWV1Y4zpYw87QtjRD2zXUcsVwIPrOq8SHIvS5zHIt0omexkd9kW+2+NnPICeoFaLB7LsTBxBZrDflSWZntTXjqaw9rgtXE2jQOJdYbhGe0IQnIFONXokmuP5jUot/wB2wa2d9N8avRJNcfzGpTbvu2DWzvrz2kPS1PdfkamF4EPb7jlibFWaV3sxtb0nV7i16zeJUXkTv0yBvRaD3lpFc0VDJhIdv1OGOlmryBZb/iAz7CI6Jac7HeC1KRY5wXrG8+w5j+uh6nLtjo5sPNdH22nPDO1WPWFlfejjOljDztC6pfgCe/ZojvgXD+U0+FFfXmU7q5bkrNoEIUIIBQpUJSRNhTF9r6uio12+3M06tB6lmpYnNJa4FpGcHOt8qlvwaycUcKEea4ecPEcS4Tpp7UWadZx2SMS1pJAAJJyADKU7wdiyTR03kj2B53Kd5ObDguOEeSKu33nK4+CtqIwtvGnXb2RPEMLWNDWNDWjMBkC9oUJysBQhQoJBCFCUBFjY77OMaXuPM3/dbWytpGwaGMHM0LEYdGy2mzwjfLQfzvA+AW7W1oiPDl1HLFbIwXWC42g5F2Va1HItwoiGYX7bA32WPd0nAd1awLLYNF+3yH2GRt6i7vLVKxHcIwQhCkgU41eiSa4/mNSm3fdsGtnfTbGr0STXH8xqU237tg1s7689pH0tX3X5GpheBD2+4Y4qR3bK0+2+R36iB1NTbZAsLBjoyzxxxOhmIY0NvMuOB0mhIKsw4/WQ+dI+P/2RyDrAIV7CV6KowipLYkVq9OprJNp72bK8uVts4likjOZ7HN5xSqRWfGqyyeZaYTxX2tPMSCmMduDsrSCNIoR1K75s1beV9sWZfFSct2WB2RzTeA/S4c4C0SzWGf2a2NnaPIkNXAaczx28q0bXggEGoIBBGg768g4OlJ03xM1ajzWmuMlQhCVnMEIUJWSChCFBIIQhKBCEKFBIIQoSgCEJfhy3bFC6h8p/kt5c55AluMld2RVwAzbGEHS52xXnDkFxnaeRbZIsTsG7FZw8ijpqPOm56g5qnlT5ep0fR1VBX3vb/wC+BTxU1Kps3LYQqdrKuFL7W5XysL8WG3p7U/TK4DU2je6tMs7iYz7Av9suf0jXtWiVlHMEIQgBTjV6JJrj+Y1KrZ92wa2d9NcavRJNcfzGqrZrCJ7DBHfDMgdWlc17JSo0rBxtOVSvUhHe6ez5jSoSUKUZPcp9xknRg5wuT7Iw52harcj/AN9vQ/qUbkBw7eh/UvOrRONX9n+Uf2anltDnfR/ox0uB4nZ2hVtz0Yysqw6WEtPUt1uP/wDIb0P6lG48f6hvQ/qXaOj9IR3L/JfsV4rDPe/o/wBGJ2jMKAzyvaPUke57eS9mWkxYwnUbA8+U2tyu+3fbyfBMtxw/1Deh/Ul+FsU3wt2aGUPcyjiGi66g9YZTUjQunkmNTz1I3t0p95zlVw0lki/o/wBD1CXYHwu2duWgkaPLb3hxJhVJe+1FVxcXZghChQAIQhKAKEKFBIIQoSgCEIUEkOcACTkAFSToSCyQHCFr39gjz+7XNrcerUowrb3TvFngygmj3DMeKvsjfK02B7KyzRCNuU53u33O3yr2Bwrrzu+Ct/T0BUnqY/8AJ7ujpG4CFwFpC9CcL1JlnRyS4bmuwzO0Rv57pTZ8oos/jJJ9i4e26NnPI3sqpW8gbYtQXLNGPwj4Jqq2DY7sTBxBWVYEBCEIAqYTsInidESWh13KMpyOB7El3Ex8K/otWlQqlbBUK8s1SN38TvTxFSmrQdjNbiY+Ff0Wo3Ex8K/otWlQuH9LwnMXa/2dPLK/O+xmtxMfCv6LUbiY+Ff0WrSoR/S8JzF2v9h5ZX532M1uJj4V/RajcTHwr+i1aVCP6XhOYu1/sPLK/O+xisI4myRAS2V7nPaaltAHU0tpn1b684Mxha/yJfs5BkqcjSeXzTxFbdJsN4rw2mrvMl4Roz+8N/4qnitFLhYfZ0cTOtPF5tlXtONULOyw22w+c3ZIhmIq5lNedvKrlkxlhf5xMZ/F5vSHbRYU1KDyzVn0lrI2rx2roGyheI5muFWkOGlpBHUvSUQEIUJQBC4Wi3xR+e9reInLzZ0ptOM1TdgYXuOQEg9TRlKW48YN7h1NO1jS57g1ozkpFLbZrY/YbM03T5zs2TS4+q3rPUrNixVtNpcH2txjbvNyX6aA3M3ly8S2FgwdHAwMiaGt39JOknfK1cLoypW86p5sfq/0cqleFLg7X9EZL/l/I0h0dsmjdSh2KjR/vyr2MXcIR+bbXP4pIoXddAVs0L0lPDU6atFWXW/2Z8q05u8n9EY8R4QZ5zYZNQfGfiVH+LWhvn2V+tjw74gLY0Xkxg7wXbIjncyO6RnrsmZ7zCf5SVXtVrZaDC2N177ZrnCjgQA12cEDfIWyfY2HO0LxHg6NpqGgFCikFztC2jQOIL2hCYgEIQgAQhCABCEIAEIQgAQhCABCEIAghKbditZZqkxhjj60fkHXQZDyhN0LnUpQqK00n1jRnKDvF2MdPiCQaw2gjRfGXpNPYuJxawizzZ2uHvu7zVt0LPlorDS3JrqZaWMq8dn1oxH+B4TP+Y0fmZ2NUjFC2yfvbQ0D3pHdVAFtkJVojDrfd/Eny2pxJL4GVsmIMLcssj5OJtGN7T1p/YsFQwCkUbWaSB5R1uOUq2hXaWEo0eBFL79pwnXqVOEwQhCsnEEIQgAQhCABCEIAEIQgAQhCAP/Z"/>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pic>
        <p:nvPicPr>
          <p:cNvPr id="415752" name="Picture 8" descr="https://encrypted-tbn1.gstatic.com/images?q=tbn:ANd9GcQ6GXrJK9Vu9TT21qAq0RpSdCEXiaYWwtCjdb4XUKk7VhgPjFi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35113" y="1933575"/>
            <a:ext cx="1639888"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753" name="Picture 9"/>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00575" y="2209800"/>
            <a:ext cx="3082925" cy="105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5754" name="Picture 11" descr="http://www.seeklogo.com/images/G/Google_Toolbar-logo-591CF55E0F-seeklogo.com.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5113" y="38481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5756" name="TextBox 11"/>
          <p:cNvSpPr txBox="1">
            <a:spLocks noChangeArrowheads="1"/>
          </p:cNvSpPr>
          <p:nvPr/>
        </p:nvSpPr>
        <p:spPr bwMode="auto">
          <a:xfrm>
            <a:off x="904082" y="1371600"/>
            <a:ext cx="31686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20000"/>
              </a:spcBef>
              <a:buClr>
                <a:srgbClr val="0072B2"/>
              </a:buClr>
              <a:buFont typeface="Wingdings" pitchFamily="2" charset="2"/>
              <a:buNone/>
            </a:pPr>
            <a:r>
              <a:rPr lang="en-GB" sz="2000" b="1" dirty="0">
                <a:solidFill>
                  <a:srgbClr val="000000"/>
                </a:solidFill>
              </a:rPr>
              <a:t>Outlook Integration</a:t>
            </a:r>
            <a:endParaRPr lang="en-US" sz="2000" b="1" dirty="0">
              <a:solidFill>
                <a:srgbClr val="000000"/>
              </a:solidFill>
            </a:endParaRPr>
          </a:p>
        </p:txBody>
      </p:sp>
      <p:sp>
        <p:nvSpPr>
          <p:cNvPr id="415757" name="TextBox 12"/>
          <p:cNvSpPr txBox="1">
            <a:spLocks noChangeArrowheads="1"/>
          </p:cNvSpPr>
          <p:nvPr/>
        </p:nvSpPr>
        <p:spPr bwMode="auto">
          <a:xfrm>
            <a:off x="4514850" y="1381125"/>
            <a:ext cx="31686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20000"/>
              </a:spcBef>
              <a:buClr>
                <a:srgbClr val="0072B2"/>
              </a:buClr>
              <a:buFont typeface="Wingdings" pitchFamily="2" charset="2"/>
              <a:buNone/>
            </a:pPr>
            <a:r>
              <a:rPr lang="en-GB" sz="2000" b="1">
                <a:solidFill>
                  <a:srgbClr val="000000"/>
                </a:solidFill>
              </a:rPr>
              <a:t>Email Signature</a:t>
            </a:r>
            <a:endParaRPr lang="en-US" sz="2000" b="1">
              <a:solidFill>
                <a:srgbClr val="000000"/>
              </a:solidFill>
            </a:endParaRPr>
          </a:p>
        </p:txBody>
      </p:sp>
      <p:sp>
        <p:nvSpPr>
          <p:cNvPr id="415758" name="TextBox 13"/>
          <p:cNvSpPr txBox="1">
            <a:spLocks noChangeArrowheads="1"/>
          </p:cNvSpPr>
          <p:nvPr/>
        </p:nvSpPr>
        <p:spPr bwMode="auto">
          <a:xfrm>
            <a:off x="902494" y="3898900"/>
            <a:ext cx="3170238"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20000"/>
              </a:spcBef>
              <a:buClr>
                <a:srgbClr val="0072B2"/>
              </a:buClr>
              <a:buFont typeface="Wingdings" pitchFamily="2" charset="2"/>
              <a:buNone/>
            </a:pPr>
            <a:r>
              <a:rPr lang="en-GB" sz="2000" b="1" dirty="0">
                <a:solidFill>
                  <a:srgbClr val="000000"/>
                </a:solidFill>
              </a:rPr>
              <a:t>Google Toolbar</a:t>
            </a:r>
            <a:endParaRPr lang="en-US" sz="2000" b="1" dirty="0">
              <a:solidFill>
                <a:srgbClr val="000000"/>
              </a:solidFill>
            </a:endParaRPr>
          </a:p>
        </p:txBody>
      </p:sp>
      <p:sp>
        <p:nvSpPr>
          <p:cNvPr id="415759" name="TextBox 14"/>
          <p:cNvSpPr txBox="1">
            <a:spLocks noChangeArrowheads="1"/>
          </p:cNvSpPr>
          <p:nvPr/>
        </p:nvSpPr>
        <p:spPr bwMode="auto">
          <a:xfrm>
            <a:off x="4600575" y="3867150"/>
            <a:ext cx="3170238"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20000"/>
              </a:spcBef>
              <a:buClr>
                <a:srgbClr val="0072B2"/>
              </a:buClr>
              <a:buFont typeface="Wingdings" pitchFamily="2" charset="2"/>
              <a:buNone/>
            </a:pPr>
            <a:r>
              <a:rPr lang="en-GB" sz="2000" b="1" dirty="0" err="1" smtClean="0">
                <a:solidFill>
                  <a:srgbClr val="000000"/>
                </a:solidFill>
              </a:rPr>
              <a:t>PlugIns</a:t>
            </a:r>
            <a:r>
              <a:rPr lang="en-GB" sz="2000" b="1" dirty="0" smtClean="0">
                <a:solidFill>
                  <a:srgbClr val="000000"/>
                </a:solidFill>
              </a:rPr>
              <a:t> &amp; APIs</a:t>
            </a:r>
            <a:endParaRPr lang="en-US" sz="2000" b="1" dirty="0">
              <a:solidFill>
                <a:srgbClr val="000000"/>
              </a:solidFill>
            </a:endParaRPr>
          </a:p>
        </p:txBody>
      </p:sp>
      <p:pic>
        <p:nvPicPr>
          <p:cNvPr id="2560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6087" y="5078412"/>
            <a:ext cx="188595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4294" y="4462462"/>
            <a:ext cx="1971675" cy="67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8538" y="4348163"/>
            <a:ext cx="1000125" cy="49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9990193"/>
      </p:ext>
    </p:extLst>
  </p:cSld>
  <p:clrMapOvr>
    <a:masterClrMapping/>
  </p:clrMapOvr>
  <p:transition spd="med">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Title 1"/>
          <p:cNvSpPr>
            <a:spLocks noGrp="1"/>
          </p:cNvSpPr>
          <p:nvPr>
            <p:ph type="title"/>
          </p:nvPr>
        </p:nvSpPr>
        <p:spPr>
          <a:xfrm>
            <a:off x="446088" y="0"/>
            <a:ext cx="8229600" cy="1143000"/>
          </a:xfrm>
        </p:spPr>
        <p:txBody>
          <a:bodyPr/>
          <a:lstStyle/>
          <a:p>
            <a:pPr eaLnBrk="1" hangingPunct="1"/>
            <a:r>
              <a:rPr lang="en-US" sz="3200" dirty="0" smtClean="0">
                <a:solidFill>
                  <a:schemeClr val="tx2"/>
                </a:solidFill>
                <a:latin typeface="Arial" charset="0"/>
                <a:cs typeface="Arial" charset="0"/>
              </a:rPr>
              <a:t>Why are followers important..</a:t>
            </a:r>
          </a:p>
        </p:txBody>
      </p:sp>
      <p:sp>
        <p:nvSpPr>
          <p:cNvPr id="7" name="Rectangle 6"/>
          <p:cNvSpPr/>
          <p:nvPr/>
        </p:nvSpPr>
        <p:spPr>
          <a:xfrm>
            <a:off x="2720975" y="1409700"/>
            <a:ext cx="6423025" cy="708025"/>
          </a:xfrm>
          <a:prstGeom prst="rect">
            <a:avLst/>
          </a:prstGeom>
        </p:spPr>
        <p:txBody>
          <a:bodyPr>
            <a:spAutoFit/>
          </a:bodyPr>
          <a:lstStyle/>
          <a:p>
            <a:pPr algn="ctr">
              <a:defRPr/>
            </a:pPr>
            <a:r>
              <a:rPr lang="en-US" sz="2000" dirty="0">
                <a:solidFill>
                  <a:srgbClr val="000000">
                    <a:lumMod val="65000"/>
                    <a:lumOff val="35000"/>
                  </a:srgbClr>
                </a:solidFill>
              </a:rPr>
              <a:t>of members are more likely to share information as a result of following a company </a:t>
            </a:r>
          </a:p>
        </p:txBody>
      </p:sp>
      <p:sp>
        <p:nvSpPr>
          <p:cNvPr id="418820" name="Rectangle 7"/>
          <p:cNvSpPr>
            <a:spLocks noChangeArrowheads="1"/>
          </p:cNvSpPr>
          <p:nvPr/>
        </p:nvSpPr>
        <p:spPr bwMode="auto">
          <a:xfrm>
            <a:off x="557213" y="1257300"/>
            <a:ext cx="2043112"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ctr">
              <a:spcBef>
                <a:spcPct val="20000"/>
              </a:spcBef>
              <a:buClr>
                <a:srgbClr val="0072B2"/>
              </a:buClr>
            </a:pPr>
            <a:r>
              <a:rPr lang="en-US" sz="6000">
                <a:solidFill>
                  <a:srgbClr val="0070C0"/>
                </a:solidFill>
              </a:rPr>
              <a:t>61%</a:t>
            </a:r>
          </a:p>
        </p:txBody>
      </p:sp>
      <p:sp>
        <p:nvSpPr>
          <p:cNvPr id="418821" name="Rectangle 2"/>
          <p:cNvSpPr>
            <a:spLocks noChangeArrowheads="1"/>
          </p:cNvSpPr>
          <p:nvPr/>
        </p:nvSpPr>
        <p:spPr bwMode="auto">
          <a:xfrm>
            <a:off x="730250" y="2541588"/>
            <a:ext cx="17319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ctr">
              <a:spcBef>
                <a:spcPct val="20000"/>
              </a:spcBef>
              <a:buClr>
                <a:srgbClr val="0072B2"/>
              </a:buClr>
            </a:pPr>
            <a:r>
              <a:rPr lang="en-US" sz="6000">
                <a:solidFill>
                  <a:srgbClr val="0070C0"/>
                </a:solidFill>
              </a:rPr>
              <a:t>3x</a:t>
            </a:r>
          </a:p>
        </p:txBody>
      </p:sp>
      <p:sp>
        <p:nvSpPr>
          <p:cNvPr id="10" name="Rectangle 9"/>
          <p:cNvSpPr/>
          <p:nvPr/>
        </p:nvSpPr>
        <p:spPr>
          <a:xfrm>
            <a:off x="2600325" y="2849563"/>
            <a:ext cx="6423025" cy="708025"/>
          </a:xfrm>
          <a:prstGeom prst="rect">
            <a:avLst/>
          </a:prstGeom>
        </p:spPr>
        <p:txBody>
          <a:bodyPr>
            <a:spAutoFit/>
          </a:bodyPr>
          <a:lstStyle/>
          <a:p>
            <a:pPr algn="ctr">
              <a:defRPr/>
            </a:pPr>
            <a:r>
              <a:rPr lang="en-GB" sz="2000" dirty="0">
                <a:solidFill>
                  <a:srgbClr val="000000">
                    <a:lumMod val="65000"/>
                    <a:lumOff val="35000"/>
                  </a:srgbClr>
                </a:solidFill>
              </a:rPr>
              <a:t>more likely to apply for jobs posted by companies they follow </a:t>
            </a:r>
            <a:endParaRPr lang="en-US" sz="2000" dirty="0">
              <a:solidFill>
                <a:srgbClr val="000000">
                  <a:lumMod val="65000"/>
                  <a:lumOff val="35000"/>
                </a:srgbClr>
              </a:solidFill>
            </a:endParaRPr>
          </a:p>
        </p:txBody>
      </p:sp>
      <p:sp>
        <p:nvSpPr>
          <p:cNvPr id="418823" name="Rectangle 10"/>
          <p:cNvSpPr>
            <a:spLocks noChangeArrowheads="1"/>
          </p:cNvSpPr>
          <p:nvPr/>
        </p:nvSpPr>
        <p:spPr bwMode="auto">
          <a:xfrm>
            <a:off x="728663" y="5067300"/>
            <a:ext cx="17335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ctr">
              <a:spcBef>
                <a:spcPct val="20000"/>
              </a:spcBef>
              <a:buClr>
                <a:srgbClr val="0072B2"/>
              </a:buClr>
            </a:pPr>
            <a:r>
              <a:rPr lang="en-US" sz="6000">
                <a:solidFill>
                  <a:srgbClr val="0070C0"/>
                </a:solidFill>
              </a:rPr>
              <a:t>78%</a:t>
            </a:r>
          </a:p>
        </p:txBody>
      </p:sp>
      <p:sp>
        <p:nvSpPr>
          <p:cNvPr id="12" name="Rectangle 11"/>
          <p:cNvSpPr/>
          <p:nvPr/>
        </p:nvSpPr>
        <p:spPr>
          <a:xfrm>
            <a:off x="2444750" y="5338763"/>
            <a:ext cx="4187825" cy="400050"/>
          </a:xfrm>
          <a:prstGeom prst="rect">
            <a:avLst/>
          </a:prstGeom>
        </p:spPr>
        <p:txBody>
          <a:bodyPr>
            <a:spAutoFit/>
          </a:bodyPr>
          <a:lstStyle/>
          <a:p>
            <a:pPr algn="ctr">
              <a:defRPr/>
            </a:pPr>
            <a:r>
              <a:rPr lang="en-GB" sz="2000" dirty="0">
                <a:solidFill>
                  <a:srgbClr val="000000">
                    <a:lumMod val="65000"/>
                    <a:lumOff val="35000"/>
                  </a:srgbClr>
                </a:solidFill>
              </a:rPr>
              <a:t>more likely to accept an approach</a:t>
            </a:r>
            <a:endParaRPr lang="en-US" sz="2000" dirty="0">
              <a:solidFill>
                <a:srgbClr val="000000">
                  <a:lumMod val="65000"/>
                  <a:lumOff val="35000"/>
                </a:srgbClr>
              </a:solidFill>
            </a:endParaRPr>
          </a:p>
        </p:txBody>
      </p:sp>
      <p:sp>
        <p:nvSpPr>
          <p:cNvPr id="418825" name="Rectangle 2"/>
          <p:cNvSpPr>
            <a:spLocks noChangeArrowheads="1"/>
          </p:cNvSpPr>
          <p:nvPr/>
        </p:nvSpPr>
        <p:spPr bwMode="auto">
          <a:xfrm>
            <a:off x="712788" y="3821113"/>
            <a:ext cx="17319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ctr">
              <a:spcBef>
                <a:spcPct val="20000"/>
              </a:spcBef>
              <a:buClr>
                <a:srgbClr val="0072B2"/>
              </a:buClr>
            </a:pPr>
            <a:r>
              <a:rPr lang="en-US" sz="6000">
                <a:solidFill>
                  <a:srgbClr val="0070C0"/>
                </a:solidFill>
              </a:rPr>
              <a:t>6x</a:t>
            </a:r>
          </a:p>
        </p:txBody>
      </p:sp>
      <p:sp>
        <p:nvSpPr>
          <p:cNvPr id="11" name="Rectangle 10"/>
          <p:cNvSpPr/>
          <p:nvPr/>
        </p:nvSpPr>
        <p:spPr>
          <a:xfrm>
            <a:off x="2720975" y="4129088"/>
            <a:ext cx="6423025" cy="400050"/>
          </a:xfrm>
          <a:prstGeom prst="rect">
            <a:avLst/>
          </a:prstGeom>
        </p:spPr>
        <p:txBody>
          <a:bodyPr>
            <a:spAutoFit/>
          </a:bodyPr>
          <a:lstStyle/>
          <a:p>
            <a:pPr>
              <a:defRPr/>
            </a:pPr>
            <a:r>
              <a:rPr lang="en-GB" sz="2000" dirty="0">
                <a:solidFill>
                  <a:srgbClr val="000000">
                    <a:lumMod val="65000"/>
                    <a:lumOff val="35000"/>
                  </a:srgbClr>
                </a:solidFill>
              </a:rPr>
              <a:t>more likely to view your Careers Page</a:t>
            </a:r>
            <a:endParaRPr lang="en-US" sz="2000" dirty="0">
              <a:solidFill>
                <a:srgbClr val="000000">
                  <a:lumMod val="65000"/>
                  <a:lumOff val="35000"/>
                </a:srgbClr>
              </a:solidFill>
            </a:endParaRPr>
          </a:p>
        </p:txBody>
      </p:sp>
    </p:spTree>
    <p:extLst>
      <p:ext uri="{BB962C8B-B14F-4D97-AF65-F5344CB8AC3E}">
        <p14:creationId xmlns:p14="http://schemas.microsoft.com/office/powerpoint/2010/main" val="356276044"/>
      </p:ext>
    </p:extLst>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5897B0D-BA2C-2244-86F3-025175B80EAC}" type="slidenum">
              <a:rPr lang="en-US" smtClean="0">
                <a:solidFill>
                  <a:srgbClr val="FFFFFF">
                    <a:lumMod val="50000"/>
                  </a:srgbClr>
                </a:solidFill>
              </a:rPr>
              <a:pPr/>
              <a:t>109</a:t>
            </a:fld>
            <a:endParaRPr lang="en-US" dirty="0">
              <a:solidFill>
                <a:srgbClr val="FFFFFF">
                  <a:lumMod val="50000"/>
                </a:srgbClr>
              </a:solidFill>
            </a:endParaRPr>
          </a:p>
        </p:txBody>
      </p:sp>
      <p:sp>
        <p:nvSpPr>
          <p:cNvPr id="3" name="Title 2"/>
          <p:cNvSpPr>
            <a:spLocks noGrp="1"/>
          </p:cNvSpPr>
          <p:nvPr>
            <p:ph type="title"/>
          </p:nvPr>
        </p:nvSpPr>
        <p:spPr/>
        <p:txBody>
          <a:bodyPr/>
          <a:lstStyle/>
          <a:p>
            <a:r>
              <a:rPr lang="en-GB" dirty="0" smtClean="0"/>
              <a:t>Social Recruitment Best Practice </a:t>
            </a:r>
            <a:endParaRPr lang="en-GB" dirty="0"/>
          </a:p>
        </p:txBody>
      </p:sp>
      <p:sp>
        <p:nvSpPr>
          <p:cNvPr id="6" name="Rounded Rectangle 5"/>
          <p:cNvSpPr/>
          <p:nvPr/>
        </p:nvSpPr>
        <p:spPr bwMode="auto">
          <a:xfrm>
            <a:off x="946061" y="1222236"/>
            <a:ext cx="1872965" cy="876300"/>
          </a:xfrm>
          <a:prstGeom prst="roundRect">
            <a:avLst/>
          </a:prstGeom>
          <a:gradFill flip="none" rotWithShape="1">
            <a:gsLst>
              <a:gs pos="0">
                <a:schemeClr val="accent1">
                  <a:lumMod val="75000"/>
                </a:schemeClr>
              </a:gs>
              <a:gs pos="100000">
                <a:schemeClr val="accent1"/>
              </a:gs>
            </a:gsLst>
            <a:lin ang="16200000" scaled="1"/>
            <a:tileRect/>
          </a:gradFill>
          <a:ln w="9525">
            <a:noFill/>
            <a:miter lim="800000"/>
            <a:headEnd/>
            <a:tailEnd/>
          </a:ln>
          <a:effectLst/>
        </p:spPr>
        <p:txBody>
          <a:bodyPr rtlCol="0" anchor="ctr"/>
          <a:lstStyle/>
          <a:p>
            <a:pPr algn="ctr"/>
            <a:r>
              <a:rPr lang="en-GB" sz="1600" b="1" dirty="0" smtClean="0">
                <a:solidFill>
                  <a:srgbClr val="FFFFFF"/>
                </a:solidFill>
                <a:effectLst>
                  <a:outerShdw blurRad="12700" dist="12700" dir="5400000" algn="tl" rotWithShape="0">
                    <a:srgbClr val="000000">
                      <a:alpha val="27000"/>
                    </a:srgbClr>
                  </a:outerShdw>
                </a:effectLst>
              </a:rPr>
              <a:t>Social Recruitment</a:t>
            </a:r>
            <a:endParaRPr lang="en-GB" sz="1600" b="1" dirty="0">
              <a:solidFill>
                <a:srgbClr val="FFFFFF"/>
              </a:solidFill>
              <a:effectLst>
                <a:outerShdw blurRad="12700" dist="12700" dir="5400000" algn="tl" rotWithShape="0">
                  <a:srgbClr val="000000">
                    <a:alpha val="27000"/>
                  </a:srgbClr>
                </a:outerShdw>
              </a:effectLst>
            </a:endParaRPr>
          </a:p>
        </p:txBody>
      </p:sp>
      <p:sp>
        <p:nvSpPr>
          <p:cNvPr id="7" name="Rounded Rectangle 6"/>
          <p:cNvSpPr/>
          <p:nvPr/>
        </p:nvSpPr>
        <p:spPr bwMode="auto">
          <a:xfrm>
            <a:off x="1882544" y="1920736"/>
            <a:ext cx="1872965" cy="876300"/>
          </a:xfrm>
          <a:prstGeom prst="roundRect">
            <a:avLst/>
          </a:prstGeom>
          <a:gradFill flip="none" rotWithShape="1">
            <a:gsLst>
              <a:gs pos="0">
                <a:schemeClr val="accent1">
                  <a:lumMod val="75000"/>
                </a:schemeClr>
              </a:gs>
              <a:gs pos="100000">
                <a:schemeClr val="accent1"/>
              </a:gs>
            </a:gsLst>
            <a:lin ang="16200000" scaled="1"/>
            <a:tileRect/>
          </a:gradFill>
          <a:ln w="9525">
            <a:noFill/>
            <a:miter lim="800000"/>
            <a:headEnd/>
            <a:tailEnd/>
          </a:ln>
          <a:effectLst/>
        </p:spPr>
        <p:txBody>
          <a:bodyPr rtlCol="0" anchor="ctr"/>
          <a:lstStyle/>
          <a:p>
            <a:pPr algn="ctr"/>
            <a:r>
              <a:rPr lang="en-GB" sz="1600" b="1" dirty="0" smtClean="0">
                <a:solidFill>
                  <a:srgbClr val="FFFFFF"/>
                </a:solidFill>
                <a:effectLst>
                  <a:outerShdw blurRad="12700" dist="12700" dir="5400000" algn="tl" rotWithShape="0">
                    <a:srgbClr val="000000">
                      <a:alpha val="27000"/>
                    </a:srgbClr>
                  </a:outerShdw>
                </a:effectLst>
              </a:rPr>
              <a:t>Build Followers</a:t>
            </a:r>
            <a:endParaRPr lang="en-GB" sz="1600" b="1" dirty="0">
              <a:solidFill>
                <a:srgbClr val="FFFFFF"/>
              </a:solidFill>
              <a:effectLst>
                <a:outerShdw blurRad="12700" dist="12700" dir="5400000" algn="tl" rotWithShape="0">
                  <a:srgbClr val="000000">
                    <a:alpha val="27000"/>
                  </a:srgbClr>
                </a:outerShdw>
              </a:effectLst>
            </a:endParaRPr>
          </a:p>
        </p:txBody>
      </p:sp>
      <p:sp>
        <p:nvSpPr>
          <p:cNvPr id="8" name="Rounded Rectangle 7"/>
          <p:cNvSpPr/>
          <p:nvPr/>
        </p:nvSpPr>
        <p:spPr bwMode="auto">
          <a:xfrm>
            <a:off x="2819027" y="2667000"/>
            <a:ext cx="1872965" cy="876300"/>
          </a:xfrm>
          <a:prstGeom prst="roundRect">
            <a:avLst/>
          </a:prstGeom>
          <a:gradFill flip="none" rotWithShape="1">
            <a:gsLst>
              <a:gs pos="0">
                <a:schemeClr val="accent1">
                  <a:lumMod val="75000"/>
                </a:schemeClr>
              </a:gs>
              <a:gs pos="100000">
                <a:schemeClr val="accent1"/>
              </a:gs>
            </a:gsLst>
            <a:lin ang="16200000" scaled="1"/>
            <a:tileRect/>
          </a:gradFill>
          <a:ln w="9525">
            <a:noFill/>
            <a:miter lim="800000"/>
            <a:headEnd/>
            <a:tailEnd/>
          </a:ln>
          <a:effectLst/>
        </p:spPr>
        <p:txBody>
          <a:bodyPr rtlCol="0" anchor="ctr"/>
          <a:lstStyle/>
          <a:p>
            <a:pPr algn="ctr"/>
            <a:r>
              <a:rPr lang="en-GB" sz="1600" b="1" dirty="0" smtClean="0">
                <a:solidFill>
                  <a:srgbClr val="FFFFFF"/>
                </a:solidFill>
                <a:effectLst>
                  <a:outerShdw blurRad="12700" dist="12700" dir="5400000" algn="tl" rotWithShape="0">
                    <a:srgbClr val="000000">
                      <a:alpha val="27000"/>
                    </a:srgbClr>
                  </a:outerShdw>
                </a:effectLst>
              </a:rPr>
              <a:t>Leverage Ad Impressions </a:t>
            </a:r>
            <a:endParaRPr lang="en-GB" sz="1600" b="1" dirty="0">
              <a:solidFill>
                <a:srgbClr val="FFFFFF"/>
              </a:solidFill>
              <a:effectLst>
                <a:outerShdw blurRad="12700" dist="12700" dir="5400000" algn="tl" rotWithShape="0">
                  <a:srgbClr val="000000">
                    <a:alpha val="27000"/>
                  </a:srgbClr>
                </a:outerShdw>
              </a:effectLst>
            </a:endParaRPr>
          </a:p>
        </p:txBody>
      </p:sp>
      <p:sp>
        <p:nvSpPr>
          <p:cNvPr id="9" name="Rounded Rectangle 8"/>
          <p:cNvSpPr/>
          <p:nvPr/>
        </p:nvSpPr>
        <p:spPr bwMode="auto">
          <a:xfrm>
            <a:off x="3613433" y="3397250"/>
            <a:ext cx="1872965" cy="876300"/>
          </a:xfrm>
          <a:prstGeom prst="roundRect">
            <a:avLst/>
          </a:prstGeom>
          <a:gradFill flip="none" rotWithShape="1">
            <a:gsLst>
              <a:gs pos="0">
                <a:schemeClr val="accent1">
                  <a:lumMod val="75000"/>
                </a:schemeClr>
              </a:gs>
              <a:gs pos="100000">
                <a:schemeClr val="accent1"/>
              </a:gs>
            </a:gsLst>
            <a:lin ang="16200000" scaled="1"/>
            <a:tileRect/>
          </a:gradFill>
          <a:ln w="9525">
            <a:noFill/>
            <a:miter lim="800000"/>
            <a:headEnd/>
            <a:tailEnd/>
          </a:ln>
          <a:effectLst/>
        </p:spPr>
        <p:txBody>
          <a:bodyPr rtlCol="0" anchor="ctr"/>
          <a:lstStyle/>
          <a:p>
            <a:pPr algn="ctr"/>
            <a:r>
              <a:rPr lang="en-GB" sz="1600" b="1" dirty="0" smtClean="0">
                <a:solidFill>
                  <a:srgbClr val="FFFFFF"/>
                </a:solidFill>
                <a:effectLst>
                  <a:outerShdw blurRad="12700" dist="12700" dir="5400000" algn="tl" rotWithShape="0">
                    <a:srgbClr val="000000">
                      <a:alpha val="27000"/>
                    </a:srgbClr>
                  </a:outerShdw>
                </a:effectLst>
              </a:rPr>
              <a:t>Leverage Consultants</a:t>
            </a:r>
            <a:endParaRPr lang="en-GB" sz="1600" b="1" dirty="0">
              <a:solidFill>
                <a:srgbClr val="FFFFFF"/>
              </a:solidFill>
              <a:effectLst>
                <a:outerShdw blurRad="12700" dist="12700" dir="5400000" algn="tl" rotWithShape="0">
                  <a:srgbClr val="000000">
                    <a:alpha val="27000"/>
                  </a:srgbClr>
                </a:outerShdw>
              </a:effectLst>
            </a:endParaRPr>
          </a:p>
        </p:txBody>
      </p:sp>
      <p:sp>
        <p:nvSpPr>
          <p:cNvPr id="10" name="Rounded Rectangle 9"/>
          <p:cNvSpPr/>
          <p:nvPr/>
        </p:nvSpPr>
        <p:spPr bwMode="auto">
          <a:xfrm>
            <a:off x="4691992" y="4133850"/>
            <a:ext cx="1872965" cy="876300"/>
          </a:xfrm>
          <a:prstGeom prst="roundRect">
            <a:avLst/>
          </a:prstGeom>
          <a:gradFill flip="none" rotWithShape="1">
            <a:gsLst>
              <a:gs pos="0">
                <a:schemeClr val="accent1">
                  <a:lumMod val="75000"/>
                </a:schemeClr>
              </a:gs>
              <a:gs pos="100000">
                <a:schemeClr val="accent1"/>
              </a:gs>
            </a:gsLst>
            <a:lin ang="16200000" scaled="1"/>
            <a:tileRect/>
          </a:gradFill>
          <a:ln w="9525">
            <a:noFill/>
            <a:miter lim="800000"/>
            <a:headEnd/>
            <a:tailEnd/>
          </a:ln>
          <a:effectLst/>
        </p:spPr>
        <p:txBody>
          <a:bodyPr rtlCol="0" anchor="ctr"/>
          <a:lstStyle/>
          <a:p>
            <a:pPr algn="ctr"/>
            <a:r>
              <a:rPr lang="en-GB" sz="1600" b="1" dirty="0" smtClean="0">
                <a:solidFill>
                  <a:srgbClr val="FFFFFF"/>
                </a:solidFill>
                <a:effectLst>
                  <a:outerShdw blurRad="12700" dist="12700" dir="5400000" algn="tl" rotWithShape="0">
                    <a:srgbClr val="000000">
                      <a:alpha val="27000"/>
                    </a:srgbClr>
                  </a:outerShdw>
                </a:effectLst>
              </a:rPr>
              <a:t>Establish Branding</a:t>
            </a:r>
            <a:endParaRPr lang="en-GB" sz="1600" b="1" dirty="0">
              <a:solidFill>
                <a:srgbClr val="FFFFFF"/>
              </a:solidFill>
              <a:effectLst>
                <a:outerShdw blurRad="12700" dist="12700" dir="5400000" algn="tl" rotWithShape="0">
                  <a:srgbClr val="000000">
                    <a:alpha val="27000"/>
                  </a:srgbClr>
                </a:outerShdw>
              </a:effectLst>
            </a:endParaRPr>
          </a:p>
        </p:txBody>
      </p:sp>
      <p:sp>
        <p:nvSpPr>
          <p:cNvPr id="11" name="Rounded Rectangle 10"/>
          <p:cNvSpPr/>
          <p:nvPr/>
        </p:nvSpPr>
        <p:spPr bwMode="auto">
          <a:xfrm>
            <a:off x="5847693" y="4851400"/>
            <a:ext cx="1872965" cy="876300"/>
          </a:xfrm>
          <a:prstGeom prst="roundRect">
            <a:avLst/>
          </a:prstGeom>
          <a:gradFill flip="none" rotWithShape="1">
            <a:gsLst>
              <a:gs pos="0">
                <a:schemeClr val="accent1">
                  <a:lumMod val="75000"/>
                </a:schemeClr>
              </a:gs>
              <a:gs pos="100000">
                <a:schemeClr val="accent1"/>
              </a:gs>
            </a:gsLst>
            <a:lin ang="16200000" scaled="1"/>
            <a:tileRect/>
          </a:gradFill>
          <a:ln w="9525">
            <a:noFill/>
            <a:miter lim="800000"/>
            <a:headEnd/>
            <a:tailEnd/>
          </a:ln>
          <a:effectLst/>
        </p:spPr>
        <p:txBody>
          <a:bodyPr rtlCol="0" anchor="ctr"/>
          <a:lstStyle/>
          <a:p>
            <a:pPr algn="ctr"/>
            <a:r>
              <a:rPr lang="en-GB" sz="1600" b="1" dirty="0" smtClean="0">
                <a:solidFill>
                  <a:srgbClr val="FFFFFF"/>
                </a:solidFill>
                <a:effectLst>
                  <a:outerShdw blurRad="12700" dist="12700" dir="5400000" algn="tl" rotWithShape="0">
                    <a:srgbClr val="000000">
                      <a:alpha val="27000"/>
                    </a:srgbClr>
                  </a:outerShdw>
                </a:effectLst>
              </a:rPr>
              <a:t>Right Job</a:t>
            </a:r>
          </a:p>
          <a:p>
            <a:pPr algn="ctr"/>
            <a:r>
              <a:rPr lang="en-GB" sz="1600" b="1" dirty="0" smtClean="0">
                <a:solidFill>
                  <a:srgbClr val="FFFFFF"/>
                </a:solidFill>
                <a:effectLst>
                  <a:outerShdw blurRad="12700" dist="12700" dir="5400000" algn="tl" rotWithShape="0">
                    <a:srgbClr val="000000">
                      <a:alpha val="27000"/>
                    </a:srgbClr>
                  </a:outerShdw>
                </a:effectLst>
              </a:rPr>
              <a:t>Right Person</a:t>
            </a:r>
            <a:endParaRPr lang="en-GB" sz="1600" b="1" dirty="0">
              <a:solidFill>
                <a:srgbClr val="FFFFFF"/>
              </a:solidFill>
              <a:effectLst>
                <a:outerShdw blurRad="12700" dist="12700" dir="5400000" algn="tl" rotWithShape="0">
                  <a:srgbClr val="000000">
                    <a:alpha val="27000"/>
                  </a:srgbClr>
                </a:outerShdw>
              </a:effectLst>
            </a:endParaRPr>
          </a:p>
        </p:txBody>
      </p:sp>
      <p:sp>
        <p:nvSpPr>
          <p:cNvPr id="12" name="Rounded Rectangle 11"/>
          <p:cNvSpPr/>
          <p:nvPr/>
        </p:nvSpPr>
        <p:spPr bwMode="auto">
          <a:xfrm>
            <a:off x="6911176" y="5549900"/>
            <a:ext cx="1872965" cy="876300"/>
          </a:xfrm>
          <a:prstGeom prst="roundRect">
            <a:avLst/>
          </a:prstGeom>
          <a:gradFill flip="none" rotWithShape="1">
            <a:gsLst>
              <a:gs pos="0">
                <a:schemeClr val="accent1">
                  <a:lumMod val="75000"/>
                </a:schemeClr>
              </a:gs>
              <a:gs pos="100000">
                <a:schemeClr val="accent1"/>
              </a:gs>
            </a:gsLst>
            <a:lin ang="16200000" scaled="1"/>
            <a:tileRect/>
          </a:gradFill>
          <a:ln w="9525">
            <a:noFill/>
            <a:miter lim="800000"/>
            <a:headEnd/>
            <a:tailEnd/>
          </a:ln>
          <a:effectLst/>
        </p:spPr>
        <p:txBody>
          <a:bodyPr rtlCol="0" anchor="ctr"/>
          <a:lstStyle/>
          <a:p>
            <a:pPr algn="ctr"/>
            <a:r>
              <a:rPr lang="en-GB" sz="1600" b="1" dirty="0" smtClean="0">
                <a:solidFill>
                  <a:srgbClr val="FFFFFF"/>
                </a:solidFill>
                <a:effectLst>
                  <a:outerShdw blurRad="12700" dist="12700" dir="5400000" algn="tl" rotWithShape="0">
                    <a:srgbClr val="000000">
                      <a:alpha val="27000"/>
                    </a:srgbClr>
                  </a:outerShdw>
                </a:effectLst>
              </a:rPr>
              <a:t>Proactive Headhunting</a:t>
            </a:r>
            <a:endParaRPr lang="en-GB" sz="1600" b="1" dirty="0">
              <a:solidFill>
                <a:srgbClr val="FFFFFF"/>
              </a:solidFill>
              <a:effectLst>
                <a:outerShdw blurRad="12700" dist="12700" dir="5400000" algn="tl" rotWithShape="0">
                  <a:srgbClr val="000000">
                    <a:alpha val="27000"/>
                  </a:srgbClr>
                </a:outerShdw>
              </a:effectLst>
            </a:endParaRPr>
          </a:p>
        </p:txBody>
      </p:sp>
    </p:spTree>
    <p:extLst>
      <p:ext uri="{BB962C8B-B14F-4D97-AF65-F5344CB8AC3E}">
        <p14:creationId xmlns:p14="http://schemas.microsoft.com/office/powerpoint/2010/main" val="346526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ctrTitle"/>
          </p:nvPr>
        </p:nvSpPr>
        <p:spPr>
          <a:xfrm>
            <a:off x="685800" y="908050"/>
            <a:ext cx="7772400" cy="1470025"/>
          </a:xfrm>
        </p:spPr>
        <p:txBody>
          <a:bodyPr/>
          <a:lstStyle/>
          <a:p>
            <a:r>
              <a:rPr lang="en-GB" sz="3200" dirty="0" smtClean="0">
                <a:latin typeface="Bliss Medium" pitchFamily="2" charset="0"/>
              </a:rPr>
              <a:t>Emerging talent crisis </a:t>
            </a:r>
          </a:p>
        </p:txBody>
      </p:sp>
      <p:pic>
        <p:nvPicPr>
          <p:cNvPr id="1536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2420938"/>
            <a:ext cx="4108450" cy="309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062589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LinkedIn Data Insights</a:t>
            </a:r>
            <a:endParaRPr lang="en-GB" dirty="0"/>
          </a:p>
        </p:txBody>
      </p:sp>
    </p:spTree>
    <p:extLst>
      <p:ext uri="{BB962C8B-B14F-4D97-AF65-F5344CB8AC3E}">
        <p14:creationId xmlns:p14="http://schemas.microsoft.com/office/powerpoint/2010/main" val="374650098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5897B0D-BA2C-2244-86F3-025175B80EAC}" type="slidenum">
              <a:rPr lang="en-US" smtClean="0">
                <a:solidFill>
                  <a:srgbClr val="FFFFFF">
                    <a:lumMod val="50000"/>
                  </a:srgbClr>
                </a:solidFill>
              </a:rPr>
              <a:pPr/>
              <a:t>111</a:t>
            </a:fld>
            <a:endParaRPr lang="en-US" dirty="0">
              <a:solidFill>
                <a:srgbClr val="FFFFFF">
                  <a:lumMod val="50000"/>
                </a:srgbClr>
              </a:solidFill>
            </a:endParaRPr>
          </a:p>
        </p:txBody>
      </p:sp>
      <p:sp>
        <p:nvSpPr>
          <p:cNvPr id="3" name="Title 2"/>
          <p:cNvSpPr>
            <a:spLocks noGrp="1"/>
          </p:cNvSpPr>
          <p:nvPr>
            <p:ph type="title"/>
          </p:nvPr>
        </p:nvSpPr>
        <p:spPr>
          <a:xfrm>
            <a:off x="708443" y="56864"/>
            <a:ext cx="7962938" cy="847872"/>
          </a:xfrm>
        </p:spPr>
        <p:txBody>
          <a:bodyPr/>
          <a:lstStyle/>
          <a:p>
            <a:r>
              <a:rPr lang="en-GB" dirty="0" smtClean="0"/>
              <a:t>Employee Profile Views</a:t>
            </a:r>
            <a:endParaRPr lang="en-GB" dirty="0"/>
          </a:p>
        </p:txBody>
      </p:sp>
      <p:sp>
        <p:nvSpPr>
          <p:cNvPr id="5" name="Content Placeholder 4"/>
          <p:cNvSpPr>
            <a:spLocks noGrp="1"/>
          </p:cNvSpPr>
          <p:nvPr>
            <p:ph idx="1"/>
          </p:nvPr>
        </p:nvSpPr>
        <p:spPr/>
        <p:txBody>
          <a:bodyPr/>
          <a:lstStyle/>
          <a:p>
            <a:endParaRPr lang="en-GB"/>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1" y="1112838"/>
            <a:ext cx="8467725" cy="496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085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46699" y="539460"/>
            <a:ext cx="2652713" cy="3029240"/>
          </a:xfrm>
        </p:spPr>
        <p:txBody>
          <a:bodyPr>
            <a:normAutofit/>
          </a:bodyPr>
          <a:lstStyle/>
          <a:p>
            <a:r>
              <a:rPr lang="en-GB" sz="3200" dirty="0" smtClean="0"/>
              <a:t>FREE LinkedIn Audit with Data Insights for all Attendees </a:t>
            </a:r>
            <a:endParaRPr lang="en-GB" sz="3200" dirty="0"/>
          </a:p>
        </p:txBody>
      </p:sp>
      <p:pic>
        <p:nvPicPr>
          <p:cNvPr id="45058" name="Picture 2" descr="http://www.elfm.co.uk/wp-content/uploads/2012/07/gift-blue.gif"/>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28613" y="1072860"/>
            <a:ext cx="4480633" cy="3925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66638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11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9551" y="1412776"/>
            <a:ext cx="8208912" cy="2952328"/>
          </a:xfrm>
        </p:spPr>
        <p:txBody>
          <a:bodyPr>
            <a:noAutofit/>
          </a:bodyPr>
          <a:lstStyle/>
          <a:p>
            <a:pPr algn="l"/>
            <a:endParaRPr lang="en-GB" sz="4000" dirty="0" smtClean="0">
              <a:solidFill>
                <a:srgbClr val="62318A"/>
              </a:solidFill>
              <a:latin typeface="Rockwell" pitchFamily="18" charset="0"/>
            </a:endParaRPr>
          </a:p>
          <a:p>
            <a:pPr algn="l"/>
            <a:r>
              <a:rPr lang="en-GB" sz="4000" dirty="0" smtClean="0">
                <a:solidFill>
                  <a:srgbClr val="62318A"/>
                </a:solidFill>
                <a:latin typeface="Rockwell" pitchFamily="18" charset="0"/>
              </a:rPr>
              <a:t>Recruitment Leaders Connect</a:t>
            </a:r>
          </a:p>
          <a:p>
            <a:pPr algn="l"/>
            <a:r>
              <a:rPr lang="en-GB" dirty="0" smtClean="0">
                <a:solidFill>
                  <a:schemeClr val="tx1"/>
                </a:solidFill>
                <a:latin typeface="Rockwell" pitchFamily="18" charset="0"/>
              </a:rPr>
              <a:t>The year ahead </a:t>
            </a:r>
            <a:r>
              <a:rPr lang="en-GB" dirty="0" smtClean="0">
                <a:solidFill>
                  <a:srgbClr val="62318A"/>
                </a:solidFill>
                <a:latin typeface="Rockwell" pitchFamily="18" charset="0"/>
              </a:rPr>
              <a:t>#</a:t>
            </a:r>
            <a:r>
              <a:rPr lang="en-GB" dirty="0" err="1" smtClean="0">
                <a:solidFill>
                  <a:srgbClr val="62318A"/>
                </a:solidFill>
                <a:latin typeface="Rockwell" pitchFamily="18" charset="0"/>
              </a:rPr>
              <a:t>RLCon</a:t>
            </a:r>
            <a:r>
              <a:rPr lang="en-US" sz="2800" dirty="0" smtClean="0">
                <a:solidFill>
                  <a:srgbClr val="62318A"/>
                </a:solidFill>
                <a:latin typeface="Rockwell" pitchFamily="18" charset="0"/>
              </a:rPr>
              <a:t/>
            </a:r>
            <a:br>
              <a:rPr lang="en-US" sz="2800" dirty="0" smtClean="0">
                <a:solidFill>
                  <a:srgbClr val="62318A"/>
                </a:solidFill>
                <a:latin typeface="Rockwell" pitchFamily="18" charset="0"/>
              </a:rPr>
            </a:br>
            <a:endParaRPr lang="en-US" sz="900" dirty="0" smtClean="0">
              <a:solidFill>
                <a:srgbClr val="62318A"/>
              </a:solidFill>
              <a:latin typeface="Rockwell" pitchFamily="18" charset="0"/>
            </a:endParaRPr>
          </a:p>
          <a:p>
            <a:pPr algn="l"/>
            <a:r>
              <a:rPr lang="en-US" sz="2000" dirty="0" smtClean="0">
                <a:solidFill>
                  <a:schemeClr val="tx1"/>
                </a:solidFill>
                <a:latin typeface="Rockwell" pitchFamily="18" charset="0"/>
              </a:rPr>
              <a:t>Today’s </a:t>
            </a:r>
            <a:r>
              <a:rPr lang="en-US" sz="2000" dirty="0" err="1" smtClean="0">
                <a:solidFill>
                  <a:schemeClr val="tx1"/>
                </a:solidFill>
                <a:latin typeface="Rockwell" pitchFamily="18" charset="0"/>
              </a:rPr>
              <a:t>WiFi</a:t>
            </a:r>
            <a:r>
              <a:rPr lang="en-US" sz="2000" dirty="0" smtClean="0">
                <a:solidFill>
                  <a:schemeClr val="tx1"/>
                </a:solidFill>
                <a:latin typeface="Rockwell" pitchFamily="18" charset="0"/>
              </a:rPr>
              <a:t> Access</a:t>
            </a:r>
          </a:p>
          <a:p>
            <a:pPr algn="l"/>
            <a:r>
              <a:rPr lang="en-US" sz="1800" dirty="0" smtClean="0">
                <a:solidFill>
                  <a:schemeClr val="tx1"/>
                </a:solidFill>
                <a:latin typeface="Rockwell" pitchFamily="18" charset="0"/>
              </a:rPr>
              <a:t>Network: </a:t>
            </a:r>
            <a:r>
              <a:rPr lang="en-US" sz="1800" dirty="0" smtClean="0">
                <a:solidFill>
                  <a:srgbClr val="62318A"/>
                </a:solidFill>
                <a:latin typeface="Rockwell" pitchFamily="18" charset="0"/>
              </a:rPr>
              <a:t>VENUE GUESTS</a:t>
            </a:r>
            <a:r>
              <a:rPr lang="en-US" sz="1800" dirty="0" smtClean="0">
                <a:solidFill>
                  <a:schemeClr val="tx1"/>
                </a:solidFill>
                <a:latin typeface="Rockwell" pitchFamily="18" charset="0"/>
              </a:rPr>
              <a:t>, Password: </a:t>
            </a:r>
            <a:r>
              <a:rPr lang="en-US" sz="1800" dirty="0" smtClean="0">
                <a:solidFill>
                  <a:srgbClr val="62318A"/>
                </a:solidFill>
                <a:latin typeface="Rockwell" pitchFamily="18" charset="0"/>
              </a:rPr>
              <a:t>EVENT</a:t>
            </a:r>
            <a:endParaRPr lang="en-GB" sz="1800" dirty="0">
              <a:solidFill>
                <a:srgbClr val="62318A"/>
              </a:solidFill>
              <a:latin typeface="Rockwell"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5342" y="5949280"/>
            <a:ext cx="3857331" cy="777305"/>
          </a:xfrm>
          <a:prstGeom prst="rect">
            <a:avLst/>
          </a:prstGeom>
        </p:spPr>
      </p:pic>
    </p:spTree>
    <p:extLst>
      <p:ext uri="{BB962C8B-B14F-4D97-AF65-F5344CB8AC3E}">
        <p14:creationId xmlns:p14="http://schemas.microsoft.com/office/powerpoint/2010/main" val="120333210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51675" y="3136780"/>
            <a:ext cx="5748185" cy="1440335"/>
          </a:xfrm>
        </p:spPr>
        <p:txBody>
          <a:bodyPr/>
          <a:lstStyle/>
          <a:p>
            <a:r>
              <a:rPr lang="en-US" dirty="0" smtClean="0"/>
              <a:t>Recruitment Trends 2013</a:t>
            </a:r>
            <a:endParaRPr lang="en-US" dirty="0"/>
          </a:p>
        </p:txBody>
      </p:sp>
      <p:sp>
        <p:nvSpPr>
          <p:cNvPr id="3" name="Subtitle 2"/>
          <p:cNvSpPr>
            <a:spLocks noGrp="1"/>
          </p:cNvSpPr>
          <p:nvPr>
            <p:ph type="subTitle" idx="1"/>
          </p:nvPr>
        </p:nvSpPr>
        <p:spPr>
          <a:xfrm>
            <a:off x="2251675" y="4166601"/>
            <a:ext cx="3597190" cy="631567"/>
          </a:xfrm>
        </p:spPr>
        <p:txBody>
          <a:bodyPr/>
          <a:lstStyle/>
          <a:p>
            <a:r>
              <a:rPr lang="en-US" dirty="0" smtClean="0"/>
              <a:t>Dan Martin, Broadbean</a:t>
            </a:r>
            <a:endParaRPr lang="en-US" dirty="0"/>
          </a:p>
        </p:txBody>
      </p:sp>
    </p:spTree>
    <p:extLst>
      <p:ext uri="{BB962C8B-B14F-4D97-AF65-F5344CB8AC3E}">
        <p14:creationId xmlns:p14="http://schemas.microsoft.com/office/powerpoint/2010/main" val="392706710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Download UK Recruitment Trends 2013</a:t>
            </a:r>
            <a:endParaRPr lang="en-US" dirty="0"/>
          </a:p>
        </p:txBody>
      </p:sp>
      <p:pic>
        <p:nvPicPr>
          <p:cNvPr id="6" name="Picture 5" descr="RT13 Downloa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966371"/>
            <a:ext cx="8214634" cy="4060071"/>
          </a:xfrm>
          <a:prstGeom prst="rect">
            <a:avLst/>
          </a:prstGeom>
        </p:spPr>
      </p:pic>
    </p:spTree>
    <p:extLst>
      <p:ext uri="{BB962C8B-B14F-4D97-AF65-F5344CB8AC3E}">
        <p14:creationId xmlns:p14="http://schemas.microsoft.com/office/powerpoint/2010/main" val="115526354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UK Recruitment Trends 2013</a:t>
            </a:r>
            <a:endParaRPr lang="en-US" dirty="0"/>
          </a:p>
        </p:txBody>
      </p:sp>
      <p:pic>
        <p:nvPicPr>
          <p:cNvPr id="8" name="Picture 7" descr="Bean Stats 2014.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3800" y="1871179"/>
            <a:ext cx="6733257" cy="3950340"/>
          </a:xfrm>
          <a:prstGeom prst="rect">
            <a:avLst/>
          </a:prstGeom>
        </p:spPr>
      </p:pic>
    </p:spTree>
    <p:extLst>
      <p:ext uri="{BB962C8B-B14F-4D97-AF65-F5344CB8AC3E}">
        <p14:creationId xmlns:p14="http://schemas.microsoft.com/office/powerpoint/2010/main" val="48748155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Like A Phoenix From the Flames!</a:t>
            </a:r>
            <a:endParaRPr lang="en-US" dirty="0"/>
          </a:p>
        </p:txBody>
      </p:sp>
      <p:grpSp>
        <p:nvGrpSpPr>
          <p:cNvPr id="3" name="Group 2"/>
          <p:cNvGrpSpPr/>
          <p:nvPr/>
        </p:nvGrpSpPr>
        <p:grpSpPr>
          <a:xfrm>
            <a:off x="430459" y="1991138"/>
            <a:ext cx="4137432" cy="1509307"/>
            <a:chOff x="393188" y="2187166"/>
            <a:chExt cx="4137432" cy="1509307"/>
          </a:xfrm>
        </p:grpSpPr>
        <p:pic>
          <p:nvPicPr>
            <p:cNvPr id="5" name="Picture 4"/>
            <p:cNvPicPr>
              <a:picLocks noChangeAspect="1"/>
            </p:cNvPicPr>
            <p:nvPr/>
          </p:nvPicPr>
          <p:blipFill>
            <a:blip r:embed="rId2"/>
            <a:stretch>
              <a:fillRect/>
            </a:stretch>
          </p:blipFill>
          <p:spPr>
            <a:xfrm rot="21290606">
              <a:off x="407499" y="2187166"/>
              <a:ext cx="1987027" cy="579407"/>
            </a:xfrm>
            <a:prstGeom prst="rect">
              <a:avLst/>
            </a:prstGeom>
          </p:spPr>
        </p:pic>
        <p:cxnSp>
          <p:nvCxnSpPr>
            <p:cNvPr id="6" name="Straight Connector 5"/>
            <p:cNvCxnSpPr/>
            <p:nvPr/>
          </p:nvCxnSpPr>
          <p:spPr>
            <a:xfrm rot="21290606">
              <a:off x="513961" y="2684237"/>
              <a:ext cx="3624984"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rot="21290606">
              <a:off x="393188" y="2680810"/>
              <a:ext cx="4137432" cy="1015663"/>
            </a:xfrm>
            <a:prstGeom prst="rect">
              <a:avLst/>
            </a:prstGeom>
            <a:noFill/>
          </p:spPr>
          <p:txBody>
            <a:bodyPr wrap="square" rtlCol="0">
              <a:spAutoFit/>
            </a:bodyPr>
            <a:lstStyle/>
            <a:p>
              <a:pPr defTabSz="457200"/>
              <a:r>
                <a:rPr lang="en-US" sz="2000" i="1" dirty="0">
                  <a:solidFill>
                    <a:prstClr val="black"/>
                  </a:solidFill>
                  <a:latin typeface="Cambria"/>
                  <a:cs typeface="Cambria"/>
                </a:rPr>
                <a:t>UNEMPLOYMENT: fall in jobless total is second biggest on record, renewing speculation about </a:t>
              </a:r>
              <a:r>
                <a:rPr lang="en-US" sz="2000" i="1" dirty="0" smtClean="0">
                  <a:solidFill>
                    <a:prstClr val="black"/>
                  </a:solidFill>
                  <a:latin typeface="Cambria"/>
                  <a:cs typeface="Cambria"/>
                </a:rPr>
                <a:t>interest </a:t>
              </a:r>
              <a:r>
                <a:rPr lang="en-US" sz="2000" i="1" dirty="0">
                  <a:solidFill>
                    <a:prstClr val="black"/>
                  </a:solidFill>
                  <a:latin typeface="Cambria"/>
                  <a:cs typeface="Cambria"/>
                </a:rPr>
                <a:t>rate rise</a:t>
              </a:r>
              <a:endParaRPr lang="en-US" sz="2000" i="1" dirty="0">
                <a:solidFill>
                  <a:prstClr val="black"/>
                </a:solidFill>
              </a:endParaRPr>
            </a:p>
          </p:txBody>
        </p:sp>
      </p:grpSp>
      <p:grpSp>
        <p:nvGrpSpPr>
          <p:cNvPr id="15" name="Group 14"/>
          <p:cNvGrpSpPr/>
          <p:nvPr/>
        </p:nvGrpSpPr>
        <p:grpSpPr>
          <a:xfrm>
            <a:off x="4971404" y="2119825"/>
            <a:ext cx="3652334" cy="1077686"/>
            <a:chOff x="5034466" y="1668106"/>
            <a:chExt cx="3652334" cy="1077686"/>
          </a:xfrm>
        </p:grpSpPr>
        <p:sp>
          <p:nvSpPr>
            <p:cNvPr id="9" name="Rectangle 8"/>
            <p:cNvSpPr/>
            <p:nvPr/>
          </p:nvSpPr>
          <p:spPr>
            <a:xfrm>
              <a:off x="5034466" y="2037906"/>
              <a:ext cx="3652334" cy="707886"/>
            </a:xfrm>
            <a:prstGeom prst="rect">
              <a:avLst/>
            </a:prstGeom>
            <a:solidFill>
              <a:schemeClr val="bg1"/>
            </a:solidFill>
          </p:spPr>
          <p:txBody>
            <a:bodyPr wrap="square">
              <a:spAutoFit/>
            </a:bodyPr>
            <a:lstStyle/>
            <a:p>
              <a:pPr defTabSz="457200"/>
              <a:r>
                <a:rPr lang="en-US" sz="2000" i="1" dirty="0">
                  <a:solidFill>
                    <a:prstClr val="black"/>
                  </a:solidFill>
                  <a:latin typeface="Cambria"/>
                  <a:cs typeface="Cambria"/>
                </a:rPr>
                <a:t>Unemployment Rate Falls To </a:t>
              </a:r>
              <a:br>
                <a:rPr lang="en-US" sz="2000" i="1" dirty="0">
                  <a:solidFill>
                    <a:prstClr val="black"/>
                  </a:solidFill>
                  <a:latin typeface="Cambria"/>
                  <a:cs typeface="Cambria"/>
                </a:rPr>
              </a:br>
              <a:r>
                <a:rPr lang="en-US" sz="2000" i="1" dirty="0">
                  <a:solidFill>
                    <a:prstClr val="black"/>
                  </a:solidFill>
                  <a:latin typeface="Cambria"/>
                  <a:cs typeface="Cambria"/>
                </a:rPr>
                <a:t>7.1% In Job Surge</a:t>
              </a:r>
            </a:p>
          </p:txBody>
        </p:sp>
        <p:pic>
          <p:nvPicPr>
            <p:cNvPr id="10" name="Picture 9"/>
            <p:cNvPicPr>
              <a:picLocks noChangeAspect="1"/>
            </p:cNvPicPr>
            <p:nvPr/>
          </p:nvPicPr>
          <p:blipFill>
            <a:blip r:embed="rId3"/>
            <a:stretch>
              <a:fillRect/>
            </a:stretch>
          </p:blipFill>
          <p:spPr>
            <a:xfrm>
              <a:off x="5106020" y="1668106"/>
              <a:ext cx="1066313" cy="369799"/>
            </a:xfrm>
            <a:prstGeom prst="rect">
              <a:avLst/>
            </a:prstGeom>
            <a:solidFill>
              <a:schemeClr val="bg1"/>
            </a:solidFill>
          </p:spPr>
        </p:pic>
        <p:cxnSp>
          <p:nvCxnSpPr>
            <p:cNvPr id="11" name="Straight Connector 10"/>
            <p:cNvCxnSpPr/>
            <p:nvPr/>
          </p:nvCxnSpPr>
          <p:spPr>
            <a:xfrm>
              <a:off x="5106020" y="2037597"/>
              <a:ext cx="3580780" cy="0"/>
            </a:xfrm>
            <a:prstGeom prst="line">
              <a:avLst/>
            </a:prstGeom>
            <a:solidFill>
              <a:schemeClr val="bg1"/>
            </a:solidFill>
            <a:ln>
              <a:solidFill>
                <a:schemeClr val="accent4"/>
              </a:solidFill>
            </a:ln>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rot="530525">
            <a:off x="4189911" y="3782829"/>
            <a:ext cx="4806963" cy="1477328"/>
            <a:chOff x="2899769" y="4367561"/>
            <a:chExt cx="4806963" cy="1477328"/>
          </a:xfrm>
        </p:grpSpPr>
        <p:sp>
          <p:nvSpPr>
            <p:cNvPr id="12" name="TextBox 11"/>
            <p:cNvSpPr txBox="1"/>
            <p:nvPr/>
          </p:nvSpPr>
          <p:spPr>
            <a:xfrm>
              <a:off x="4487010" y="4367561"/>
              <a:ext cx="3219722" cy="1477328"/>
            </a:xfrm>
            <a:prstGeom prst="rect">
              <a:avLst/>
            </a:prstGeom>
            <a:noFill/>
          </p:spPr>
          <p:txBody>
            <a:bodyPr wrap="square" rtlCol="0">
              <a:spAutoFit/>
            </a:bodyPr>
            <a:lstStyle/>
            <a:p>
              <a:pPr defTabSz="457200"/>
              <a:r>
                <a:rPr lang="en-US" i="1" dirty="0">
                  <a:solidFill>
                    <a:prstClr val="black"/>
                  </a:solidFill>
                  <a:latin typeface="Cambria"/>
                  <a:cs typeface="Cambria"/>
                </a:rPr>
                <a:t>The International Monetary Fund is on the brink of upgrading its growth forecast for the UK more than </a:t>
              </a:r>
              <a:br>
                <a:rPr lang="en-US" i="1" dirty="0">
                  <a:solidFill>
                    <a:prstClr val="black"/>
                  </a:solidFill>
                  <a:latin typeface="Cambria"/>
                  <a:cs typeface="Cambria"/>
                </a:rPr>
              </a:br>
              <a:r>
                <a:rPr lang="en-US" i="1" dirty="0">
                  <a:solidFill>
                    <a:prstClr val="black"/>
                  </a:solidFill>
                  <a:latin typeface="Cambria"/>
                  <a:cs typeface="Cambria"/>
                </a:rPr>
                <a:t>any other major economy</a:t>
              </a:r>
              <a:endParaRPr lang="en-US" dirty="0">
                <a:solidFill>
                  <a:prstClr val="black"/>
                </a:solidFill>
              </a:endParaRPr>
            </a:p>
          </p:txBody>
        </p:sp>
        <p:cxnSp>
          <p:nvCxnSpPr>
            <p:cNvPr id="13" name="Straight Connector 12"/>
            <p:cNvCxnSpPr/>
            <p:nvPr/>
          </p:nvCxnSpPr>
          <p:spPr>
            <a:xfrm flipV="1">
              <a:off x="4384932" y="4504471"/>
              <a:ext cx="0" cy="1335231"/>
            </a:xfrm>
            <a:prstGeom prst="line">
              <a:avLst/>
            </a:prstGeom>
            <a:solidFill>
              <a:schemeClr val="bg1"/>
            </a:solidFill>
            <a:ln>
              <a:solidFill>
                <a:schemeClr val="accent1"/>
              </a:solidFill>
            </a:ln>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4"/>
            <a:stretch>
              <a:fillRect/>
            </a:stretch>
          </p:blipFill>
          <p:spPr>
            <a:xfrm>
              <a:off x="2899769" y="4504471"/>
              <a:ext cx="1345914" cy="1339117"/>
            </a:xfrm>
            <a:prstGeom prst="rect">
              <a:avLst/>
            </a:prstGeom>
          </p:spPr>
        </p:pic>
      </p:grpSp>
      <p:grpSp>
        <p:nvGrpSpPr>
          <p:cNvPr id="20" name="Group 19"/>
          <p:cNvGrpSpPr/>
          <p:nvPr/>
        </p:nvGrpSpPr>
        <p:grpSpPr>
          <a:xfrm>
            <a:off x="558567" y="4563090"/>
            <a:ext cx="4182726" cy="1531896"/>
            <a:chOff x="899298" y="4830157"/>
            <a:chExt cx="4182726" cy="1531896"/>
          </a:xfrm>
        </p:grpSpPr>
        <p:sp>
          <p:nvSpPr>
            <p:cNvPr id="17" name="TextBox 16"/>
            <p:cNvSpPr txBox="1"/>
            <p:nvPr/>
          </p:nvSpPr>
          <p:spPr>
            <a:xfrm>
              <a:off x="899298" y="5346390"/>
              <a:ext cx="4182726" cy="1015663"/>
            </a:xfrm>
            <a:prstGeom prst="rect">
              <a:avLst/>
            </a:prstGeom>
            <a:noFill/>
          </p:spPr>
          <p:txBody>
            <a:bodyPr wrap="square" rtlCol="0">
              <a:spAutoFit/>
            </a:bodyPr>
            <a:lstStyle/>
            <a:p>
              <a:pPr defTabSz="457200"/>
              <a:r>
                <a:rPr lang="en-US" sz="1500" i="1" dirty="0">
                  <a:solidFill>
                    <a:prstClr val="black"/>
                  </a:solidFill>
                  <a:latin typeface="Cambria"/>
                  <a:cs typeface="Cambria"/>
                </a:rPr>
                <a:t>Britain powers ahead of the rest of Europe: </a:t>
              </a:r>
              <a:br>
                <a:rPr lang="en-US" sz="1500" i="1" dirty="0">
                  <a:solidFill>
                    <a:prstClr val="black"/>
                  </a:solidFill>
                  <a:latin typeface="Cambria"/>
                  <a:cs typeface="Cambria"/>
                </a:rPr>
              </a:br>
              <a:r>
                <a:rPr lang="en-US" sz="1500" i="1" dirty="0">
                  <a:solidFill>
                    <a:prstClr val="black"/>
                  </a:solidFill>
                  <a:latin typeface="Cambria"/>
                  <a:cs typeface="Cambria"/>
                </a:rPr>
                <a:t>IMF upgrades UK growth for 2014 to 2.4% just a year after warning Osborne he was 'playing with fire' by imposing cuts</a:t>
              </a:r>
            </a:p>
          </p:txBody>
        </p:sp>
        <p:pic>
          <p:nvPicPr>
            <p:cNvPr id="18" name="Picture 17"/>
            <p:cNvPicPr>
              <a:picLocks noChangeAspect="1"/>
            </p:cNvPicPr>
            <p:nvPr/>
          </p:nvPicPr>
          <p:blipFill>
            <a:blip r:embed="rId5"/>
            <a:stretch>
              <a:fillRect/>
            </a:stretch>
          </p:blipFill>
          <p:spPr>
            <a:xfrm>
              <a:off x="982936" y="4830157"/>
              <a:ext cx="2582333" cy="508000"/>
            </a:xfrm>
            <a:prstGeom prst="rect">
              <a:avLst/>
            </a:prstGeom>
          </p:spPr>
        </p:pic>
        <p:cxnSp>
          <p:nvCxnSpPr>
            <p:cNvPr id="19" name="Straight Connector 18"/>
            <p:cNvCxnSpPr/>
            <p:nvPr/>
          </p:nvCxnSpPr>
          <p:spPr>
            <a:xfrm>
              <a:off x="982936" y="5350547"/>
              <a:ext cx="3580780" cy="0"/>
            </a:xfrm>
            <a:prstGeom prst="line">
              <a:avLst/>
            </a:prstGeom>
            <a:solidFill>
              <a:schemeClr val="bg1"/>
            </a:solidFill>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8758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what does the data show?</a:t>
            </a:r>
            <a:endParaRPr lang="en-US" dirty="0"/>
          </a:p>
        </p:txBody>
      </p:sp>
      <p:grpSp>
        <p:nvGrpSpPr>
          <p:cNvPr id="13" name="Group 12"/>
          <p:cNvGrpSpPr>
            <a:grpSpLocks noChangeAspect="1"/>
          </p:cNvGrpSpPr>
          <p:nvPr/>
        </p:nvGrpSpPr>
        <p:grpSpPr>
          <a:xfrm>
            <a:off x="1309289" y="2037225"/>
            <a:ext cx="5904353" cy="3168000"/>
            <a:chOff x="539286" y="1743750"/>
            <a:chExt cx="4763738" cy="2546979"/>
          </a:xfrm>
        </p:grpSpPr>
        <p:grpSp>
          <p:nvGrpSpPr>
            <p:cNvPr id="7" name="Group 6"/>
            <p:cNvGrpSpPr>
              <a:grpSpLocks noChangeAspect="1"/>
            </p:cNvGrpSpPr>
            <p:nvPr/>
          </p:nvGrpSpPr>
          <p:grpSpPr>
            <a:xfrm>
              <a:off x="539286" y="1743750"/>
              <a:ext cx="4763738" cy="2546979"/>
              <a:chOff x="954358" y="1944339"/>
              <a:chExt cx="8217520" cy="4393577"/>
            </a:xfrm>
          </p:grpSpPr>
          <p:pic>
            <p:nvPicPr>
              <p:cNvPr id="6" name="Picture 5"/>
              <p:cNvPicPr>
                <a:picLocks noChangeAspect="1"/>
              </p:cNvPicPr>
              <p:nvPr/>
            </p:nvPicPr>
            <p:blipFill>
              <a:blip r:embed="rId2"/>
              <a:stretch>
                <a:fillRect/>
              </a:stretch>
            </p:blipFill>
            <p:spPr>
              <a:xfrm>
                <a:off x="1907478" y="1981816"/>
                <a:ext cx="7264400" cy="4356100"/>
              </a:xfrm>
              <a:prstGeom prst="rect">
                <a:avLst/>
              </a:prstGeom>
            </p:spPr>
          </p:pic>
          <p:pic>
            <p:nvPicPr>
              <p:cNvPr id="5" name="Picture 4"/>
              <p:cNvPicPr>
                <a:picLocks noChangeAspect="1"/>
              </p:cNvPicPr>
              <p:nvPr/>
            </p:nvPicPr>
            <p:blipFill>
              <a:blip r:embed="rId3"/>
              <a:stretch>
                <a:fillRect/>
              </a:stretch>
            </p:blipFill>
            <p:spPr>
              <a:xfrm>
                <a:off x="954358" y="1944339"/>
                <a:ext cx="977900" cy="3886200"/>
              </a:xfrm>
              <a:prstGeom prst="rect">
                <a:avLst/>
              </a:prstGeom>
            </p:spPr>
          </p:pic>
        </p:grpSp>
        <p:sp>
          <p:nvSpPr>
            <p:cNvPr id="8" name="TextBox 7"/>
            <p:cNvSpPr txBox="1"/>
            <p:nvPr/>
          </p:nvSpPr>
          <p:spPr>
            <a:xfrm>
              <a:off x="1208997" y="1873849"/>
              <a:ext cx="2180683" cy="276999"/>
            </a:xfrm>
            <a:prstGeom prst="rect">
              <a:avLst/>
            </a:prstGeom>
            <a:noFill/>
          </p:spPr>
          <p:txBody>
            <a:bodyPr wrap="square" rtlCol="0">
              <a:spAutoFit/>
            </a:bodyPr>
            <a:lstStyle/>
            <a:p>
              <a:pPr defTabSz="457200"/>
              <a:r>
                <a:rPr lang="en-US" sz="1200" b="1" dirty="0" smtClean="0">
                  <a:solidFill>
                    <a:prstClr val="black"/>
                  </a:solidFill>
                </a:rPr>
                <a:t>VACANCIES GROWTH</a:t>
              </a:r>
              <a:endParaRPr lang="en-US" sz="1200" b="1" dirty="0">
                <a:solidFill>
                  <a:prstClr val="black"/>
                </a:solidFill>
              </a:endParaRPr>
            </a:p>
          </p:txBody>
        </p:sp>
      </p:grpSp>
      <p:sp>
        <p:nvSpPr>
          <p:cNvPr id="4" name="Down Arrow 3"/>
          <p:cNvSpPr/>
          <p:nvPr/>
        </p:nvSpPr>
        <p:spPr>
          <a:xfrm rot="-4560000">
            <a:off x="2878025" y="2623505"/>
            <a:ext cx="127436" cy="928875"/>
          </a:xfrm>
          <a:prstGeom prst="down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0" name="Down Arrow 9"/>
          <p:cNvSpPr/>
          <p:nvPr/>
        </p:nvSpPr>
        <p:spPr>
          <a:xfrm rot="-6360000">
            <a:off x="5621227" y="2523457"/>
            <a:ext cx="127436" cy="928875"/>
          </a:xfrm>
          <a:prstGeom prst="down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Tree>
    <p:extLst>
      <p:ext uri="{BB962C8B-B14F-4D97-AF65-F5344CB8AC3E}">
        <p14:creationId xmlns:p14="http://schemas.microsoft.com/office/powerpoint/2010/main" val="39871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a:xfrm>
            <a:off x="611188" y="620713"/>
            <a:ext cx="6856412" cy="735012"/>
          </a:xfrm>
        </p:spPr>
        <p:txBody>
          <a:bodyPr/>
          <a:lstStyle/>
          <a:p>
            <a:r>
              <a:rPr lang="en-GB" sz="3200" dirty="0" smtClean="0">
                <a:latin typeface="Bliss Medium" pitchFamily="2" charset="0"/>
              </a:rPr>
              <a:t>Two Speed Labour Market </a:t>
            </a:r>
          </a:p>
        </p:txBody>
      </p:sp>
      <p:pic>
        <p:nvPicPr>
          <p:cNvPr id="14339" name="Picture 3" descr="ANd9GcQBO7xjwZSe0O-eQiS7BZvuMBD9hpUSLHAAa5q4r-D9eRYDBbD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784410"/>
            <a:ext cx="4714990" cy="4068477"/>
          </a:xfrm>
          <a:prstGeom prst="rect">
            <a:avLst/>
          </a:prstGeom>
          <a:noFill/>
          <a:ln>
            <a:noFill/>
          </a:ln>
          <a:effectLst>
            <a:glow rad="228600">
              <a:srgbClr val="00A9AB">
                <a:alpha val="40000"/>
              </a:srgb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08774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what does the data show?</a:t>
            </a:r>
            <a:endParaRPr lang="en-US" dirty="0"/>
          </a:p>
        </p:txBody>
      </p:sp>
      <p:grpSp>
        <p:nvGrpSpPr>
          <p:cNvPr id="14" name="Group 13"/>
          <p:cNvGrpSpPr>
            <a:grpSpLocks noChangeAspect="1"/>
          </p:cNvGrpSpPr>
          <p:nvPr/>
        </p:nvGrpSpPr>
        <p:grpSpPr>
          <a:xfrm>
            <a:off x="1585188" y="2403517"/>
            <a:ext cx="5768537" cy="3132000"/>
            <a:chOff x="539286" y="4142981"/>
            <a:chExt cx="5000539" cy="2715019"/>
          </a:xfrm>
        </p:grpSpPr>
        <p:grpSp>
          <p:nvGrpSpPr>
            <p:cNvPr id="11" name="Group 10"/>
            <p:cNvGrpSpPr>
              <a:grpSpLocks noChangeAspect="1"/>
            </p:cNvGrpSpPr>
            <p:nvPr/>
          </p:nvGrpSpPr>
          <p:grpSpPr>
            <a:xfrm>
              <a:off x="539286" y="4142981"/>
              <a:ext cx="5000539" cy="2715019"/>
              <a:chOff x="660759" y="1081530"/>
              <a:chExt cx="10337976" cy="5612955"/>
            </a:xfrm>
          </p:grpSpPr>
          <p:pic>
            <p:nvPicPr>
              <p:cNvPr id="10" name="Picture 9"/>
              <p:cNvPicPr>
                <a:picLocks noChangeAspect="1"/>
              </p:cNvPicPr>
              <p:nvPr/>
            </p:nvPicPr>
            <p:blipFill>
              <a:blip r:embed="rId2"/>
              <a:stretch>
                <a:fillRect/>
              </a:stretch>
            </p:blipFill>
            <p:spPr>
              <a:xfrm>
                <a:off x="1854735" y="1100391"/>
                <a:ext cx="9144000" cy="5594094"/>
              </a:xfrm>
              <a:prstGeom prst="rect">
                <a:avLst/>
              </a:prstGeom>
            </p:spPr>
          </p:pic>
          <p:pic>
            <p:nvPicPr>
              <p:cNvPr id="9" name="Picture 8"/>
              <p:cNvPicPr>
                <a:picLocks noChangeAspect="1"/>
              </p:cNvPicPr>
              <p:nvPr/>
            </p:nvPicPr>
            <p:blipFill>
              <a:blip r:embed="rId3"/>
              <a:stretch>
                <a:fillRect/>
              </a:stretch>
            </p:blipFill>
            <p:spPr>
              <a:xfrm>
                <a:off x="660759" y="1081530"/>
                <a:ext cx="1212837" cy="4992846"/>
              </a:xfrm>
              <a:prstGeom prst="rect">
                <a:avLst/>
              </a:prstGeom>
            </p:spPr>
          </p:pic>
        </p:grpSp>
        <p:sp>
          <p:nvSpPr>
            <p:cNvPr id="12" name="TextBox 11"/>
            <p:cNvSpPr txBox="1"/>
            <p:nvPr/>
          </p:nvSpPr>
          <p:spPr>
            <a:xfrm>
              <a:off x="1208997" y="4419632"/>
              <a:ext cx="2847057" cy="276999"/>
            </a:xfrm>
            <a:prstGeom prst="rect">
              <a:avLst/>
            </a:prstGeom>
            <a:noFill/>
          </p:spPr>
          <p:txBody>
            <a:bodyPr wrap="square" rtlCol="0">
              <a:spAutoFit/>
            </a:bodyPr>
            <a:lstStyle/>
            <a:p>
              <a:pPr defTabSz="457200"/>
              <a:r>
                <a:rPr lang="en-US" sz="1200" b="1" dirty="0" smtClean="0">
                  <a:solidFill>
                    <a:prstClr val="black"/>
                  </a:solidFill>
                </a:rPr>
                <a:t>APLICATIONS GROWTH</a:t>
              </a:r>
              <a:endParaRPr lang="en-US" sz="1200" b="1" dirty="0">
                <a:solidFill>
                  <a:prstClr val="black"/>
                </a:solidFill>
              </a:endParaRPr>
            </a:p>
          </p:txBody>
        </p:sp>
      </p:grpSp>
      <p:sp>
        <p:nvSpPr>
          <p:cNvPr id="3" name="Oval 2"/>
          <p:cNvSpPr/>
          <p:nvPr/>
        </p:nvSpPr>
        <p:spPr>
          <a:xfrm>
            <a:off x="5318222" y="2445771"/>
            <a:ext cx="647700" cy="596427"/>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Tree>
    <p:extLst>
      <p:ext uri="{BB962C8B-B14F-4D97-AF65-F5344CB8AC3E}">
        <p14:creationId xmlns:p14="http://schemas.microsoft.com/office/powerpoint/2010/main" val="107882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Digging beneath the headlines</a:t>
            </a:r>
            <a:endParaRPr lang="en-US" dirty="0"/>
          </a:p>
        </p:txBody>
      </p:sp>
      <p:grpSp>
        <p:nvGrpSpPr>
          <p:cNvPr id="3" name="Group 2"/>
          <p:cNvGrpSpPr/>
          <p:nvPr/>
        </p:nvGrpSpPr>
        <p:grpSpPr>
          <a:xfrm>
            <a:off x="1159437" y="1826639"/>
            <a:ext cx="6736807" cy="3660706"/>
            <a:chOff x="1159437" y="1826639"/>
            <a:chExt cx="6736807" cy="3660706"/>
          </a:xfrm>
        </p:grpSpPr>
        <p:sp>
          <p:nvSpPr>
            <p:cNvPr id="4" name="Up Arrow 3"/>
            <p:cNvSpPr/>
            <p:nvPr/>
          </p:nvSpPr>
          <p:spPr>
            <a:xfrm>
              <a:off x="1159437" y="3117091"/>
              <a:ext cx="1697463" cy="2279804"/>
            </a:xfrm>
            <a:prstGeom prst="upArrow">
              <a:avLst/>
            </a:prstGeom>
            <a:solidFill>
              <a:srgbClr val="73B63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b="1">
                <a:ln w="19050">
                  <a:solidFill>
                    <a:prstClr val="white"/>
                  </a:solidFill>
                  <a:prstDash val="solid"/>
                </a:ln>
                <a:solidFill>
                  <a:srgbClr val="73B632"/>
                </a:solidFill>
                <a:effectLst>
                  <a:outerShdw blurRad="50000" dist="50800" dir="7500000" algn="tl">
                    <a:srgbClr val="000000">
                      <a:shade val="5000"/>
                      <a:alpha val="35000"/>
                    </a:srgbClr>
                  </a:outerShdw>
                </a:effectLst>
              </a:endParaRPr>
            </a:p>
          </p:txBody>
        </p:sp>
        <p:sp>
          <p:nvSpPr>
            <p:cNvPr id="5" name="Up Arrow 4"/>
            <p:cNvSpPr/>
            <p:nvPr/>
          </p:nvSpPr>
          <p:spPr>
            <a:xfrm rot="10800000">
              <a:off x="4984539" y="3207540"/>
              <a:ext cx="1697463" cy="2279804"/>
            </a:xfrm>
            <a:prstGeom prs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7" name="Rectangle 6"/>
            <p:cNvSpPr/>
            <p:nvPr/>
          </p:nvSpPr>
          <p:spPr>
            <a:xfrm>
              <a:off x="2177163" y="3917685"/>
              <a:ext cx="2103609" cy="1569660"/>
            </a:xfrm>
            <a:prstGeom prst="rect">
              <a:avLst/>
            </a:prstGeom>
            <a:noFill/>
          </p:spPr>
          <p:txBody>
            <a:bodyPr wrap="square" lIns="91440" tIns="45720" rIns="91440" bIns="45720">
              <a:spAutoFit/>
            </a:bodyPr>
            <a:lstStyle/>
            <a:p>
              <a:pPr algn="ctr" defTabSz="457200"/>
              <a:r>
                <a:rPr lang="en-US" sz="9600" dirty="0" smtClean="0">
                  <a:ln w="10160">
                    <a:solidFill>
                      <a:srgbClr val="4F81BD"/>
                    </a:solidFill>
                    <a:prstDash val="solid"/>
                  </a:ln>
                  <a:solidFill>
                    <a:srgbClr val="73B632"/>
                  </a:solidFill>
                  <a:effectLst>
                    <a:outerShdw blurRad="38100" dist="32000" dir="5400000" algn="tl">
                      <a:srgbClr val="000000">
                        <a:alpha val="30000"/>
                      </a:srgbClr>
                    </a:outerShdw>
                  </a:effectLst>
                </a:rPr>
                <a:t>30</a:t>
              </a:r>
              <a:endParaRPr lang="en-US" sz="9600" dirty="0">
                <a:ln w="10160">
                  <a:solidFill>
                    <a:srgbClr val="4F81BD"/>
                  </a:solidFill>
                  <a:prstDash val="solid"/>
                </a:ln>
                <a:solidFill>
                  <a:srgbClr val="73B632"/>
                </a:solidFill>
                <a:effectLst>
                  <a:outerShdw blurRad="38100" dist="32000" dir="5400000" algn="tl">
                    <a:srgbClr val="000000">
                      <a:alpha val="30000"/>
                    </a:srgbClr>
                  </a:outerShdw>
                </a:effectLst>
              </a:endParaRPr>
            </a:p>
          </p:txBody>
        </p:sp>
        <p:sp>
          <p:nvSpPr>
            <p:cNvPr id="8" name="Rectangle 7"/>
            <p:cNvSpPr/>
            <p:nvPr/>
          </p:nvSpPr>
          <p:spPr>
            <a:xfrm>
              <a:off x="6263211" y="3054085"/>
              <a:ext cx="1633033" cy="1569660"/>
            </a:xfrm>
            <a:prstGeom prst="rect">
              <a:avLst/>
            </a:prstGeom>
            <a:noFill/>
          </p:spPr>
          <p:txBody>
            <a:bodyPr wrap="square" lIns="91440" tIns="45720" rIns="91440" bIns="45720">
              <a:spAutoFit/>
            </a:bodyPr>
            <a:lstStyle/>
            <a:p>
              <a:pPr algn="ctr" defTabSz="457200"/>
              <a:r>
                <a:rPr lang="en-US" sz="9600" dirty="0" smtClean="0">
                  <a:ln w="10160">
                    <a:solidFill>
                      <a:srgbClr val="4F81BD"/>
                    </a:solidFill>
                    <a:prstDash val="solid"/>
                  </a:ln>
                  <a:solidFill>
                    <a:srgbClr val="FF0000"/>
                  </a:solidFill>
                  <a:effectLst>
                    <a:outerShdw blurRad="38100" dist="32000" dir="5400000" algn="tl">
                      <a:srgbClr val="000000">
                        <a:alpha val="30000"/>
                      </a:srgbClr>
                    </a:outerShdw>
                  </a:effectLst>
                </a:rPr>
                <a:t>18</a:t>
              </a:r>
              <a:endParaRPr lang="en-US" sz="9600" dirty="0">
                <a:ln w="10160">
                  <a:solidFill>
                    <a:srgbClr val="4F81BD"/>
                  </a:solidFill>
                  <a:prstDash val="solid"/>
                </a:ln>
                <a:solidFill>
                  <a:srgbClr val="FF0000"/>
                </a:solidFill>
                <a:effectLst>
                  <a:outerShdw blurRad="38100" dist="32000" dir="5400000" algn="tl">
                    <a:srgbClr val="000000">
                      <a:alpha val="30000"/>
                    </a:srgbClr>
                  </a:outerShdw>
                </a:effectLst>
              </a:endParaRPr>
            </a:p>
          </p:txBody>
        </p:sp>
        <p:sp>
          <p:nvSpPr>
            <p:cNvPr id="9" name="Rectangle 8"/>
            <p:cNvSpPr/>
            <p:nvPr/>
          </p:nvSpPr>
          <p:spPr>
            <a:xfrm>
              <a:off x="1447802" y="1826639"/>
              <a:ext cx="5922577" cy="1200329"/>
            </a:xfrm>
            <a:prstGeom prst="rect">
              <a:avLst/>
            </a:prstGeom>
            <a:noFill/>
          </p:spPr>
          <p:txBody>
            <a:bodyPr wrap="square" lIns="91440" tIns="45720" rIns="91440" bIns="45720">
              <a:spAutoFit/>
            </a:bodyPr>
            <a:lstStyle/>
            <a:p>
              <a:pPr algn="ctr" defTabSz="457200"/>
              <a:r>
                <a:rPr lang="en-US" sz="3600" dirty="0" smtClean="0">
                  <a:ln w="10160">
                    <a:solidFill>
                      <a:srgbClr val="4F81BD"/>
                    </a:solidFill>
                    <a:prstDash val="solid"/>
                  </a:ln>
                  <a:solidFill>
                    <a:srgbClr val="73B632"/>
                  </a:solidFill>
                  <a:effectLst>
                    <a:outerShdw blurRad="38100" dist="32000" dir="5400000" algn="tl">
                      <a:srgbClr val="000000">
                        <a:alpha val="30000"/>
                      </a:srgbClr>
                    </a:outerShdw>
                  </a:effectLst>
                </a:rPr>
                <a:t>The majority of sectors saw growth in vacancies in the year</a:t>
              </a:r>
              <a:endParaRPr lang="en-US" sz="3600" dirty="0">
                <a:ln w="10160">
                  <a:solidFill>
                    <a:srgbClr val="4F81BD"/>
                  </a:solidFill>
                  <a:prstDash val="solid"/>
                </a:ln>
                <a:solidFill>
                  <a:srgbClr val="73B632"/>
                </a:solidFill>
                <a:effectLst>
                  <a:outerShdw blurRad="38100" dist="32000" dir="5400000" algn="tl">
                    <a:srgbClr val="000000">
                      <a:alpha val="30000"/>
                    </a:srgbClr>
                  </a:outerShdw>
                </a:effectLst>
              </a:endParaRPr>
            </a:p>
          </p:txBody>
        </p:sp>
      </p:grpSp>
    </p:spTree>
    <p:extLst>
      <p:ext uri="{BB962C8B-B14F-4D97-AF65-F5344CB8AC3E}">
        <p14:creationId xmlns:p14="http://schemas.microsoft.com/office/powerpoint/2010/main" val="332688163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4025466" y="4072811"/>
            <a:ext cx="5812209" cy="461665"/>
          </a:xfrm>
          <a:prstGeom prst="rect">
            <a:avLst/>
          </a:prstGeom>
          <a:noFill/>
        </p:spPr>
        <p:txBody>
          <a:bodyPr wrap="square" rtlCol="0">
            <a:spAutoFit/>
          </a:bodyPr>
          <a:lstStyle/>
          <a:p>
            <a:pPr defTabSz="457200"/>
            <a:r>
              <a:rPr lang="en-GB" sz="2400" dirty="0" smtClean="0">
                <a:solidFill>
                  <a:prstClr val="black"/>
                </a:solidFill>
              </a:rPr>
              <a:t>+ 42.1%   BUILDING &amp; CONSTRUCTION</a:t>
            </a:r>
            <a:endParaRPr lang="en-GB" sz="2400" dirty="0">
              <a:solidFill>
                <a:prstClr val="black"/>
              </a:solidFill>
            </a:endParaRPr>
          </a:p>
        </p:txBody>
      </p:sp>
      <p:grpSp>
        <p:nvGrpSpPr>
          <p:cNvPr id="23" name="Group 22"/>
          <p:cNvGrpSpPr/>
          <p:nvPr/>
        </p:nvGrpSpPr>
        <p:grpSpPr>
          <a:xfrm>
            <a:off x="1119368" y="2015831"/>
            <a:ext cx="7882734" cy="3749110"/>
            <a:chOff x="1119368" y="2015831"/>
            <a:chExt cx="7882734" cy="3749110"/>
          </a:xfrm>
        </p:grpSpPr>
        <p:sp>
          <p:nvSpPr>
            <p:cNvPr id="3" name="Rounded Rectangle 2"/>
            <p:cNvSpPr/>
            <p:nvPr/>
          </p:nvSpPr>
          <p:spPr>
            <a:xfrm>
              <a:off x="1119368" y="2932413"/>
              <a:ext cx="685800" cy="559676"/>
            </a:xfrm>
            <a:prstGeom prst="roundRect">
              <a:avLst/>
            </a:prstGeom>
            <a:solidFill>
              <a:srgbClr val="73B63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9" name="Rounded Rectangle 8"/>
            <p:cNvSpPr/>
            <p:nvPr/>
          </p:nvSpPr>
          <p:spPr>
            <a:xfrm>
              <a:off x="1119368" y="3492089"/>
              <a:ext cx="1087820" cy="559676"/>
            </a:xfrm>
            <a:prstGeom prst="roundRect">
              <a:avLst/>
            </a:prstGeom>
            <a:solidFill>
              <a:srgbClr val="73B63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0" name="Rounded Rectangle 9"/>
            <p:cNvSpPr/>
            <p:nvPr/>
          </p:nvSpPr>
          <p:spPr>
            <a:xfrm>
              <a:off x="1119368" y="4059668"/>
              <a:ext cx="1474075" cy="559676"/>
            </a:xfrm>
            <a:prstGeom prst="roundRect">
              <a:avLst/>
            </a:prstGeom>
            <a:solidFill>
              <a:srgbClr val="73B63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1" name="Rounded Rectangle 10"/>
            <p:cNvSpPr/>
            <p:nvPr/>
          </p:nvSpPr>
          <p:spPr>
            <a:xfrm>
              <a:off x="1119368" y="5185537"/>
              <a:ext cx="2774731" cy="559676"/>
            </a:xfrm>
            <a:prstGeom prst="roundRect">
              <a:avLst/>
            </a:prstGeom>
            <a:solidFill>
              <a:srgbClr val="73B63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2" name="Rounded Rectangle 11"/>
            <p:cNvSpPr/>
            <p:nvPr/>
          </p:nvSpPr>
          <p:spPr>
            <a:xfrm>
              <a:off x="1119368" y="4627227"/>
              <a:ext cx="2065282" cy="559676"/>
            </a:xfrm>
            <a:prstGeom prst="roundRect">
              <a:avLst/>
            </a:prstGeom>
            <a:solidFill>
              <a:srgbClr val="73B63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6" name="TextBox 5"/>
            <p:cNvSpPr txBox="1"/>
            <p:nvPr/>
          </p:nvSpPr>
          <p:spPr>
            <a:xfrm>
              <a:off x="1253372" y="2900878"/>
              <a:ext cx="220717" cy="646331"/>
            </a:xfrm>
            <a:prstGeom prst="rect">
              <a:avLst/>
            </a:prstGeom>
            <a:noFill/>
          </p:spPr>
          <p:txBody>
            <a:bodyPr wrap="square" rtlCol="0">
              <a:spAutoFit/>
            </a:bodyPr>
            <a:lstStyle/>
            <a:p>
              <a:pPr defTabSz="457200"/>
              <a:r>
                <a:rPr lang="en-GB" sz="3600" dirty="0" smtClean="0">
                  <a:solidFill>
                    <a:prstClr val="white"/>
                  </a:solidFill>
                </a:rPr>
                <a:t>1</a:t>
              </a:r>
              <a:endParaRPr lang="en-GB" sz="3600" dirty="0">
                <a:solidFill>
                  <a:prstClr val="white"/>
                </a:solidFill>
              </a:endParaRPr>
            </a:p>
          </p:txBody>
        </p:sp>
        <p:sp>
          <p:nvSpPr>
            <p:cNvPr id="13" name="TextBox 12"/>
            <p:cNvSpPr txBox="1"/>
            <p:nvPr/>
          </p:nvSpPr>
          <p:spPr>
            <a:xfrm>
              <a:off x="1500368" y="3439545"/>
              <a:ext cx="220717" cy="646331"/>
            </a:xfrm>
            <a:prstGeom prst="rect">
              <a:avLst/>
            </a:prstGeom>
            <a:noFill/>
          </p:spPr>
          <p:txBody>
            <a:bodyPr wrap="square" rtlCol="0">
              <a:spAutoFit/>
            </a:bodyPr>
            <a:lstStyle/>
            <a:p>
              <a:pPr defTabSz="457200"/>
              <a:r>
                <a:rPr lang="en-GB" sz="3600" dirty="0" smtClean="0">
                  <a:solidFill>
                    <a:prstClr val="white"/>
                  </a:solidFill>
                </a:rPr>
                <a:t>2</a:t>
              </a:r>
              <a:endParaRPr lang="en-GB" sz="3600" dirty="0">
                <a:solidFill>
                  <a:prstClr val="white"/>
                </a:solidFill>
              </a:endParaRPr>
            </a:p>
          </p:txBody>
        </p:sp>
        <p:sp>
          <p:nvSpPr>
            <p:cNvPr id="14" name="TextBox 13"/>
            <p:cNvSpPr txBox="1"/>
            <p:nvPr/>
          </p:nvSpPr>
          <p:spPr>
            <a:xfrm>
              <a:off x="1707949" y="3978212"/>
              <a:ext cx="220717" cy="646331"/>
            </a:xfrm>
            <a:prstGeom prst="rect">
              <a:avLst/>
            </a:prstGeom>
            <a:noFill/>
          </p:spPr>
          <p:txBody>
            <a:bodyPr wrap="square" rtlCol="0">
              <a:spAutoFit/>
            </a:bodyPr>
            <a:lstStyle/>
            <a:p>
              <a:pPr defTabSz="457200"/>
              <a:r>
                <a:rPr lang="en-GB" sz="3600" dirty="0" smtClean="0">
                  <a:solidFill>
                    <a:prstClr val="white"/>
                  </a:solidFill>
                </a:rPr>
                <a:t>3</a:t>
              </a:r>
              <a:endParaRPr lang="en-GB" sz="3600" dirty="0">
                <a:solidFill>
                  <a:prstClr val="white"/>
                </a:solidFill>
              </a:endParaRPr>
            </a:p>
          </p:txBody>
        </p:sp>
        <p:sp>
          <p:nvSpPr>
            <p:cNvPr id="15" name="TextBox 14"/>
            <p:cNvSpPr txBox="1"/>
            <p:nvPr/>
          </p:nvSpPr>
          <p:spPr>
            <a:xfrm>
              <a:off x="1899764" y="4548411"/>
              <a:ext cx="220717" cy="646331"/>
            </a:xfrm>
            <a:prstGeom prst="rect">
              <a:avLst/>
            </a:prstGeom>
            <a:noFill/>
          </p:spPr>
          <p:txBody>
            <a:bodyPr wrap="square" rtlCol="0">
              <a:spAutoFit/>
            </a:bodyPr>
            <a:lstStyle/>
            <a:p>
              <a:pPr defTabSz="457200"/>
              <a:r>
                <a:rPr lang="en-GB" sz="3600" dirty="0" smtClean="0">
                  <a:solidFill>
                    <a:prstClr val="white"/>
                  </a:solidFill>
                </a:rPr>
                <a:t>4</a:t>
              </a:r>
              <a:endParaRPr lang="en-GB" sz="3600" dirty="0">
                <a:solidFill>
                  <a:prstClr val="white"/>
                </a:solidFill>
              </a:endParaRPr>
            </a:p>
          </p:txBody>
        </p:sp>
        <p:sp>
          <p:nvSpPr>
            <p:cNvPr id="16" name="TextBox 15"/>
            <p:cNvSpPr txBox="1"/>
            <p:nvPr/>
          </p:nvSpPr>
          <p:spPr>
            <a:xfrm>
              <a:off x="2257122" y="5118610"/>
              <a:ext cx="220717" cy="646331"/>
            </a:xfrm>
            <a:prstGeom prst="rect">
              <a:avLst/>
            </a:prstGeom>
            <a:noFill/>
          </p:spPr>
          <p:txBody>
            <a:bodyPr wrap="square" rtlCol="0">
              <a:spAutoFit/>
            </a:bodyPr>
            <a:lstStyle/>
            <a:p>
              <a:pPr defTabSz="457200"/>
              <a:r>
                <a:rPr lang="en-GB" sz="3600" dirty="0" smtClean="0">
                  <a:solidFill>
                    <a:prstClr val="white"/>
                  </a:solidFill>
                </a:rPr>
                <a:t>5</a:t>
              </a:r>
              <a:endParaRPr lang="en-GB" sz="3600" dirty="0">
                <a:solidFill>
                  <a:prstClr val="white"/>
                </a:solidFill>
              </a:endParaRPr>
            </a:p>
          </p:txBody>
        </p:sp>
        <p:sp>
          <p:nvSpPr>
            <p:cNvPr id="17" name="Rectangle 16"/>
            <p:cNvSpPr/>
            <p:nvPr/>
          </p:nvSpPr>
          <p:spPr>
            <a:xfrm>
              <a:off x="1471451" y="2015831"/>
              <a:ext cx="5055475" cy="646331"/>
            </a:xfrm>
            <a:prstGeom prst="rect">
              <a:avLst/>
            </a:prstGeom>
            <a:noFill/>
          </p:spPr>
          <p:txBody>
            <a:bodyPr wrap="square" lIns="91440" tIns="45720" rIns="91440" bIns="45720">
              <a:spAutoFit/>
            </a:bodyPr>
            <a:lstStyle/>
            <a:p>
              <a:pPr algn="ctr" defTabSz="457200"/>
              <a:r>
                <a:rPr lang="en-US" sz="3600" dirty="0" smtClean="0">
                  <a:ln w="10160">
                    <a:solidFill>
                      <a:srgbClr val="4F81BD"/>
                    </a:solidFill>
                    <a:prstDash val="solid"/>
                  </a:ln>
                  <a:solidFill>
                    <a:srgbClr val="73B632"/>
                  </a:solidFill>
                  <a:effectLst>
                    <a:outerShdw blurRad="38100" dist="32000" dir="5400000" algn="tl">
                      <a:srgbClr val="000000">
                        <a:alpha val="30000"/>
                      </a:srgbClr>
                    </a:outerShdw>
                  </a:effectLst>
                </a:rPr>
                <a:t>Top performing sectors</a:t>
              </a:r>
              <a:endParaRPr lang="en-US" sz="3600" dirty="0">
                <a:ln w="10160">
                  <a:solidFill>
                    <a:srgbClr val="4F81BD"/>
                  </a:solidFill>
                  <a:prstDash val="solid"/>
                </a:ln>
                <a:solidFill>
                  <a:srgbClr val="73B632"/>
                </a:solidFill>
                <a:effectLst>
                  <a:outerShdw blurRad="38100" dist="32000" dir="5400000" algn="tl">
                    <a:srgbClr val="000000">
                      <a:alpha val="30000"/>
                    </a:srgbClr>
                  </a:outerShdw>
                </a:effectLst>
              </a:endParaRPr>
            </a:p>
          </p:txBody>
        </p:sp>
        <p:sp>
          <p:nvSpPr>
            <p:cNvPr id="18" name="TextBox 17"/>
            <p:cNvSpPr txBox="1"/>
            <p:nvPr/>
          </p:nvSpPr>
          <p:spPr>
            <a:xfrm>
              <a:off x="4025466" y="2979711"/>
              <a:ext cx="3836251" cy="461665"/>
            </a:xfrm>
            <a:prstGeom prst="rect">
              <a:avLst/>
            </a:prstGeom>
            <a:noFill/>
          </p:spPr>
          <p:txBody>
            <a:bodyPr wrap="square" rtlCol="0">
              <a:spAutoFit/>
            </a:bodyPr>
            <a:lstStyle/>
            <a:p>
              <a:pPr defTabSz="457200"/>
              <a:r>
                <a:rPr lang="en-GB" sz="2400" dirty="0" smtClean="0">
                  <a:solidFill>
                    <a:prstClr val="black"/>
                  </a:solidFill>
                </a:rPr>
                <a:t>+ 47.0%   AUTOMOTIVE </a:t>
              </a:r>
              <a:endParaRPr lang="en-GB" sz="2400" dirty="0">
                <a:solidFill>
                  <a:prstClr val="black"/>
                </a:solidFill>
              </a:endParaRPr>
            </a:p>
          </p:txBody>
        </p:sp>
        <p:sp>
          <p:nvSpPr>
            <p:cNvPr id="19" name="TextBox 18"/>
            <p:cNvSpPr txBox="1"/>
            <p:nvPr/>
          </p:nvSpPr>
          <p:spPr>
            <a:xfrm>
              <a:off x="4025466" y="3526261"/>
              <a:ext cx="4669209" cy="461665"/>
            </a:xfrm>
            <a:prstGeom prst="rect">
              <a:avLst/>
            </a:prstGeom>
            <a:noFill/>
          </p:spPr>
          <p:txBody>
            <a:bodyPr wrap="square" rtlCol="0">
              <a:spAutoFit/>
            </a:bodyPr>
            <a:lstStyle/>
            <a:p>
              <a:pPr defTabSz="457200"/>
              <a:r>
                <a:rPr lang="en-GB" sz="2400" dirty="0" smtClean="0">
                  <a:solidFill>
                    <a:prstClr val="black"/>
                  </a:solidFill>
                </a:rPr>
                <a:t>+ 44.8%   MEDICAL &amp; NURSING</a:t>
              </a:r>
              <a:endParaRPr lang="en-GB" sz="2400" dirty="0">
                <a:solidFill>
                  <a:prstClr val="black"/>
                </a:solidFill>
              </a:endParaRPr>
            </a:p>
          </p:txBody>
        </p:sp>
        <p:sp>
          <p:nvSpPr>
            <p:cNvPr id="21" name="TextBox 20"/>
            <p:cNvSpPr txBox="1"/>
            <p:nvPr/>
          </p:nvSpPr>
          <p:spPr>
            <a:xfrm>
              <a:off x="4025466" y="4658776"/>
              <a:ext cx="3836251" cy="461665"/>
            </a:xfrm>
            <a:prstGeom prst="rect">
              <a:avLst/>
            </a:prstGeom>
            <a:noFill/>
          </p:spPr>
          <p:txBody>
            <a:bodyPr wrap="square" rtlCol="0">
              <a:spAutoFit/>
            </a:bodyPr>
            <a:lstStyle/>
            <a:p>
              <a:pPr defTabSz="457200"/>
              <a:r>
                <a:rPr lang="en-GB" sz="2400" dirty="0" smtClean="0">
                  <a:solidFill>
                    <a:prstClr val="black"/>
                  </a:solidFill>
                </a:rPr>
                <a:t>+ 35.6%   PUBLIC SECTOR</a:t>
              </a:r>
              <a:endParaRPr lang="en-GB" sz="2400" dirty="0">
                <a:solidFill>
                  <a:prstClr val="black"/>
                </a:solidFill>
              </a:endParaRPr>
            </a:p>
          </p:txBody>
        </p:sp>
        <p:sp>
          <p:nvSpPr>
            <p:cNvPr id="22" name="TextBox 21"/>
            <p:cNvSpPr txBox="1"/>
            <p:nvPr/>
          </p:nvSpPr>
          <p:spPr>
            <a:xfrm>
              <a:off x="4025466" y="5236494"/>
              <a:ext cx="4976636" cy="461665"/>
            </a:xfrm>
            <a:prstGeom prst="rect">
              <a:avLst/>
            </a:prstGeom>
            <a:noFill/>
          </p:spPr>
          <p:txBody>
            <a:bodyPr wrap="square" rtlCol="0">
              <a:spAutoFit/>
            </a:bodyPr>
            <a:lstStyle/>
            <a:p>
              <a:pPr defTabSz="457200"/>
              <a:r>
                <a:rPr lang="en-GB" sz="2400" dirty="0" smtClean="0">
                  <a:solidFill>
                    <a:prstClr val="black"/>
                  </a:solidFill>
                </a:rPr>
                <a:t>+ 32.6%   TRANSPORT &amp; RAIL </a:t>
              </a:r>
              <a:endParaRPr lang="en-GB" sz="2400" dirty="0">
                <a:solidFill>
                  <a:prstClr val="black"/>
                </a:solidFill>
              </a:endParaRPr>
            </a:p>
          </p:txBody>
        </p:sp>
      </p:grpSp>
      <p:sp>
        <p:nvSpPr>
          <p:cNvPr id="25" name="Title 1"/>
          <p:cNvSpPr>
            <a:spLocks noGrp="1"/>
          </p:cNvSpPr>
          <p:nvPr>
            <p:ph type="title"/>
          </p:nvPr>
        </p:nvSpPr>
        <p:spPr>
          <a:xfrm>
            <a:off x="899298" y="610972"/>
            <a:ext cx="7787502" cy="806665"/>
          </a:xfrm>
        </p:spPr>
        <p:txBody>
          <a:bodyPr/>
          <a:lstStyle/>
          <a:p>
            <a:r>
              <a:rPr lang="en-US" dirty="0" smtClean="0"/>
              <a:t>Digging beneath the headlines</a:t>
            </a:r>
            <a:endParaRPr lang="en-US" dirty="0"/>
          </a:p>
        </p:txBody>
      </p:sp>
    </p:spTree>
    <p:extLst>
      <p:ext uri="{BB962C8B-B14F-4D97-AF65-F5344CB8AC3E}">
        <p14:creationId xmlns:p14="http://schemas.microsoft.com/office/powerpoint/2010/main" val="121169704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4025466" y="4072811"/>
            <a:ext cx="5812209" cy="461665"/>
          </a:xfrm>
          <a:prstGeom prst="rect">
            <a:avLst/>
          </a:prstGeom>
          <a:noFill/>
        </p:spPr>
        <p:txBody>
          <a:bodyPr wrap="square" rtlCol="0">
            <a:spAutoFit/>
          </a:bodyPr>
          <a:lstStyle/>
          <a:p>
            <a:pPr defTabSz="457200"/>
            <a:r>
              <a:rPr lang="en-GB" sz="2400" dirty="0" smtClean="0">
                <a:solidFill>
                  <a:prstClr val="black"/>
                </a:solidFill>
              </a:rPr>
              <a:t>- 6.9%   RETAIL</a:t>
            </a:r>
            <a:endParaRPr lang="en-GB" sz="2400" dirty="0">
              <a:solidFill>
                <a:prstClr val="black"/>
              </a:solidFill>
            </a:endParaRPr>
          </a:p>
        </p:txBody>
      </p:sp>
      <p:grpSp>
        <p:nvGrpSpPr>
          <p:cNvPr id="4" name="Group 3"/>
          <p:cNvGrpSpPr/>
          <p:nvPr/>
        </p:nvGrpSpPr>
        <p:grpSpPr>
          <a:xfrm>
            <a:off x="1119368" y="2015831"/>
            <a:ext cx="7882734" cy="3749110"/>
            <a:chOff x="1119368" y="2015831"/>
            <a:chExt cx="7882734" cy="3749110"/>
          </a:xfrm>
        </p:grpSpPr>
        <p:sp>
          <p:nvSpPr>
            <p:cNvPr id="3" name="Rounded Rectangle 2"/>
            <p:cNvSpPr/>
            <p:nvPr/>
          </p:nvSpPr>
          <p:spPr>
            <a:xfrm>
              <a:off x="1119368" y="2932413"/>
              <a:ext cx="685800" cy="559676"/>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9" name="Rounded Rectangle 8"/>
            <p:cNvSpPr/>
            <p:nvPr/>
          </p:nvSpPr>
          <p:spPr>
            <a:xfrm>
              <a:off x="1119368" y="3492089"/>
              <a:ext cx="1087820" cy="559676"/>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0" name="Rounded Rectangle 9"/>
            <p:cNvSpPr/>
            <p:nvPr/>
          </p:nvSpPr>
          <p:spPr>
            <a:xfrm>
              <a:off x="1119368" y="4059668"/>
              <a:ext cx="1474075" cy="559676"/>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1" name="Rounded Rectangle 10"/>
            <p:cNvSpPr/>
            <p:nvPr/>
          </p:nvSpPr>
          <p:spPr>
            <a:xfrm>
              <a:off x="1119368" y="5185537"/>
              <a:ext cx="2774731" cy="559676"/>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2" name="Rounded Rectangle 11"/>
            <p:cNvSpPr/>
            <p:nvPr/>
          </p:nvSpPr>
          <p:spPr>
            <a:xfrm>
              <a:off x="1119368" y="4627227"/>
              <a:ext cx="2065282" cy="559676"/>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6" name="TextBox 5"/>
            <p:cNvSpPr txBox="1"/>
            <p:nvPr/>
          </p:nvSpPr>
          <p:spPr>
            <a:xfrm>
              <a:off x="1253372" y="2900878"/>
              <a:ext cx="220717" cy="646331"/>
            </a:xfrm>
            <a:prstGeom prst="rect">
              <a:avLst/>
            </a:prstGeom>
            <a:noFill/>
          </p:spPr>
          <p:txBody>
            <a:bodyPr wrap="square" rtlCol="0">
              <a:spAutoFit/>
            </a:bodyPr>
            <a:lstStyle/>
            <a:p>
              <a:pPr defTabSz="457200"/>
              <a:r>
                <a:rPr lang="en-GB" sz="3600" dirty="0" smtClean="0">
                  <a:solidFill>
                    <a:prstClr val="white"/>
                  </a:solidFill>
                </a:rPr>
                <a:t>1</a:t>
              </a:r>
              <a:endParaRPr lang="en-GB" sz="3600" dirty="0">
                <a:solidFill>
                  <a:prstClr val="white"/>
                </a:solidFill>
              </a:endParaRPr>
            </a:p>
          </p:txBody>
        </p:sp>
        <p:sp>
          <p:nvSpPr>
            <p:cNvPr id="13" name="TextBox 12"/>
            <p:cNvSpPr txBox="1"/>
            <p:nvPr/>
          </p:nvSpPr>
          <p:spPr>
            <a:xfrm>
              <a:off x="1500368" y="3439545"/>
              <a:ext cx="220717" cy="646331"/>
            </a:xfrm>
            <a:prstGeom prst="rect">
              <a:avLst/>
            </a:prstGeom>
            <a:noFill/>
          </p:spPr>
          <p:txBody>
            <a:bodyPr wrap="square" rtlCol="0">
              <a:spAutoFit/>
            </a:bodyPr>
            <a:lstStyle/>
            <a:p>
              <a:pPr defTabSz="457200"/>
              <a:r>
                <a:rPr lang="en-GB" sz="3600" dirty="0" smtClean="0">
                  <a:solidFill>
                    <a:prstClr val="white"/>
                  </a:solidFill>
                </a:rPr>
                <a:t>2</a:t>
              </a:r>
              <a:endParaRPr lang="en-GB" sz="3600" dirty="0">
                <a:solidFill>
                  <a:prstClr val="white"/>
                </a:solidFill>
              </a:endParaRPr>
            </a:p>
          </p:txBody>
        </p:sp>
        <p:sp>
          <p:nvSpPr>
            <p:cNvPr id="14" name="TextBox 13"/>
            <p:cNvSpPr txBox="1"/>
            <p:nvPr/>
          </p:nvSpPr>
          <p:spPr>
            <a:xfrm>
              <a:off x="1707949" y="3978212"/>
              <a:ext cx="220717" cy="646331"/>
            </a:xfrm>
            <a:prstGeom prst="rect">
              <a:avLst/>
            </a:prstGeom>
            <a:noFill/>
          </p:spPr>
          <p:txBody>
            <a:bodyPr wrap="square" rtlCol="0">
              <a:spAutoFit/>
            </a:bodyPr>
            <a:lstStyle/>
            <a:p>
              <a:pPr defTabSz="457200"/>
              <a:r>
                <a:rPr lang="en-GB" sz="3600" dirty="0" smtClean="0">
                  <a:solidFill>
                    <a:prstClr val="white"/>
                  </a:solidFill>
                </a:rPr>
                <a:t>3</a:t>
              </a:r>
              <a:endParaRPr lang="en-GB" sz="3600" dirty="0">
                <a:solidFill>
                  <a:prstClr val="white"/>
                </a:solidFill>
              </a:endParaRPr>
            </a:p>
          </p:txBody>
        </p:sp>
        <p:sp>
          <p:nvSpPr>
            <p:cNvPr id="15" name="TextBox 14"/>
            <p:cNvSpPr txBox="1"/>
            <p:nvPr/>
          </p:nvSpPr>
          <p:spPr>
            <a:xfrm>
              <a:off x="1899764" y="4548411"/>
              <a:ext cx="220717" cy="646331"/>
            </a:xfrm>
            <a:prstGeom prst="rect">
              <a:avLst/>
            </a:prstGeom>
            <a:noFill/>
          </p:spPr>
          <p:txBody>
            <a:bodyPr wrap="square" rtlCol="0">
              <a:spAutoFit/>
            </a:bodyPr>
            <a:lstStyle/>
            <a:p>
              <a:pPr defTabSz="457200"/>
              <a:r>
                <a:rPr lang="en-GB" sz="3600" dirty="0" smtClean="0">
                  <a:solidFill>
                    <a:prstClr val="white"/>
                  </a:solidFill>
                </a:rPr>
                <a:t>4</a:t>
              </a:r>
              <a:endParaRPr lang="en-GB" sz="3600" dirty="0">
                <a:solidFill>
                  <a:prstClr val="white"/>
                </a:solidFill>
              </a:endParaRPr>
            </a:p>
          </p:txBody>
        </p:sp>
        <p:sp>
          <p:nvSpPr>
            <p:cNvPr id="16" name="TextBox 15"/>
            <p:cNvSpPr txBox="1"/>
            <p:nvPr/>
          </p:nvSpPr>
          <p:spPr>
            <a:xfrm>
              <a:off x="2257122" y="5118610"/>
              <a:ext cx="220717" cy="646331"/>
            </a:xfrm>
            <a:prstGeom prst="rect">
              <a:avLst/>
            </a:prstGeom>
            <a:noFill/>
          </p:spPr>
          <p:txBody>
            <a:bodyPr wrap="square" rtlCol="0">
              <a:spAutoFit/>
            </a:bodyPr>
            <a:lstStyle/>
            <a:p>
              <a:pPr defTabSz="457200"/>
              <a:r>
                <a:rPr lang="en-GB" sz="3600" dirty="0" smtClean="0">
                  <a:solidFill>
                    <a:prstClr val="white"/>
                  </a:solidFill>
                </a:rPr>
                <a:t>5</a:t>
              </a:r>
              <a:endParaRPr lang="en-GB" sz="3600" dirty="0">
                <a:solidFill>
                  <a:prstClr val="white"/>
                </a:solidFill>
              </a:endParaRPr>
            </a:p>
          </p:txBody>
        </p:sp>
        <p:sp>
          <p:nvSpPr>
            <p:cNvPr id="17" name="Rectangle 16"/>
            <p:cNvSpPr/>
            <p:nvPr/>
          </p:nvSpPr>
          <p:spPr>
            <a:xfrm>
              <a:off x="1471451" y="2015831"/>
              <a:ext cx="5055475" cy="646331"/>
            </a:xfrm>
            <a:prstGeom prst="rect">
              <a:avLst/>
            </a:prstGeom>
            <a:noFill/>
          </p:spPr>
          <p:txBody>
            <a:bodyPr wrap="square" lIns="91440" tIns="45720" rIns="91440" bIns="45720">
              <a:spAutoFit/>
            </a:bodyPr>
            <a:lstStyle/>
            <a:p>
              <a:pPr algn="ctr" defTabSz="457200"/>
              <a:r>
                <a:rPr lang="en-US" sz="3600" dirty="0" smtClean="0">
                  <a:ln w="10160">
                    <a:solidFill>
                      <a:srgbClr val="4F81BD"/>
                    </a:solidFill>
                    <a:prstDash val="solid"/>
                  </a:ln>
                  <a:solidFill>
                    <a:srgbClr val="FF0000"/>
                  </a:solidFill>
                  <a:effectLst>
                    <a:outerShdw blurRad="38100" dist="32000" dir="5400000" algn="tl">
                      <a:srgbClr val="000000">
                        <a:alpha val="30000"/>
                      </a:srgbClr>
                    </a:outerShdw>
                  </a:effectLst>
                </a:rPr>
                <a:t>Worst performing sectors</a:t>
              </a:r>
              <a:endParaRPr lang="en-US" sz="3600" dirty="0">
                <a:ln w="10160">
                  <a:solidFill>
                    <a:srgbClr val="4F81BD"/>
                  </a:solidFill>
                  <a:prstDash val="solid"/>
                </a:ln>
                <a:solidFill>
                  <a:srgbClr val="FF0000"/>
                </a:solidFill>
                <a:effectLst>
                  <a:outerShdw blurRad="38100" dist="32000" dir="5400000" algn="tl">
                    <a:srgbClr val="000000">
                      <a:alpha val="30000"/>
                    </a:srgbClr>
                  </a:outerShdw>
                </a:effectLst>
              </a:endParaRPr>
            </a:p>
          </p:txBody>
        </p:sp>
        <p:sp>
          <p:nvSpPr>
            <p:cNvPr id="18" name="TextBox 17"/>
            <p:cNvSpPr txBox="1"/>
            <p:nvPr/>
          </p:nvSpPr>
          <p:spPr>
            <a:xfrm>
              <a:off x="4025466" y="2979711"/>
              <a:ext cx="3836251" cy="461665"/>
            </a:xfrm>
            <a:prstGeom prst="rect">
              <a:avLst/>
            </a:prstGeom>
            <a:noFill/>
          </p:spPr>
          <p:txBody>
            <a:bodyPr wrap="square" rtlCol="0">
              <a:spAutoFit/>
            </a:bodyPr>
            <a:lstStyle/>
            <a:p>
              <a:pPr defTabSz="457200"/>
              <a:r>
                <a:rPr lang="en-GB" sz="2400" dirty="0">
                  <a:solidFill>
                    <a:prstClr val="black"/>
                  </a:solidFill>
                </a:rPr>
                <a:t>-</a:t>
              </a:r>
              <a:r>
                <a:rPr lang="en-GB" sz="2400" dirty="0" smtClean="0">
                  <a:solidFill>
                    <a:prstClr val="black"/>
                  </a:solidFill>
                </a:rPr>
                <a:t> 12.0%   TRAVEL &amp; TOURISM</a:t>
              </a:r>
              <a:endParaRPr lang="en-GB" sz="2400" dirty="0">
                <a:solidFill>
                  <a:prstClr val="black"/>
                </a:solidFill>
              </a:endParaRPr>
            </a:p>
          </p:txBody>
        </p:sp>
        <p:sp>
          <p:nvSpPr>
            <p:cNvPr id="19" name="TextBox 18"/>
            <p:cNvSpPr txBox="1"/>
            <p:nvPr/>
          </p:nvSpPr>
          <p:spPr>
            <a:xfrm>
              <a:off x="4025466" y="3526261"/>
              <a:ext cx="4669209" cy="461665"/>
            </a:xfrm>
            <a:prstGeom prst="rect">
              <a:avLst/>
            </a:prstGeom>
            <a:noFill/>
          </p:spPr>
          <p:txBody>
            <a:bodyPr wrap="square" rtlCol="0">
              <a:spAutoFit/>
            </a:bodyPr>
            <a:lstStyle/>
            <a:p>
              <a:pPr defTabSz="457200"/>
              <a:r>
                <a:rPr lang="en-GB" sz="2400" dirty="0" smtClean="0">
                  <a:solidFill>
                    <a:prstClr val="black"/>
                  </a:solidFill>
                </a:rPr>
                <a:t>- 9.4%   GRADUATES &amp; TRAINEES</a:t>
              </a:r>
              <a:endParaRPr lang="en-GB" sz="2400" dirty="0">
                <a:solidFill>
                  <a:prstClr val="black"/>
                </a:solidFill>
              </a:endParaRPr>
            </a:p>
          </p:txBody>
        </p:sp>
        <p:sp>
          <p:nvSpPr>
            <p:cNvPr id="21" name="TextBox 20"/>
            <p:cNvSpPr txBox="1"/>
            <p:nvPr/>
          </p:nvSpPr>
          <p:spPr>
            <a:xfrm>
              <a:off x="4025466" y="4658776"/>
              <a:ext cx="4306610" cy="461665"/>
            </a:xfrm>
            <a:prstGeom prst="rect">
              <a:avLst/>
            </a:prstGeom>
            <a:noFill/>
          </p:spPr>
          <p:txBody>
            <a:bodyPr wrap="square" rtlCol="0">
              <a:spAutoFit/>
            </a:bodyPr>
            <a:lstStyle/>
            <a:p>
              <a:pPr defTabSz="457200"/>
              <a:r>
                <a:rPr lang="en-GB" sz="2400" dirty="0" smtClean="0">
                  <a:solidFill>
                    <a:prstClr val="black"/>
                  </a:solidFill>
                </a:rPr>
                <a:t>- 6.8%   SENIOR APPOINTMENTS</a:t>
              </a:r>
              <a:endParaRPr lang="en-GB" sz="2400" dirty="0">
                <a:solidFill>
                  <a:prstClr val="black"/>
                </a:solidFill>
              </a:endParaRPr>
            </a:p>
          </p:txBody>
        </p:sp>
        <p:sp>
          <p:nvSpPr>
            <p:cNvPr id="22" name="TextBox 21"/>
            <p:cNvSpPr txBox="1"/>
            <p:nvPr/>
          </p:nvSpPr>
          <p:spPr>
            <a:xfrm>
              <a:off x="4025466" y="5236494"/>
              <a:ext cx="4976636" cy="461665"/>
            </a:xfrm>
            <a:prstGeom prst="rect">
              <a:avLst/>
            </a:prstGeom>
            <a:noFill/>
          </p:spPr>
          <p:txBody>
            <a:bodyPr wrap="square" rtlCol="0">
              <a:spAutoFit/>
            </a:bodyPr>
            <a:lstStyle/>
            <a:p>
              <a:pPr defTabSz="457200"/>
              <a:r>
                <a:rPr lang="en-GB" sz="2400" dirty="0" smtClean="0">
                  <a:solidFill>
                    <a:prstClr val="black"/>
                  </a:solidFill>
                </a:rPr>
                <a:t>- 6.6%   INSURANCE</a:t>
              </a:r>
              <a:endParaRPr lang="en-GB" sz="2400" dirty="0">
                <a:solidFill>
                  <a:prstClr val="black"/>
                </a:solidFill>
              </a:endParaRPr>
            </a:p>
          </p:txBody>
        </p:sp>
      </p:grpSp>
      <p:sp>
        <p:nvSpPr>
          <p:cNvPr id="23" name="Title 1"/>
          <p:cNvSpPr>
            <a:spLocks noGrp="1"/>
          </p:cNvSpPr>
          <p:nvPr>
            <p:ph type="title"/>
          </p:nvPr>
        </p:nvSpPr>
        <p:spPr>
          <a:xfrm>
            <a:off x="899298" y="610972"/>
            <a:ext cx="7787502" cy="806665"/>
          </a:xfrm>
        </p:spPr>
        <p:txBody>
          <a:bodyPr/>
          <a:lstStyle/>
          <a:p>
            <a:r>
              <a:rPr lang="en-US" dirty="0" smtClean="0"/>
              <a:t>Digging beneath the headlines</a:t>
            </a:r>
            <a:endParaRPr lang="en-US" dirty="0"/>
          </a:p>
        </p:txBody>
      </p:sp>
    </p:spTree>
    <p:extLst>
      <p:ext uri="{BB962C8B-B14F-4D97-AF65-F5344CB8AC3E}">
        <p14:creationId xmlns:p14="http://schemas.microsoft.com/office/powerpoint/2010/main" val="383315854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regional surprises</a:t>
            </a:r>
            <a:endParaRPr lang="en-US" dirty="0"/>
          </a:p>
        </p:txBody>
      </p:sp>
      <p:pic>
        <p:nvPicPr>
          <p:cNvPr id="12" name="Picture 11" descr="South East Lond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0629" y="3855973"/>
            <a:ext cx="2981295" cy="2235971"/>
          </a:xfrm>
          <a:prstGeom prst="rect">
            <a:avLst/>
          </a:prstGeom>
        </p:spPr>
      </p:pic>
      <p:pic>
        <p:nvPicPr>
          <p:cNvPr id="11" name="Picture 10" descr="Midland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104" y="3673060"/>
            <a:ext cx="1064565" cy="1300898"/>
          </a:xfrm>
          <a:prstGeom prst="rect">
            <a:avLst/>
          </a:prstGeom>
        </p:spPr>
      </p:pic>
      <p:pic>
        <p:nvPicPr>
          <p:cNvPr id="9" name="Picture 8" descr="Northern Irelan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8346" y="3109353"/>
            <a:ext cx="1064565" cy="872943"/>
          </a:xfrm>
          <a:prstGeom prst="rect">
            <a:avLst/>
          </a:prstGeom>
        </p:spPr>
      </p:pic>
      <p:pic>
        <p:nvPicPr>
          <p:cNvPr id="10" name="Picture 9" descr="Wales.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4161" y="3982296"/>
            <a:ext cx="1064565" cy="1307285"/>
          </a:xfrm>
          <a:prstGeom prst="rect">
            <a:avLst/>
          </a:prstGeom>
        </p:spPr>
      </p:pic>
      <p:pic>
        <p:nvPicPr>
          <p:cNvPr id="13" name="Picture 12" descr="Scotland2.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09453" y="1475120"/>
            <a:ext cx="1137619" cy="1749658"/>
          </a:xfrm>
          <a:prstGeom prst="rect">
            <a:avLst/>
          </a:prstGeom>
        </p:spPr>
      </p:pic>
      <p:pic>
        <p:nvPicPr>
          <p:cNvPr id="14" name="Picture 13" descr="North.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14791" y="2674085"/>
            <a:ext cx="1254150" cy="1402140"/>
          </a:xfrm>
          <a:prstGeom prst="rect">
            <a:avLst/>
          </a:prstGeom>
        </p:spPr>
      </p:pic>
      <p:pic>
        <p:nvPicPr>
          <p:cNvPr id="17" name="Picture 16" descr="Green marker.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6747" y="2553441"/>
            <a:ext cx="351792" cy="539999"/>
          </a:xfrm>
          <a:prstGeom prst="rect">
            <a:avLst/>
          </a:prstGeom>
        </p:spPr>
      </p:pic>
      <p:pic>
        <p:nvPicPr>
          <p:cNvPr id="18" name="Picture 17" descr="Blue marker.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84095" y="1238753"/>
            <a:ext cx="351792" cy="539999"/>
          </a:xfrm>
          <a:prstGeom prst="rect">
            <a:avLst/>
          </a:prstGeom>
        </p:spPr>
      </p:pic>
      <p:grpSp>
        <p:nvGrpSpPr>
          <p:cNvPr id="25" name="Group 24"/>
          <p:cNvGrpSpPr/>
          <p:nvPr/>
        </p:nvGrpSpPr>
        <p:grpSpPr>
          <a:xfrm>
            <a:off x="6214996" y="3919695"/>
            <a:ext cx="2124963" cy="923330"/>
            <a:chOff x="1597956" y="2250168"/>
            <a:chExt cx="1864439" cy="923330"/>
          </a:xfrm>
        </p:grpSpPr>
        <p:pic>
          <p:nvPicPr>
            <p:cNvPr id="20" name="Picture 19" descr="Yellow marker.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97956" y="2356500"/>
              <a:ext cx="352938" cy="539999"/>
            </a:xfrm>
            <a:prstGeom prst="rect">
              <a:avLst/>
            </a:prstGeom>
          </p:spPr>
        </p:pic>
        <p:sp>
          <p:nvSpPr>
            <p:cNvPr id="24" name="TextBox 23"/>
            <p:cNvSpPr txBox="1"/>
            <p:nvPr/>
          </p:nvSpPr>
          <p:spPr>
            <a:xfrm>
              <a:off x="1951095" y="2250168"/>
              <a:ext cx="1511300" cy="923330"/>
            </a:xfrm>
            <a:prstGeom prst="rect">
              <a:avLst/>
            </a:prstGeom>
            <a:noFill/>
          </p:spPr>
          <p:txBody>
            <a:bodyPr wrap="square" rtlCol="0">
              <a:spAutoFit/>
            </a:bodyPr>
            <a:lstStyle/>
            <a:p>
              <a:pPr defTabSz="457200"/>
              <a:r>
                <a:rPr lang="en-US" dirty="0" smtClean="0">
                  <a:solidFill>
                    <a:prstClr val="black"/>
                  </a:solidFill>
                </a:rPr>
                <a:t>South, East &amp; London + 2.4%</a:t>
              </a:r>
              <a:endParaRPr lang="en-US" dirty="0">
                <a:solidFill>
                  <a:prstClr val="black"/>
                </a:solidFill>
              </a:endParaRPr>
            </a:p>
          </p:txBody>
        </p:sp>
      </p:grpSp>
      <p:grpSp>
        <p:nvGrpSpPr>
          <p:cNvPr id="39" name="Group 38"/>
          <p:cNvGrpSpPr/>
          <p:nvPr/>
        </p:nvGrpSpPr>
        <p:grpSpPr>
          <a:xfrm>
            <a:off x="1676748" y="4140640"/>
            <a:ext cx="1925704" cy="771571"/>
            <a:chOff x="2044700" y="3462320"/>
            <a:chExt cx="1748211" cy="771571"/>
          </a:xfrm>
        </p:grpSpPr>
        <p:pic>
          <p:nvPicPr>
            <p:cNvPr id="21" name="Picture 20" descr="Light blue marker.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39772" y="3462320"/>
              <a:ext cx="353139" cy="539999"/>
            </a:xfrm>
            <a:prstGeom prst="rect">
              <a:avLst/>
            </a:prstGeom>
          </p:spPr>
        </p:pic>
        <p:sp>
          <p:nvSpPr>
            <p:cNvPr id="28" name="TextBox 27"/>
            <p:cNvSpPr txBox="1"/>
            <p:nvPr/>
          </p:nvSpPr>
          <p:spPr>
            <a:xfrm>
              <a:off x="2044700" y="3587560"/>
              <a:ext cx="1511300" cy="646331"/>
            </a:xfrm>
            <a:prstGeom prst="rect">
              <a:avLst/>
            </a:prstGeom>
            <a:noFill/>
          </p:spPr>
          <p:txBody>
            <a:bodyPr wrap="square" rtlCol="0">
              <a:spAutoFit/>
            </a:bodyPr>
            <a:lstStyle/>
            <a:p>
              <a:pPr defTabSz="457200"/>
              <a:r>
                <a:rPr lang="en-US" dirty="0" smtClean="0">
                  <a:solidFill>
                    <a:prstClr val="black"/>
                  </a:solidFill>
                </a:rPr>
                <a:t>Midlands + 14%</a:t>
              </a:r>
              <a:endParaRPr lang="en-US" dirty="0">
                <a:solidFill>
                  <a:prstClr val="black"/>
                </a:solidFill>
              </a:endParaRPr>
            </a:p>
          </p:txBody>
        </p:sp>
      </p:grpSp>
      <p:grpSp>
        <p:nvGrpSpPr>
          <p:cNvPr id="38" name="Group 37"/>
          <p:cNvGrpSpPr/>
          <p:nvPr/>
        </p:nvGrpSpPr>
        <p:grpSpPr>
          <a:xfrm>
            <a:off x="5199197" y="2684779"/>
            <a:ext cx="1819916" cy="539999"/>
            <a:chOff x="637662" y="5295011"/>
            <a:chExt cx="1819916" cy="539999"/>
          </a:xfrm>
        </p:grpSpPr>
        <p:pic>
          <p:nvPicPr>
            <p:cNvPr id="19" name="Picture 18" descr="Grey marker.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7662" y="5295011"/>
              <a:ext cx="352938" cy="539999"/>
            </a:xfrm>
            <a:prstGeom prst="rect">
              <a:avLst/>
            </a:prstGeom>
          </p:spPr>
        </p:pic>
        <p:sp>
          <p:nvSpPr>
            <p:cNvPr id="34" name="TextBox 33"/>
            <p:cNvSpPr txBox="1"/>
            <p:nvPr/>
          </p:nvSpPr>
          <p:spPr>
            <a:xfrm>
              <a:off x="946278" y="5379307"/>
              <a:ext cx="1511300" cy="369332"/>
            </a:xfrm>
            <a:prstGeom prst="rect">
              <a:avLst/>
            </a:prstGeom>
            <a:noFill/>
          </p:spPr>
          <p:txBody>
            <a:bodyPr wrap="square" rtlCol="0">
              <a:spAutoFit/>
            </a:bodyPr>
            <a:lstStyle/>
            <a:p>
              <a:pPr defTabSz="457200"/>
              <a:r>
                <a:rPr lang="en-US" dirty="0" smtClean="0">
                  <a:solidFill>
                    <a:prstClr val="black"/>
                  </a:solidFill>
                </a:rPr>
                <a:t>North + 8.8%</a:t>
              </a:r>
              <a:endParaRPr lang="en-US" dirty="0">
                <a:solidFill>
                  <a:prstClr val="black"/>
                </a:solidFill>
              </a:endParaRPr>
            </a:p>
          </p:txBody>
        </p:sp>
      </p:grpSp>
      <p:grpSp>
        <p:nvGrpSpPr>
          <p:cNvPr id="40" name="Group 39"/>
          <p:cNvGrpSpPr/>
          <p:nvPr/>
        </p:nvGrpSpPr>
        <p:grpSpPr>
          <a:xfrm>
            <a:off x="2028539" y="5019581"/>
            <a:ext cx="2164209" cy="739812"/>
            <a:chOff x="1691762" y="4725875"/>
            <a:chExt cx="1864238" cy="739812"/>
          </a:xfrm>
        </p:grpSpPr>
        <p:pic>
          <p:nvPicPr>
            <p:cNvPr id="22" name="Picture 21" descr="Red marker.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91762" y="4725875"/>
              <a:ext cx="352938" cy="539999"/>
            </a:xfrm>
            <a:prstGeom prst="rect">
              <a:avLst/>
            </a:prstGeom>
          </p:spPr>
        </p:pic>
        <p:sp>
          <p:nvSpPr>
            <p:cNvPr id="35" name="TextBox 34"/>
            <p:cNvSpPr txBox="1"/>
            <p:nvPr/>
          </p:nvSpPr>
          <p:spPr>
            <a:xfrm>
              <a:off x="2044700" y="4819356"/>
              <a:ext cx="1511300" cy="646331"/>
            </a:xfrm>
            <a:prstGeom prst="rect">
              <a:avLst/>
            </a:prstGeom>
            <a:noFill/>
          </p:spPr>
          <p:txBody>
            <a:bodyPr wrap="square" rtlCol="0">
              <a:spAutoFit/>
            </a:bodyPr>
            <a:lstStyle/>
            <a:p>
              <a:pPr defTabSz="457200"/>
              <a:r>
                <a:rPr lang="en-US" dirty="0" smtClean="0">
                  <a:solidFill>
                    <a:prstClr val="black"/>
                  </a:solidFill>
                </a:rPr>
                <a:t>Wales + 18.3%</a:t>
              </a:r>
              <a:endParaRPr lang="en-US" dirty="0">
                <a:solidFill>
                  <a:prstClr val="black"/>
                </a:solidFill>
              </a:endParaRPr>
            </a:p>
          </p:txBody>
        </p:sp>
      </p:grpSp>
      <p:sp>
        <p:nvSpPr>
          <p:cNvPr id="36" name="TextBox 35"/>
          <p:cNvSpPr txBox="1"/>
          <p:nvPr/>
        </p:nvSpPr>
        <p:spPr>
          <a:xfrm>
            <a:off x="2072860" y="2573333"/>
            <a:ext cx="1636593" cy="646331"/>
          </a:xfrm>
          <a:prstGeom prst="rect">
            <a:avLst/>
          </a:prstGeom>
          <a:noFill/>
        </p:spPr>
        <p:txBody>
          <a:bodyPr wrap="square" rtlCol="0">
            <a:spAutoFit/>
          </a:bodyPr>
          <a:lstStyle/>
          <a:p>
            <a:pPr defTabSz="457200"/>
            <a:r>
              <a:rPr lang="en-US" dirty="0" smtClean="0">
                <a:solidFill>
                  <a:prstClr val="black"/>
                </a:solidFill>
              </a:rPr>
              <a:t>Northern Ireland + 3.9 %</a:t>
            </a:r>
            <a:endParaRPr lang="en-US" dirty="0">
              <a:solidFill>
                <a:prstClr val="black"/>
              </a:solidFill>
            </a:endParaRPr>
          </a:p>
        </p:txBody>
      </p:sp>
      <p:sp>
        <p:nvSpPr>
          <p:cNvPr id="37" name="TextBox 36"/>
          <p:cNvSpPr txBox="1"/>
          <p:nvPr/>
        </p:nvSpPr>
        <p:spPr>
          <a:xfrm>
            <a:off x="5108071" y="1290454"/>
            <a:ext cx="1911042" cy="369332"/>
          </a:xfrm>
          <a:prstGeom prst="rect">
            <a:avLst/>
          </a:prstGeom>
          <a:noFill/>
        </p:spPr>
        <p:txBody>
          <a:bodyPr wrap="square" rtlCol="0">
            <a:spAutoFit/>
          </a:bodyPr>
          <a:lstStyle/>
          <a:p>
            <a:pPr defTabSz="457200"/>
            <a:r>
              <a:rPr lang="en-US" dirty="0" smtClean="0">
                <a:solidFill>
                  <a:prstClr val="black"/>
                </a:solidFill>
              </a:rPr>
              <a:t>Scotland + 3.2%</a:t>
            </a:r>
            <a:endParaRPr lang="en-US" dirty="0">
              <a:solidFill>
                <a:prstClr val="black"/>
              </a:solidFill>
            </a:endParaRPr>
          </a:p>
        </p:txBody>
      </p:sp>
    </p:spTree>
    <p:extLst>
      <p:ext uri="{BB962C8B-B14F-4D97-AF65-F5344CB8AC3E}">
        <p14:creationId xmlns:p14="http://schemas.microsoft.com/office/powerpoint/2010/main" val="128839951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Improvements yet to hit the pay packet</a:t>
            </a:r>
            <a:endParaRPr lang="en-US" dirty="0"/>
          </a:p>
        </p:txBody>
      </p:sp>
      <p:sp>
        <p:nvSpPr>
          <p:cNvPr id="5" name="TextBox 4"/>
          <p:cNvSpPr txBox="1"/>
          <p:nvPr/>
        </p:nvSpPr>
        <p:spPr>
          <a:xfrm>
            <a:off x="1473200" y="1817638"/>
            <a:ext cx="5452269" cy="369332"/>
          </a:xfrm>
          <a:prstGeom prst="rect">
            <a:avLst/>
          </a:prstGeom>
          <a:noFill/>
        </p:spPr>
        <p:txBody>
          <a:bodyPr wrap="square" rtlCol="0">
            <a:spAutoFit/>
          </a:bodyPr>
          <a:lstStyle/>
          <a:p>
            <a:pPr defTabSz="457200"/>
            <a:r>
              <a:rPr lang="en-US" dirty="0" smtClean="0">
                <a:solidFill>
                  <a:srgbClr val="000000"/>
                </a:solidFill>
                <a:latin typeface="Lucida Grande"/>
                <a:ea typeface="Lucida Grande"/>
                <a:cs typeface="Lucida Grande"/>
              </a:rPr>
              <a:t>Salary Trends</a:t>
            </a:r>
            <a:endParaRPr lang="en-US" dirty="0">
              <a:solidFill>
                <a:prstClr val="black"/>
              </a:solidFill>
            </a:endParaRPr>
          </a:p>
        </p:txBody>
      </p:sp>
      <p:pic>
        <p:nvPicPr>
          <p:cNvPr id="8" name="Picture 7"/>
          <p:cNvPicPr>
            <a:picLocks noChangeAspect="1"/>
          </p:cNvPicPr>
          <p:nvPr/>
        </p:nvPicPr>
        <p:blipFill>
          <a:blip r:embed="rId2"/>
          <a:stretch>
            <a:fillRect/>
          </a:stretch>
        </p:blipFill>
        <p:spPr>
          <a:xfrm>
            <a:off x="1413566" y="2186970"/>
            <a:ext cx="6026171" cy="3624308"/>
          </a:xfrm>
          <a:prstGeom prst="rect">
            <a:avLst/>
          </a:prstGeom>
        </p:spPr>
      </p:pic>
      <p:sp>
        <p:nvSpPr>
          <p:cNvPr id="10" name="TextBox 9"/>
          <p:cNvSpPr txBox="1"/>
          <p:nvPr/>
        </p:nvSpPr>
        <p:spPr>
          <a:xfrm>
            <a:off x="644294" y="2186970"/>
            <a:ext cx="755804" cy="3631763"/>
          </a:xfrm>
          <a:prstGeom prst="rect">
            <a:avLst/>
          </a:prstGeom>
          <a:noFill/>
        </p:spPr>
        <p:txBody>
          <a:bodyPr wrap="square" rtlCol="0">
            <a:spAutoFit/>
          </a:bodyPr>
          <a:lstStyle/>
          <a:p>
            <a:pPr algn="r" defTabSz="457200"/>
            <a:r>
              <a:rPr lang="en-US" sz="1000" dirty="0" smtClean="0">
                <a:solidFill>
                  <a:srgbClr val="7F7F7F"/>
                </a:solidFill>
              </a:rPr>
              <a:t>36000</a:t>
            </a:r>
          </a:p>
          <a:p>
            <a:pPr algn="r" defTabSz="457200"/>
            <a:endParaRPr lang="en-US" sz="1000" dirty="0">
              <a:solidFill>
                <a:srgbClr val="7F7F7F"/>
              </a:solidFill>
            </a:endParaRPr>
          </a:p>
          <a:p>
            <a:pPr algn="r" defTabSz="457200"/>
            <a:endParaRPr lang="en-US" sz="1000" dirty="0" smtClean="0">
              <a:solidFill>
                <a:srgbClr val="7F7F7F"/>
              </a:solidFill>
            </a:endParaRPr>
          </a:p>
          <a:p>
            <a:pPr algn="r" defTabSz="457200"/>
            <a:endParaRPr lang="en-US" sz="1000" dirty="0">
              <a:solidFill>
                <a:srgbClr val="7F7F7F"/>
              </a:solidFill>
            </a:endParaRPr>
          </a:p>
          <a:p>
            <a:pPr algn="r" defTabSz="457200"/>
            <a:endParaRPr lang="en-US" sz="1000" dirty="0" smtClean="0">
              <a:solidFill>
                <a:srgbClr val="7F7F7F"/>
              </a:solidFill>
            </a:endParaRPr>
          </a:p>
          <a:p>
            <a:pPr algn="r" defTabSz="457200"/>
            <a:endParaRPr lang="en-US" sz="1000" dirty="0">
              <a:solidFill>
                <a:srgbClr val="7F7F7F"/>
              </a:solidFill>
            </a:endParaRPr>
          </a:p>
          <a:p>
            <a:pPr algn="r" defTabSz="457200"/>
            <a:endParaRPr lang="en-US" sz="1000" dirty="0" smtClean="0">
              <a:solidFill>
                <a:srgbClr val="7F7F7F"/>
              </a:solidFill>
            </a:endParaRPr>
          </a:p>
          <a:p>
            <a:pPr algn="r" defTabSz="457200"/>
            <a:r>
              <a:rPr lang="en-US" sz="1000" dirty="0" smtClean="0">
                <a:solidFill>
                  <a:srgbClr val="7F7F7F"/>
                </a:solidFill>
              </a:rPr>
              <a:t>34000</a:t>
            </a:r>
          </a:p>
          <a:p>
            <a:pPr algn="r" defTabSz="457200"/>
            <a:endParaRPr lang="en-US" sz="1000" dirty="0">
              <a:solidFill>
                <a:srgbClr val="7F7F7F"/>
              </a:solidFill>
            </a:endParaRPr>
          </a:p>
          <a:p>
            <a:pPr algn="r" defTabSz="457200"/>
            <a:endParaRPr lang="en-US" sz="1000" dirty="0" smtClean="0">
              <a:solidFill>
                <a:srgbClr val="7F7F7F"/>
              </a:solidFill>
            </a:endParaRPr>
          </a:p>
          <a:p>
            <a:pPr algn="r" defTabSz="457200"/>
            <a:endParaRPr lang="en-US" sz="1000" dirty="0">
              <a:solidFill>
                <a:srgbClr val="7F7F7F"/>
              </a:solidFill>
            </a:endParaRPr>
          </a:p>
          <a:p>
            <a:pPr algn="r" defTabSz="457200"/>
            <a:endParaRPr lang="en-US" sz="1000" dirty="0" smtClean="0">
              <a:solidFill>
                <a:srgbClr val="7F7F7F"/>
              </a:solidFill>
            </a:endParaRPr>
          </a:p>
          <a:p>
            <a:pPr algn="r" defTabSz="457200"/>
            <a:endParaRPr lang="en-US" sz="1000" dirty="0">
              <a:solidFill>
                <a:srgbClr val="7F7F7F"/>
              </a:solidFill>
            </a:endParaRPr>
          </a:p>
          <a:p>
            <a:pPr algn="r" defTabSz="457200"/>
            <a:endParaRPr lang="en-US" sz="1000" dirty="0" smtClean="0">
              <a:solidFill>
                <a:srgbClr val="7F7F7F"/>
              </a:solidFill>
            </a:endParaRPr>
          </a:p>
          <a:p>
            <a:pPr algn="r" defTabSz="457200"/>
            <a:endParaRPr lang="en-US" sz="1000" dirty="0">
              <a:solidFill>
                <a:srgbClr val="7F7F7F"/>
              </a:solidFill>
            </a:endParaRPr>
          </a:p>
          <a:p>
            <a:pPr algn="r" defTabSz="457200"/>
            <a:r>
              <a:rPr lang="en-US" sz="1000" dirty="0" smtClean="0">
                <a:solidFill>
                  <a:srgbClr val="7F7F7F"/>
                </a:solidFill>
              </a:rPr>
              <a:t>32000</a:t>
            </a:r>
          </a:p>
          <a:p>
            <a:pPr algn="r" defTabSz="457200"/>
            <a:endParaRPr lang="en-US" sz="1000" dirty="0">
              <a:solidFill>
                <a:srgbClr val="7F7F7F"/>
              </a:solidFill>
            </a:endParaRPr>
          </a:p>
          <a:p>
            <a:pPr algn="r" defTabSz="457200"/>
            <a:endParaRPr lang="en-US" sz="1000" dirty="0" smtClean="0">
              <a:solidFill>
                <a:srgbClr val="7F7F7F"/>
              </a:solidFill>
            </a:endParaRPr>
          </a:p>
          <a:p>
            <a:pPr algn="r" defTabSz="457200"/>
            <a:endParaRPr lang="en-US" sz="1000" dirty="0">
              <a:solidFill>
                <a:srgbClr val="7F7F7F"/>
              </a:solidFill>
            </a:endParaRPr>
          </a:p>
          <a:p>
            <a:pPr algn="r" defTabSz="457200"/>
            <a:endParaRPr lang="en-US" sz="1000" dirty="0" smtClean="0">
              <a:solidFill>
                <a:srgbClr val="7F7F7F"/>
              </a:solidFill>
            </a:endParaRPr>
          </a:p>
          <a:p>
            <a:pPr algn="r" defTabSz="457200"/>
            <a:endParaRPr lang="en-US" sz="1000" dirty="0">
              <a:solidFill>
                <a:srgbClr val="7F7F7F"/>
              </a:solidFill>
            </a:endParaRPr>
          </a:p>
          <a:p>
            <a:pPr algn="r" defTabSz="457200"/>
            <a:endParaRPr lang="en-US" sz="1000" dirty="0" smtClean="0">
              <a:solidFill>
                <a:srgbClr val="7F7F7F"/>
              </a:solidFill>
            </a:endParaRPr>
          </a:p>
          <a:p>
            <a:pPr algn="r" defTabSz="457200"/>
            <a:r>
              <a:rPr lang="en-US" sz="1000" dirty="0" smtClean="0">
                <a:solidFill>
                  <a:srgbClr val="7F7F7F"/>
                </a:solidFill>
              </a:rPr>
              <a:t>30000</a:t>
            </a:r>
          </a:p>
        </p:txBody>
      </p:sp>
      <p:sp>
        <p:nvSpPr>
          <p:cNvPr id="11" name="TextBox 10"/>
          <p:cNvSpPr txBox="1"/>
          <p:nvPr/>
        </p:nvSpPr>
        <p:spPr>
          <a:xfrm>
            <a:off x="1413566" y="5760478"/>
            <a:ext cx="6383453" cy="200055"/>
          </a:xfrm>
          <a:prstGeom prst="rect">
            <a:avLst/>
          </a:prstGeom>
          <a:noFill/>
        </p:spPr>
        <p:txBody>
          <a:bodyPr wrap="square" rtlCol="0">
            <a:spAutoFit/>
          </a:bodyPr>
          <a:lstStyle/>
          <a:p>
            <a:pPr defTabSz="457200"/>
            <a:r>
              <a:rPr lang="en-US" sz="700" dirty="0" smtClean="0">
                <a:solidFill>
                  <a:srgbClr val="7F7F7F"/>
                </a:solidFill>
              </a:rPr>
              <a:t>jan       feb     mar      apr      may      jun       jul       aug     sept     oct       </a:t>
            </a:r>
            <a:r>
              <a:rPr lang="en-US" sz="700" dirty="0">
                <a:solidFill>
                  <a:srgbClr val="7F7F7F"/>
                </a:solidFill>
              </a:rPr>
              <a:t>nov     dec    </a:t>
            </a:r>
            <a:r>
              <a:rPr lang="en-US" sz="700" dirty="0" smtClean="0">
                <a:solidFill>
                  <a:srgbClr val="7F7F7F"/>
                </a:solidFill>
              </a:rPr>
              <a:t>  </a:t>
            </a:r>
            <a:r>
              <a:rPr lang="en-US" sz="700" dirty="0">
                <a:solidFill>
                  <a:srgbClr val="7F7F7F"/>
                </a:solidFill>
              </a:rPr>
              <a:t>jan   </a:t>
            </a:r>
            <a:r>
              <a:rPr lang="en-US" sz="700" dirty="0" smtClean="0">
                <a:solidFill>
                  <a:srgbClr val="7F7F7F"/>
                </a:solidFill>
              </a:rPr>
              <a:t>     feb     </a:t>
            </a:r>
            <a:r>
              <a:rPr lang="en-US" sz="700" dirty="0">
                <a:solidFill>
                  <a:srgbClr val="7F7F7F"/>
                </a:solidFill>
              </a:rPr>
              <a:t>mar      apr      may      jun       jul       aug     sept     oct       nov     </a:t>
            </a:r>
            <a:r>
              <a:rPr lang="en-US" sz="700" dirty="0" smtClean="0">
                <a:solidFill>
                  <a:srgbClr val="7F7F7F"/>
                </a:solidFill>
              </a:rPr>
              <a:t>dec</a:t>
            </a:r>
            <a:endParaRPr lang="en-US" sz="700" dirty="0">
              <a:solidFill>
                <a:srgbClr val="7F7F7F"/>
              </a:solidFill>
            </a:endParaRPr>
          </a:p>
        </p:txBody>
      </p:sp>
      <p:sp>
        <p:nvSpPr>
          <p:cNvPr id="12" name="TextBox 11"/>
          <p:cNvSpPr txBox="1"/>
          <p:nvPr/>
        </p:nvSpPr>
        <p:spPr>
          <a:xfrm>
            <a:off x="2341014" y="6063010"/>
            <a:ext cx="4080106" cy="246221"/>
          </a:xfrm>
          <a:prstGeom prst="rect">
            <a:avLst/>
          </a:prstGeom>
          <a:noFill/>
        </p:spPr>
        <p:txBody>
          <a:bodyPr wrap="square" rtlCol="0">
            <a:spAutoFit/>
          </a:bodyPr>
          <a:lstStyle/>
          <a:p>
            <a:pPr algn="ctr" defTabSz="457200"/>
            <a:r>
              <a:rPr lang="en-US" sz="1000" dirty="0" smtClean="0">
                <a:solidFill>
                  <a:srgbClr val="7F7F7F"/>
                </a:solidFill>
              </a:rPr>
              <a:t>2012					2013</a:t>
            </a:r>
          </a:p>
        </p:txBody>
      </p:sp>
      <p:sp>
        <p:nvSpPr>
          <p:cNvPr id="13" name="TextBox 12"/>
          <p:cNvSpPr txBox="1"/>
          <p:nvPr/>
        </p:nvSpPr>
        <p:spPr>
          <a:xfrm>
            <a:off x="5267094" y="3665250"/>
            <a:ext cx="1885546" cy="461665"/>
          </a:xfrm>
          <a:prstGeom prst="rect">
            <a:avLst/>
          </a:prstGeom>
          <a:noFill/>
        </p:spPr>
        <p:txBody>
          <a:bodyPr wrap="square" rtlCol="0">
            <a:spAutoFit/>
          </a:bodyPr>
          <a:lstStyle/>
          <a:p>
            <a:pPr algn="ctr" defTabSz="457200"/>
            <a:r>
              <a:rPr lang="en-US" sz="1400" dirty="0" smtClean="0">
                <a:solidFill>
                  <a:prstClr val="white">
                    <a:lumMod val="50000"/>
                  </a:prstClr>
                </a:solidFill>
              </a:rPr>
              <a:t>2013 Growth 1.2%	</a:t>
            </a:r>
            <a:r>
              <a:rPr lang="en-US" sz="1000" dirty="0" smtClean="0">
                <a:solidFill>
                  <a:srgbClr val="7F7F7F"/>
                </a:solidFill>
              </a:rPr>
              <a:t>	</a:t>
            </a:r>
          </a:p>
        </p:txBody>
      </p:sp>
      <p:sp>
        <p:nvSpPr>
          <p:cNvPr id="3" name="Oval 2"/>
          <p:cNvSpPr/>
          <p:nvPr/>
        </p:nvSpPr>
        <p:spPr>
          <a:xfrm>
            <a:off x="2341014" y="4476750"/>
            <a:ext cx="1858320" cy="73342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4" name="Oval 13"/>
          <p:cNvSpPr/>
          <p:nvPr/>
        </p:nvSpPr>
        <p:spPr>
          <a:xfrm>
            <a:off x="5846214" y="4126915"/>
            <a:ext cx="1858320" cy="73342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Tree>
    <p:extLst>
      <p:ext uri="{BB962C8B-B14F-4D97-AF65-F5344CB8AC3E}">
        <p14:creationId xmlns:p14="http://schemas.microsoft.com/office/powerpoint/2010/main" val="26519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a:spLocks noGrp="1"/>
          </p:cNvSpPr>
          <p:nvPr>
            <p:ph type="title"/>
          </p:nvPr>
        </p:nvSpPr>
        <p:spPr>
          <a:xfrm>
            <a:off x="899298" y="610972"/>
            <a:ext cx="7787502" cy="806665"/>
          </a:xfrm>
        </p:spPr>
        <p:txBody>
          <a:bodyPr/>
          <a:lstStyle/>
          <a:p>
            <a:r>
              <a:rPr lang="en-US" dirty="0" smtClean="0"/>
              <a:t>Improvements yet to hit the pay packet</a:t>
            </a:r>
            <a:endParaRPr lang="en-US" dirty="0"/>
          </a:p>
        </p:txBody>
      </p:sp>
      <p:sp>
        <p:nvSpPr>
          <p:cNvPr id="5" name="Rounded Rectangle 4"/>
          <p:cNvSpPr/>
          <p:nvPr/>
        </p:nvSpPr>
        <p:spPr>
          <a:xfrm>
            <a:off x="1119368" y="2932413"/>
            <a:ext cx="685800" cy="559676"/>
          </a:xfrm>
          <a:prstGeom prst="roundRect">
            <a:avLst/>
          </a:prstGeom>
          <a:solidFill>
            <a:srgbClr val="73B63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6" name="Rounded Rectangle 5"/>
          <p:cNvSpPr/>
          <p:nvPr/>
        </p:nvSpPr>
        <p:spPr>
          <a:xfrm>
            <a:off x="1119368" y="3492089"/>
            <a:ext cx="1087820" cy="559676"/>
          </a:xfrm>
          <a:prstGeom prst="roundRect">
            <a:avLst/>
          </a:prstGeom>
          <a:solidFill>
            <a:srgbClr val="73B63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7" name="Rounded Rectangle 6"/>
          <p:cNvSpPr/>
          <p:nvPr/>
        </p:nvSpPr>
        <p:spPr>
          <a:xfrm>
            <a:off x="1119368" y="4059668"/>
            <a:ext cx="1474075" cy="559676"/>
          </a:xfrm>
          <a:prstGeom prst="roundRect">
            <a:avLst/>
          </a:prstGeom>
          <a:solidFill>
            <a:srgbClr val="73B63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8" name="Rounded Rectangle 7"/>
          <p:cNvSpPr/>
          <p:nvPr/>
        </p:nvSpPr>
        <p:spPr>
          <a:xfrm>
            <a:off x="1119368" y="5185537"/>
            <a:ext cx="2774731" cy="559676"/>
          </a:xfrm>
          <a:prstGeom prst="roundRect">
            <a:avLst/>
          </a:prstGeom>
          <a:solidFill>
            <a:srgbClr val="73B63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9" name="Rounded Rectangle 8"/>
          <p:cNvSpPr/>
          <p:nvPr/>
        </p:nvSpPr>
        <p:spPr>
          <a:xfrm>
            <a:off x="1119368" y="4627227"/>
            <a:ext cx="2065282" cy="559676"/>
          </a:xfrm>
          <a:prstGeom prst="roundRect">
            <a:avLst/>
          </a:prstGeom>
          <a:solidFill>
            <a:srgbClr val="73B63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0" name="TextBox 9"/>
          <p:cNvSpPr txBox="1"/>
          <p:nvPr/>
        </p:nvSpPr>
        <p:spPr>
          <a:xfrm>
            <a:off x="1253372" y="2900878"/>
            <a:ext cx="220717" cy="646331"/>
          </a:xfrm>
          <a:prstGeom prst="rect">
            <a:avLst/>
          </a:prstGeom>
          <a:noFill/>
        </p:spPr>
        <p:txBody>
          <a:bodyPr wrap="square" rtlCol="0">
            <a:spAutoFit/>
          </a:bodyPr>
          <a:lstStyle/>
          <a:p>
            <a:pPr defTabSz="457200"/>
            <a:r>
              <a:rPr lang="en-GB" sz="3600" dirty="0" smtClean="0">
                <a:solidFill>
                  <a:prstClr val="white"/>
                </a:solidFill>
              </a:rPr>
              <a:t>1</a:t>
            </a:r>
            <a:endParaRPr lang="en-GB" sz="3600" dirty="0">
              <a:solidFill>
                <a:prstClr val="white"/>
              </a:solidFill>
            </a:endParaRPr>
          </a:p>
        </p:txBody>
      </p:sp>
      <p:sp>
        <p:nvSpPr>
          <p:cNvPr id="11" name="TextBox 10"/>
          <p:cNvSpPr txBox="1"/>
          <p:nvPr/>
        </p:nvSpPr>
        <p:spPr>
          <a:xfrm>
            <a:off x="1500368" y="3439545"/>
            <a:ext cx="220717" cy="646331"/>
          </a:xfrm>
          <a:prstGeom prst="rect">
            <a:avLst/>
          </a:prstGeom>
          <a:noFill/>
        </p:spPr>
        <p:txBody>
          <a:bodyPr wrap="square" rtlCol="0">
            <a:spAutoFit/>
          </a:bodyPr>
          <a:lstStyle/>
          <a:p>
            <a:pPr defTabSz="457200"/>
            <a:r>
              <a:rPr lang="en-GB" sz="3600" dirty="0" smtClean="0">
                <a:solidFill>
                  <a:prstClr val="white"/>
                </a:solidFill>
              </a:rPr>
              <a:t>2</a:t>
            </a:r>
            <a:endParaRPr lang="en-GB" sz="3600" dirty="0">
              <a:solidFill>
                <a:prstClr val="white"/>
              </a:solidFill>
            </a:endParaRPr>
          </a:p>
        </p:txBody>
      </p:sp>
      <p:sp>
        <p:nvSpPr>
          <p:cNvPr id="12" name="TextBox 11"/>
          <p:cNvSpPr txBox="1"/>
          <p:nvPr/>
        </p:nvSpPr>
        <p:spPr>
          <a:xfrm>
            <a:off x="1707949" y="3978212"/>
            <a:ext cx="220717" cy="646331"/>
          </a:xfrm>
          <a:prstGeom prst="rect">
            <a:avLst/>
          </a:prstGeom>
          <a:noFill/>
        </p:spPr>
        <p:txBody>
          <a:bodyPr wrap="square" rtlCol="0">
            <a:spAutoFit/>
          </a:bodyPr>
          <a:lstStyle/>
          <a:p>
            <a:pPr defTabSz="457200"/>
            <a:r>
              <a:rPr lang="en-GB" sz="3600" dirty="0" smtClean="0">
                <a:solidFill>
                  <a:prstClr val="white"/>
                </a:solidFill>
              </a:rPr>
              <a:t>3</a:t>
            </a:r>
            <a:endParaRPr lang="en-GB" sz="3600" dirty="0">
              <a:solidFill>
                <a:prstClr val="white"/>
              </a:solidFill>
            </a:endParaRPr>
          </a:p>
        </p:txBody>
      </p:sp>
      <p:sp>
        <p:nvSpPr>
          <p:cNvPr id="13" name="TextBox 12"/>
          <p:cNvSpPr txBox="1"/>
          <p:nvPr/>
        </p:nvSpPr>
        <p:spPr>
          <a:xfrm>
            <a:off x="1899764" y="4548411"/>
            <a:ext cx="220717" cy="646331"/>
          </a:xfrm>
          <a:prstGeom prst="rect">
            <a:avLst/>
          </a:prstGeom>
          <a:noFill/>
        </p:spPr>
        <p:txBody>
          <a:bodyPr wrap="square" rtlCol="0">
            <a:spAutoFit/>
          </a:bodyPr>
          <a:lstStyle/>
          <a:p>
            <a:pPr defTabSz="457200"/>
            <a:r>
              <a:rPr lang="en-GB" sz="3600" dirty="0" smtClean="0">
                <a:solidFill>
                  <a:prstClr val="white"/>
                </a:solidFill>
              </a:rPr>
              <a:t>4</a:t>
            </a:r>
            <a:endParaRPr lang="en-GB" sz="3600" dirty="0">
              <a:solidFill>
                <a:prstClr val="white"/>
              </a:solidFill>
            </a:endParaRPr>
          </a:p>
        </p:txBody>
      </p:sp>
      <p:sp>
        <p:nvSpPr>
          <p:cNvPr id="14" name="TextBox 13"/>
          <p:cNvSpPr txBox="1"/>
          <p:nvPr/>
        </p:nvSpPr>
        <p:spPr>
          <a:xfrm>
            <a:off x="2257122" y="5118610"/>
            <a:ext cx="220717" cy="646331"/>
          </a:xfrm>
          <a:prstGeom prst="rect">
            <a:avLst/>
          </a:prstGeom>
          <a:noFill/>
        </p:spPr>
        <p:txBody>
          <a:bodyPr wrap="square" rtlCol="0">
            <a:spAutoFit/>
          </a:bodyPr>
          <a:lstStyle/>
          <a:p>
            <a:pPr defTabSz="457200"/>
            <a:r>
              <a:rPr lang="en-GB" sz="3600" dirty="0" smtClean="0">
                <a:solidFill>
                  <a:prstClr val="white"/>
                </a:solidFill>
              </a:rPr>
              <a:t>5</a:t>
            </a:r>
            <a:endParaRPr lang="en-GB" sz="3600" dirty="0">
              <a:solidFill>
                <a:prstClr val="white"/>
              </a:solidFill>
            </a:endParaRPr>
          </a:p>
        </p:txBody>
      </p:sp>
      <p:sp>
        <p:nvSpPr>
          <p:cNvPr id="15" name="Rectangle 14"/>
          <p:cNvSpPr/>
          <p:nvPr/>
        </p:nvSpPr>
        <p:spPr>
          <a:xfrm>
            <a:off x="1471451" y="1889703"/>
            <a:ext cx="6056583" cy="646331"/>
          </a:xfrm>
          <a:prstGeom prst="rect">
            <a:avLst/>
          </a:prstGeom>
          <a:noFill/>
        </p:spPr>
        <p:txBody>
          <a:bodyPr wrap="square" lIns="91440" tIns="45720" rIns="91440" bIns="45720">
            <a:spAutoFit/>
          </a:bodyPr>
          <a:lstStyle/>
          <a:p>
            <a:pPr algn="ctr" defTabSz="457200"/>
            <a:r>
              <a:rPr lang="en-US" sz="3600" dirty="0" smtClean="0">
                <a:ln w="10160">
                  <a:solidFill>
                    <a:srgbClr val="4F81BD"/>
                  </a:solidFill>
                  <a:prstDash val="solid"/>
                </a:ln>
                <a:solidFill>
                  <a:srgbClr val="73B632"/>
                </a:solidFill>
                <a:effectLst>
                  <a:outerShdw blurRad="38100" dist="32000" dir="5400000" algn="tl">
                    <a:srgbClr val="000000">
                      <a:alpha val="30000"/>
                    </a:srgbClr>
                  </a:outerShdw>
                </a:effectLst>
              </a:rPr>
              <a:t>Moving in the right direction</a:t>
            </a:r>
            <a:endParaRPr lang="en-US" sz="3600" dirty="0">
              <a:ln w="10160">
                <a:solidFill>
                  <a:srgbClr val="4F81BD"/>
                </a:solidFill>
                <a:prstDash val="solid"/>
              </a:ln>
              <a:solidFill>
                <a:srgbClr val="73B632"/>
              </a:solidFill>
              <a:effectLst>
                <a:outerShdw blurRad="38100" dist="32000" dir="5400000" algn="tl">
                  <a:srgbClr val="000000">
                    <a:alpha val="30000"/>
                  </a:srgbClr>
                </a:outerShdw>
              </a:effectLst>
            </a:endParaRPr>
          </a:p>
        </p:txBody>
      </p:sp>
      <p:sp>
        <p:nvSpPr>
          <p:cNvPr id="16" name="TextBox 15"/>
          <p:cNvSpPr txBox="1"/>
          <p:nvPr/>
        </p:nvSpPr>
        <p:spPr>
          <a:xfrm>
            <a:off x="4025466" y="2979711"/>
            <a:ext cx="3836251" cy="461665"/>
          </a:xfrm>
          <a:prstGeom prst="rect">
            <a:avLst/>
          </a:prstGeom>
          <a:noFill/>
        </p:spPr>
        <p:txBody>
          <a:bodyPr wrap="square" rtlCol="0">
            <a:spAutoFit/>
          </a:bodyPr>
          <a:lstStyle/>
          <a:p>
            <a:pPr defTabSz="457200"/>
            <a:r>
              <a:rPr lang="en-GB" sz="2400" dirty="0" smtClean="0">
                <a:solidFill>
                  <a:prstClr val="black"/>
                </a:solidFill>
              </a:rPr>
              <a:t>+ 8.3%   AUTOMOTIVE </a:t>
            </a:r>
            <a:endParaRPr lang="en-GB" sz="2400" dirty="0">
              <a:solidFill>
                <a:prstClr val="black"/>
              </a:solidFill>
            </a:endParaRPr>
          </a:p>
        </p:txBody>
      </p:sp>
      <p:sp>
        <p:nvSpPr>
          <p:cNvPr id="17" name="TextBox 16"/>
          <p:cNvSpPr txBox="1"/>
          <p:nvPr/>
        </p:nvSpPr>
        <p:spPr>
          <a:xfrm>
            <a:off x="4025466" y="3526261"/>
            <a:ext cx="4669209" cy="461665"/>
          </a:xfrm>
          <a:prstGeom prst="rect">
            <a:avLst/>
          </a:prstGeom>
          <a:noFill/>
        </p:spPr>
        <p:txBody>
          <a:bodyPr wrap="square" rtlCol="0">
            <a:spAutoFit/>
          </a:bodyPr>
          <a:lstStyle/>
          <a:p>
            <a:pPr defTabSz="457200"/>
            <a:r>
              <a:rPr lang="en-GB" sz="2400" dirty="0" smtClean="0">
                <a:solidFill>
                  <a:prstClr val="black"/>
                </a:solidFill>
              </a:rPr>
              <a:t>+ 5.1%   SCIENCE &amp; RESEARCH</a:t>
            </a:r>
            <a:endParaRPr lang="en-GB" sz="2400" dirty="0">
              <a:solidFill>
                <a:prstClr val="black"/>
              </a:solidFill>
            </a:endParaRPr>
          </a:p>
        </p:txBody>
      </p:sp>
      <p:sp>
        <p:nvSpPr>
          <p:cNvPr id="18" name="TextBox 17"/>
          <p:cNvSpPr txBox="1"/>
          <p:nvPr/>
        </p:nvSpPr>
        <p:spPr>
          <a:xfrm>
            <a:off x="4025466" y="4658776"/>
            <a:ext cx="4235665" cy="461665"/>
          </a:xfrm>
          <a:prstGeom prst="rect">
            <a:avLst/>
          </a:prstGeom>
          <a:noFill/>
        </p:spPr>
        <p:txBody>
          <a:bodyPr wrap="square" rtlCol="0">
            <a:spAutoFit/>
          </a:bodyPr>
          <a:lstStyle/>
          <a:p>
            <a:pPr defTabSz="457200"/>
            <a:r>
              <a:rPr lang="en-GB" sz="2400" dirty="0" smtClean="0">
                <a:solidFill>
                  <a:prstClr val="black"/>
                </a:solidFill>
              </a:rPr>
              <a:t>+ 4.2%   SENIOR APPOINTMENTS</a:t>
            </a:r>
            <a:endParaRPr lang="en-GB" sz="2400" dirty="0">
              <a:solidFill>
                <a:prstClr val="black"/>
              </a:solidFill>
            </a:endParaRPr>
          </a:p>
        </p:txBody>
      </p:sp>
      <p:sp>
        <p:nvSpPr>
          <p:cNvPr id="19" name="TextBox 18"/>
          <p:cNvSpPr txBox="1"/>
          <p:nvPr/>
        </p:nvSpPr>
        <p:spPr>
          <a:xfrm>
            <a:off x="4025466" y="5236494"/>
            <a:ext cx="4976636" cy="461665"/>
          </a:xfrm>
          <a:prstGeom prst="rect">
            <a:avLst/>
          </a:prstGeom>
          <a:noFill/>
        </p:spPr>
        <p:txBody>
          <a:bodyPr wrap="square" rtlCol="0">
            <a:spAutoFit/>
          </a:bodyPr>
          <a:lstStyle/>
          <a:p>
            <a:pPr defTabSz="457200"/>
            <a:r>
              <a:rPr lang="en-GB" sz="2400" dirty="0" smtClean="0">
                <a:solidFill>
                  <a:prstClr val="black"/>
                </a:solidFill>
              </a:rPr>
              <a:t>+ 2.8%   PROCUREMENT</a:t>
            </a:r>
            <a:endParaRPr lang="en-GB" sz="2400" dirty="0">
              <a:solidFill>
                <a:prstClr val="black"/>
              </a:solidFill>
            </a:endParaRPr>
          </a:p>
        </p:txBody>
      </p:sp>
      <p:sp>
        <p:nvSpPr>
          <p:cNvPr id="20" name="TextBox 19"/>
          <p:cNvSpPr txBox="1"/>
          <p:nvPr/>
        </p:nvSpPr>
        <p:spPr>
          <a:xfrm>
            <a:off x="4025466" y="4105109"/>
            <a:ext cx="4669209" cy="461665"/>
          </a:xfrm>
          <a:prstGeom prst="rect">
            <a:avLst/>
          </a:prstGeom>
          <a:noFill/>
        </p:spPr>
        <p:txBody>
          <a:bodyPr wrap="square" rtlCol="0">
            <a:spAutoFit/>
          </a:bodyPr>
          <a:lstStyle/>
          <a:p>
            <a:pPr defTabSz="457200"/>
            <a:r>
              <a:rPr lang="en-GB" sz="2400" dirty="0" smtClean="0">
                <a:solidFill>
                  <a:prstClr val="black"/>
                </a:solidFill>
              </a:rPr>
              <a:t>+ 4.7%   CALL CENTRE &amp; CS</a:t>
            </a:r>
            <a:endParaRPr lang="en-GB" sz="2400" dirty="0">
              <a:solidFill>
                <a:prstClr val="black"/>
              </a:solidFill>
            </a:endParaRPr>
          </a:p>
        </p:txBody>
      </p:sp>
    </p:spTree>
    <p:extLst>
      <p:ext uri="{BB962C8B-B14F-4D97-AF65-F5344CB8AC3E}">
        <p14:creationId xmlns:p14="http://schemas.microsoft.com/office/powerpoint/2010/main" val="119538822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a:spLocks noGrp="1"/>
          </p:cNvSpPr>
          <p:nvPr>
            <p:ph type="title"/>
          </p:nvPr>
        </p:nvSpPr>
        <p:spPr>
          <a:xfrm>
            <a:off x="899298" y="610972"/>
            <a:ext cx="7787502" cy="806665"/>
          </a:xfrm>
        </p:spPr>
        <p:txBody>
          <a:bodyPr/>
          <a:lstStyle/>
          <a:p>
            <a:r>
              <a:rPr lang="en-US" dirty="0" smtClean="0"/>
              <a:t>Improvements yet to hit the pay packet</a:t>
            </a:r>
            <a:endParaRPr lang="en-US" dirty="0"/>
          </a:p>
        </p:txBody>
      </p:sp>
      <p:sp>
        <p:nvSpPr>
          <p:cNvPr id="4" name="Rounded Rectangle 3"/>
          <p:cNvSpPr/>
          <p:nvPr/>
        </p:nvSpPr>
        <p:spPr>
          <a:xfrm>
            <a:off x="1119368" y="2932413"/>
            <a:ext cx="685800" cy="559676"/>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5" name="Rounded Rectangle 4"/>
          <p:cNvSpPr/>
          <p:nvPr/>
        </p:nvSpPr>
        <p:spPr>
          <a:xfrm>
            <a:off x="1119368" y="3492089"/>
            <a:ext cx="1087820" cy="559676"/>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6" name="Rounded Rectangle 5"/>
          <p:cNvSpPr/>
          <p:nvPr/>
        </p:nvSpPr>
        <p:spPr>
          <a:xfrm>
            <a:off x="1119368" y="4059668"/>
            <a:ext cx="1474075" cy="559676"/>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7" name="Rounded Rectangle 6"/>
          <p:cNvSpPr/>
          <p:nvPr/>
        </p:nvSpPr>
        <p:spPr>
          <a:xfrm>
            <a:off x="1119368" y="5185537"/>
            <a:ext cx="2774731" cy="559676"/>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8" name="Rounded Rectangle 7"/>
          <p:cNvSpPr/>
          <p:nvPr/>
        </p:nvSpPr>
        <p:spPr>
          <a:xfrm>
            <a:off x="1119368" y="4627227"/>
            <a:ext cx="2065282" cy="559676"/>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9" name="TextBox 8"/>
          <p:cNvSpPr txBox="1"/>
          <p:nvPr/>
        </p:nvSpPr>
        <p:spPr>
          <a:xfrm>
            <a:off x="1253372" y="2900878"/>
            <a:ext cx="220717" cy="646331"/>
          </a:xfrm>
          <a:prstGeom prst="rect">
            <a:avLst/>
          </a:prstGeom>
          <a:noFill/>
        </p:spPr>
        <p:txBody>
          <a:bodyPr wrap="square" rtlCol="0">
            <a:spAutoFit/>
          </a:bodyPr>
          <a:lstStyle/>
          <a:p>
            <a:pPr defTabSz="457200"/>
            <a:r>
              <a:rPr lang="en-GB" sz="3600" dirty="0" smtClean="0">
                <a:solidFill>
                  <a:prstClr val="white"/>
                </a:solidFill>
              </a:rPr>
              <a:t>1</a:t>
            </a:r>
            <a:endParaRPr lang="en-GB" sz="3600" dirty="0">
              <a:solidFill>
                <a:prstClr val="white"/>
              </a:solidFill>
            </a:endParaRPr>
          </a:p>
        </p:txBody>
      </p:sp>
      <p:sp>
        <p:nvSpPr>
          <p:cNvPr id="10" name="TextBox 9"/>
          <p:cNvSpPr txBox="1"/>
          <p:nvPr/>
        </p:nvSpPr>
        <p:spPr>
          <a:xfrm>
            <a:off x="1500368" y="3439545"/>
            <a:ext cx="220717" cy="646331"/>
          </a:xfrm>
          <a:prstGeom prst="rect">
            <a:avLst/>
          </a:prstGeom>
          <a:noFill/>
        </p:spPr>
        <p:txBody>
          <a:bodyPr wrap="square" rtlCol="0">
            <a:spAutoFit/>
          </a:bodyPr>
          <a:lstStyle/>
          <a:p>
            <a:pPr defTabSz="457200"/>
            <a:r>
              <a:rPr lang="en-GB" sz="3600" dirty="0" smtClean="0">
                <a:solidFill>
                  <a:prstClr val="white"/>
                </a:solidFill>
              </a:rPr>
              <a:t>2</a:t>
            </a:r>
            <a:endParaRPr lang="en-GB" sz="3600" dirty="0">
              <a:solidFill>
                <a:prstClr val="white"/>
              </a:solidFill>
            </a:endParaRPr>
          </a:p>
        </p:txBody>
      </p:sp>
      <p:sp>
        <p:nvSpPr>
          <p:cNvPr id="11" name="TextBox 10"/>
          <p:cNvSpPr txBox="1"/>
          <p:nvPr/>
        </p:nvSpPr>
        <p:spPr>
          <a:xfrm>
            <a:off x="1707949" y="3978212"/>
            <a:ext cx="220717" cy="646331"/>
          </a:xfrm>
          <a:prstGeom prst="rect">
            <a:avLst/>
          </a:prstGeom>
          <a:noFill/>
        </p:spPr>
        <p:txBody>
          <a:bodyPr wrap="square" rtlCol="0">
            <a:spAutoFit/>
          </a:bodyPr>
          <a:lstStyle/>
          <a:p>
            <a:pPr defTabSz="457200"/>
            <a:r>
              <a:rPr lang="en-GB" sz="3600" dirty="0" smtClean="0">
                <a:solidFill>
                  <a:prstClr val="white"/>
                </a:solidFill>
              </a:rPr>
              <a:t>3</a:t>
            </a:r>
            <a:endParaRPr lang="en-GB" sz="3600" dirty="0">
              <a:solidFill>
                <a:prstClr val="white"/>
              </a:solidFill>
            </a:endParaRPr>
          </a:p>
        </p:txBody>
      </p:sp>
      <p:sp>
        <p:nvSpPr>
          <p:cNvPr id="12" name="TextBox 11"/>
          <p:cNvSpPr txBox="1"/>
          <p:nvPr/>
        </p:nvSpPr>
        <p:spPr>
          <a:xfrm>
            <a:off x="1899764" y="4548411"/>
            <a:ext cx="220717" cy="646331"/>
          </a:xfrm>
          <a:prstGeom prst="rect">
            <a:avLst/>
          </a:prstGeom>
          <a:noFill/>
        </p:spPr>
        <p:txBody>
          <a:bodyPr wrap="square" rtlCol="0">
            <a:spAutoFit/>
          </a:bodyPr>
          <a:lstStyle/>
          <a:p>
            <a:pPr defTabSz="457200"/>
            <a:r>
              <a:rPr lang="en-GB" sz="3600" dirty="0" smtClean="0">
                <a:solidFill>
                  <a:prstClr val="white"/>
                </a:solidFill>
              </a:rPr>
              <a:t>4</a:t>
            </a:r>
            <a:endParaRPr lang="en-GB" sz="3600" dirty="0">
              <a:solidFill>
                <a:prstClr val="white"/>
              </a:solidFill>
            </a:endParaRPr>
          </a:p>
        </p:txBody>
      </p:sp>
      <p:sp>
        <p:nvSpPr>
          <p:cNvPr id="13" name="TextBox 12"/>
          <p:cNvSpPr txBox="1"/>
          <p:nvPr/>
        </p:nvSpPr>
        <p:spPr>
          <a:xfrm>
            <a:off x="2257122" y="5118610"/>
            <a:ext cx="220717" cy="646331"/>
          </a:xfrm>
          <a:prstGeom prst="rect">
            <a:avLst/>
          </a:prstGeom>
          <a:noFill/>
        </p:spPr>
        <p:txBody>
          <a:bodyPr wrap="square" rtlCol="0">
            <a:spAutoFit/>
          </a:bodyPr>
          <a:lstStyle/>
          <a:p>
            <a:pPr defTabSz="457200"/>
            <a:r>
              <a:rPr lang="en-GB" sz="3600" dirty="0" smtClean="0">
                <a:solidFill>
                  <a:prstClr val="white"/>
                </a:solidFill>
              </a:rPr>
              <a:t>5</a:t>
            </a:r>
            <a:endParaRPr lang="en-GB" sz="3600" dirty="0">
              <a:solidFill>
                <a:prstClr val="white"/>
              </a:solidFill>
            </a:endParaRPr>
          </a:p>
        </p:txBody>
      </p:sp>
      <p:sp>
        <p:nvSpPr>
          <p:cNvPr id="14" name="Rectangle 13"/>
          <p:cNvSpPr/>
          <p:nvPr/>
        </p:nvSpPr>
        <p:spPr>
          <a:xfrm>
            <a:off x="1471451" y="2015831"/>
            <a:ext cx="5749156" cy="646331"/>
          </a:xfrm>
          <a:prstGeom prst="rect">
            <a:avLst/>
          </a:prstGeom>
          <a:noFill/>
        </p:spPr>
        <p:txBody>
          <a:bodyPr wrap="square" lIns="91440" tIns="45720" rIns="91440" bIns="45720">
            <a:spAutoFit/>
          </a:bodyPr>
          <a:lstStyle/>
          <a:p>
            <a:pPr algn="ctr" defTabSz="457200"/>
            <a:r>
              <a:rPr lang="en-US" sz="3600" dirty="0" smtClean="0">
                <a:ln w="10160">
                  <a:solidFill>
                    <a:srgbClr val="4F81BD"/>
                  </a:solidFill>
                  <a:prstDash val="solid"/>
                </a:ln>
                <a:solidFill>
                  <a:srgbClr val="FF0000"/>
                </a:solidFill>
                <a:effectLst>
                  <a:outerShdw blurRad="38100" dist="32000" dir="5400000" algn="tl">
                    <a:srgbClr val="000000">
                      <a:alpha val="30000"/>
                    </a:srgbClr>
                  </a:outerShdw>
                </a:effectLst>
              </a:rPr>
              <a:t>Yet to see an improvements</a:t>
            </a:r>
            <a:endParaRPr lang="en-US" sz="3600" dirty="0">
              <a:ln w="10160">
                <a:solidFill>
                  <a:srgbClr val="4F81BD"/>
                </a:solidFill>
                <a:prstDash val="solid"/>
              </a:ln>
              <a:solidFill>
                <a:srgbClr val="FF0000"/>
              </a:solidFill>
              <a:effectLst>
                <a:outerShdw blurRad="38100" dist="32000" dir="5400000" algn="tl">
                  <a:srgbClr val="000000">
                    <a:alpha val="30000"/>
                  </a:srgbClr>
                </a:outerShdw>
              </a:effectLst>
            </a:endParaRPr>
          </a:p>
        </p:txBody>
      </p:sp>
      <p:sp>
        <p:nvSpPr>
          <p:cNvPr id="15" name="TextBox 14"/>
          <p:cNvSpPr txBox="1"/>
          <p:nvPr/>
        </p:nvSpPr>
        <p:spPr>
          <a:xfrm>
            <a:off x="4025466" y="2979711"/>
            <a:ext cx="4251431" cy="461665"/>
          </a:xfrm>
          <a:prstGeom prst="rect">
            <a:avLst/>
          </a:prstGeom>
          <a:noFill/>
        </p:spPr>
        <p:txBody>
          <a:bodyPr wrap="square" rtlCol="0">
            <a:spAutoFit/>
          </a:bodyPr>
          <a:lstStyle/>
          <a:p>
            <a:pPr defTabSz="457200"/>
            <a:r>
              <a:rPr lang="en-GB" sz="2400" dirty="0" smtClean="0">
                <a:solidFill>
                  <a:prstClr val="black"/>
                </a:solidFill>
              </a:rPr>
              <a:t>- 16.0%   TELCOMMUNICATIONS</a:t>
            </a:r>
            <a:endParaRPr lang="en-GB" sz="2400" dirty="0">
              <a:solidFill>
                <a:prstClr val="black"/>
              </a:solidFill>
            </a:endParaRPr>
          </a:p>
        </p:txBody>
      </p:sp>
      <p:sp>
        <p:nvSpPr>
          <p:cNvPr id="16" name="TextBox 15"/>
          <p:cNvSpPr txBox="1"/>
          <p:nvPr/>
        </p:nvSpPr>
        <p:spPr>
          <a:xfrm>
            <a:off x="4025466" y="3526261"/>
            <a:ext cx="4669209" cy="461665"/>
          </a:xfrm>
          <a:prstGeom prst="rect">
            <a:avLst/>
          </a:prstGeom>
          <a:noFill/>
        </p:spPr>
        <p:txBody>
          <a:bodyPr wrap="square" rtlCol="0">
            <a:spAutoFit/>
          </a:bodyPr>
          <a:lstStyle/>
          <a:p>
            <a:pPr defTabSz="457200"/>
            <a:r>
              <a:rPr lang="en-GB" sz="2400" dirty="0" smtClean="0">
                <a:solidFill>
                  <a:prstClr val="black"/>
                </a:solidFill>
              </a:rPr>
              <a:t>- 12.1%   BANKING</a:t>
            </a:r>
            <a:endParaRPr lang="en-GB" sz="2400" dirty="0">
              <a:solidFill>
                <a:prstClr val="black"/>
              </a:solidFill>
            </a:endParaRPr>
          </a:p>
        </p:txBody>
      </p:sp>
      <p:sp>
        <p:nvSpPr>
          <p:cNvPr id="17" name="TextBox 16"/>
          <p:cNvSpPr txBox="1"/>
          <p:nvPr/>
        </p:nvSpPr>
        <p:spPr>
          <a:xfrm>
            <a:off x="4025466" y="4658776"/>
            <a:ext cx="3836251" cy="461665"/>
          </a:xfrm>
          <a:prstGeom prst="rect">
            <a:avLst/>
          </a:prstGeom>
          <a:noFill/>
        </p:spPr>
        <p:txBody>
          <a:bodyPr wrap="square" rtlCol="0">
            <a:spAutoFit/>
          </a:bodyPr>
          <a:lstStyle/>
          <a:p>
            <a:pPr defTabSz="457200"/>
            <a:r>
              <a:rPr lang="en-GB" sz="2400" dirty="0" smtClean="0">
                <a:solidFill>
                  <a:prstClr val="black"/>
                </a:solidFill>
              </a:rPr>
              <a:t>- 10.2%   PHARMA</a:t>
            </a:r>
            <a:endParaRPr lang="en-GB" sz="2400" dirty="0">
              <a:solidFill>
                <a:prstClr val="black"/>
              </a:solidFill>
            </a:endParaRPr>
          </a:p>
        </p:txBody>
      </p:sp>
      <p:sp>
        <p:nvSpPr>
          <p:cNvPr id="18" name="TextBox 17"/>
          <p:cNvSpPr txBox="1"/>
          <p:nvPr/>
        </p:nvSpPr>
        <p:spPr>
          <a:xfrm>
            <a:off x="4025466" y="5236494"/>
            <a:ext cx="4976636" cy="461665"/>
          </a:xfrm>
          <a:prstGeom prst="rect">
            <a:avLst/>
          </a:prstGeom>
          <a:noFill/>
        </p:spPr>
        <p:txBody>
          <a:bodyPr wrap="square" rtlCol="0">
            <a:spAutoFit/>
          </a:bodyPr>
          <a:lstStyle/>
          <a:p>
            <a:pPr defTabSz="457200"/>
            <a:r>
              <a:rPr lang="en-GB" sz="2400" dirty="0" smtClean="0">
                <a:solidFill>
                  <a:prstClr val="black"/>
                </a:solidFill>
              </a:rPr>
              <a:t>- 9.2%   AEROSPACE</a:t>
            </a:r>
            <a:endParaRPr lang="en-GB" sz="2400" dirty="0">
              <a:solidFill>
                <a:prstClr val="black"/>
              </a:solidFill>
            </a:endParaRPr>
          </a:p>
        </p:txBody>
      </p:sp>
      <p:sp>
        <p:nvSpPr>
          <p:cNvPr id="19" name="TextBox 18"/>
          <p:cNvSpPr txBox="1"/>
          <p:nvPr/>
        </p:nvSpPr>
        <p:spPr>
          <a:xfrm>
            <a:off x="4025466" y="4086746"/>
            <a:ext cx="4669209" cy="461665"/>
          </a:xfrm>
          <a:prstGeom prst="rect">
            <a:avLst/>
          </a:prstGeom>
          <a:noFill/>
        </p:spPr>
        <p:txBody>
          <a:bodyPr wrap="square" rtlCol="0">
            <a:spAutoFit/>
          </a:bodyPr>
          <a:lstStyle/>
          <a:p>
            <a:pPr defTabSz="457200"/>
            <a:r>
              <a:rPr lang="en-GB" sz="2400" dirty="0" smtClean="0">
                <a:solidFill>
                  <a:prstClr val="black"/>
                </a:solidFill>
              </a:rPr>
              <a:t>- 10.9%   FASHION</a:t>
            </a:r>
            <a:endParaRPr lang="en-GB" sz="2400" dirty="0">
              <a:solidFill>
                <a:prstClr val="black"/>
              </a:solidFill>
            </a:endParaRPr>
          </a:p>
        </p:txBody>
      </p:sp>
    </p:spTree>
    <p:extLst>
      <p:ext uri="{BB962C8B-B14F-4D97-AF65-F5344CB8AC3E}">
        <p14:creationId xmlns:p14="http://schemas.microsoft.com/office/powerpoint/2010/main" val="423194072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ounded Rectangle 42"/>
          <p:cNvSpPr/>
          <p:nvPr/>
        </p:nvSpPr>
        <p:spPr>
          <a:xfrm rot="5400000">
            <a:off x="1020724" y="2163567"/>
            <a:ext cx="2119194" cy="1293544"/>
          </a:xfrm>
          <a:prstGeom prst="roundRect">
            <a:avLst/>
          </a:prstGeom>
          <a:pattFill prst="ltDnDiag">
            <a:fgClr>
              <a:srgbClr val="FFC000"/>
            </a:fgClr>
            <a:bgClr>
              <a:schemeClr val="bg1"/>
            </a:bgClr>
          </a:pattFill>
          <a:ln>
            <a:solidFill>
              <a:schemeClr val="tx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5" name="Rounded Rectangle 4"/>
          <p:cNvSpPr/>
          <p:nvPr/>
        </p:nvSpPr>
        <p:spPr>
          <a:xfrm>
            <a:off x="2752338" y="3891774"/>
            <a:ext cx="4964883" cy="1483113"/>
          </a:xfrm>
          <a:prstGeom prst="roundRect">
            <a:avLst/>
          </a:prstGeom>
          <a:pattFill prst="ltDnDiag">
            <a:fgClr>
              <a:srgbClr val="FFC000"/>
            </a:fgClr>
            <a:bgClr>
              <a:schemeClr val="bg1"/>
            </a:bgClr>
          </a:pattFill>
          <a:ln>
            <a:solidFill>
              <a:schemeClr val="tx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2" name="Title 1"/>
          <p:cNvSpPr>
            <a:spLocks noGrp="1"/>
          </p:cNvSpPr>
          <p:nvPr>
            <p:ph type="title"/>
          </p:nvPr>
        </p:nvSpPr>
        <p:spPr/>
        <p:txBody>
          <a:bodyPr/>
          <a:lstStyle/>
          <a:p>
            <a:r>
              <a:rPr lang="en-US" dirty="0" smtClean="0"/>
              <a:t>Some sectors out of balance</a:t>
            </a:r>
            <a:endParaRPr lang="en-US" dirty="0"/>
          </a:p>
        </p:txBody>
      </p:sp>
      <p:sp>
        <p:nvSpPr>
          <p:cNvPr id="4" name="TextBox 3"/>
          <p:cNvSpPr txBox="1"/>
          <p:nvPr/>
        </p:nvSpPr>
        <p:spPr>
          <a:xfrm>
            <a:off x="644294" y="1827562"/>
            <a:ext cx="755804" cy="3816430"/>
          </a:xfrm>
          <a:prstGeom prst="rect">
            <a:avLst/>
          </a:prstGeom>
          <a:noFill/>
        </p:spPr>
        <p:txBody>
          <a:bodyPr wrap="square" rtlCol="0">
            <a:spAutoFit/>
          </a:bodyPr>
          <a:lstStyle/>
          <a:p>
            <a:pPr algn="r" defTabSz="457200"/>
            <a:r>
              <a:rPr lang="en-US" sz="800" dirty="0" smtClean="0">
                <a:solidFill>
                  <a:srgbClr val="7F7F7F"/>
                </a:solidFill>
              </a:rPr>
              <a:t>60</a:t>
            </a:r>
          </a:p>
          <a:p>
            <a:pPr algn="r" defTabSz="457200"/>
            <a:endParaRPr lang="en-US" sz="800" dirty="0" smtClean="0">
              <a:solidFill>
                <a:srgbClr val="7F7F7F"/>
              </a:solidFill>
            </a:endParaRPr>
          </a:p>
          <a:p>
            <a:pPr algn="r" defTabSz="457200"/>
            <a:r>
              <a:rPr lang="en-US" sz="800" dirty="0" smtClean="0">
                <a:solidFill>
                  <a:srgbClr val="7F7F7F"/>
                </a:solidFill>
              </a:rPr>
              <a:t>55</a:t>
            </a:r>
          </a:p>
          <a:p>
            <a:pPr algn="r" defTabSz="457200"/>
            <a:endParaRPr lang="en-US" sz="800" dirty="0" smtClean="0">
              <a:solidFill>
                <a:srgbClr val="7F7F7F"/>
              </a:solidFill>
            </a:endParaRPr>
          </a:p>
          <a:p>
            <a:pPr algn="r" defTabSz="457200"/>
            <a:r>
              <a:rPr lang="en-US" sz="800" dirty="0" smtClean="0">
                <a:solidFill>
                  <a:srgbClr val="7F7F7F"/>
                </a:solidFill>
              </a:rPr>
              <a:t>50</a:t>
            </a:r>
          </a:p>
          <a:p>
            <a:pPr algn="r" defTabSz="457200"/>
            <a:endParaRPr lang="en-US" sz="800" dirty="0" smtClean="0">
              <a:solidFill>
                <a:srgbClr val="7F7F7F"/>
              </a:solidFill>
            </a:endParaRPr>
          </a:p>
          <a:p>
            <a:pPr algn="r" defTabSz="457200"/>
            <a:r>
              <a:rPr lang="en-US" sz="800" dirty="0" smtClean="0">
                <a:solidFill>
                  <a:srgbClr val="7F7F7F"/>
                </a:solidFill>
              </a:rPr>
              <a:t>45</a:t>
            </a:r>
          </a:p>
          <a:p>
            <a:pPr algn="r" defTabSz="457200"/>
            <a:endParaRPr lang="en-US" sz="800" dirty="0" smtClean="0">
              <a:solidFill>
                <a:srgbClr val="7F7F7F"/>
              </a:solidFill>
            </a:endParaRPr>
          </a:p>
          <a:p>
            <a:pPr algn="r" defTabSz="457200"/>
            <a:r>
              <a:rPr lang="en-US" sz="800" dirty="0" smtClean="0">
                <a:solidFill>
                  <a:srgbClr val="7F7F7F"/>
                </a:solidFill>
              </a:rPr>
              <a:t>40</a:t>
            </a:r>
          </a:p>
          <a:p>
            <a:pPr algn="r" defTabSz="457200"/>
            <a:endParaRPr lang="en-US" sz="800" dirty="0" smtClean="0">
              <a:solidFill>
                <a:srgbClr val="7F7F7F"/>
              </a:solidFill>
            </a:endParaRPr>
          </a:p>
          <a:p>
            <a:pPr algn="r" defTabSz="457200"/>
            <a:r>
              <a:rPr lang="en-US" sz="800" dirty="0" smtClean="0">
                <a:solidFill>
                  <a:srgbClr val="7F7F7F"/>
                </a:solidFill>
              </a:rPr>
              <a:t>35</a:t>
            </a:r>
          </a:p>
          <a:p>
            <a:pPr algn="r" defTabSz="457200"/>
            <a:endParaRPr lang="en-US" sz="800" dirty="0" smtClean="0">
              <a:solidFill>
                <a:srgbClr val="7F7F7F"/>
              </a:solidFill>
            </a:endParaRPr>
          </a:p>
          <a:p>
            <a:pPr algn="r" defTabSz="457200"/>
            <a:r>
              <a:rPr lang="en-US" sz="800" dirty="0" smtClean="0">
                <a:solidFill>
                  <a:srgbClr val="7F7F7F"/>
                </a:solidFill>
              </a:rPr>
              <a:t>30</a:t>
            </a:r>
          </a:p>
          <a:p>
            <a:pPr algn="r" defTabSz="457200"/>
            <a:endParaRPr lang="en-US" sz="800" dirty="0" smtClean="0">
              <a:solidFill>
                <a:srgbClr val="7F7F7F"/>
              </a:solidFill>
            </a:endParaRPr>
          </a:p>
          <a:p>
            <a:pPr algn="r" defTabSz="457200"/>
            <a:r>
              <a:rPr lang="en-US" sz="800" dirty="0" smtClean="0">
                <a:solidFill>
                  <a:srgbClr val="7F7F7F"/>
                </a:solidFill>
              </a:rPr>
              <a:t>25</a:t>
            </a:r>
          </a:p>
          <a:p>
            <a:pPr algn="r" defTabSz="457200"/>
            <a:endParaRPr lang="en-US" sz="800" dirty="0" smtClean="0">
              <a:solidFill>
                <a:srgbClr val="7F7F7F"/>
              </a:solidFill>
            </a:endParaRPr>
          </a:p>
          <a:p>
            <a:pPr algn="r" defTabSz="457200"/>
            <a:r>
              <a:rPr lang="en-US" sz="800" dirty="0" smtClean="0">
                <a:solidFill>
                  <a:srgbClr val="7F7F7F"/>
                </a:solidFill>
              </a:rPr>
              <a:t>20</a:t>
            </a:r>
          </a:p>
          <a:p>
            <a:pPr algn="r" defTabSz="457200"/>
            <a:endParaRPr lang="en-US" sz="800" dirty="0" smtClean="0">
              <a:solidFill>
                <a:srgbClr val="7F7F7F"/>
              </a:solidFill>
            </a:endParaRPr>
          </a:p>
          <a:p>
            <a:pPr algn="r" defTabSz="457200"/>
            <a:r>
              <a:rPr lang="en-US" sz="800" dirty="0" smtClean="0">
                <a:solidFill>
                  <a:srgbClr val="7F7F7F"/>
                </a:solidFill>
              </a:rPr>
              <a:t>15</a:t>
            </a:r>
          </a:p>
          <a:p>
            <a:pPr algn="r" defTabSz="457200"/>
            <a:endParaRPr lang="en-US" sz="800" dirty="0" smtClean="0">
              <a:solidFill>
                <a:srgbClr val="7F7F7F"/>
              </a:solidFill>
            </a:endParaRPr>
          </a:p>
          <a:p>
            <a:pPr algn="r" defTabSz="457200"/>
            <a:r>
              <a:rPr lang="en-US" sz="800" dirty="0" smtClean="0">
                <a:solidFill>
                  <a:srgbClr val="7F7F7F"/>
                </a:solidFill>
              </a:rPr>
              <a:t>10</a:t>
            </a:r>
          </a:p>
          <a:p>
            <a:pPr algn="r" defTabSz="457200"/>
            <a:endParaRPr lang="en-US" sz="800" dirty="0" smtClean="0">
              <a:solidFill>
                <a:srgbClr val="7F7F7F"/>
              </a:solidFill>
            </a:endParaRPr>
          </a:p>
          <a:p>
            <a:pPr algn="r" defTabSz="457200"/>
            <a:r>
              <a:rPr lang="en-US" sz="800" dirty="0" smtClean="0">
                <a:solidFill>
                  <a:srgbClr val="7F7F7F"/>
                </a:solidFill>
              </a:rPr>
              <a:t>5</a:t>
            </a:r>
          </a:p>
          <a:p>
            <a:pPr algn="r" defTabSz="457200"/>
            <a:endParaRPr lang="en-US" sz="800" dirty="0" smtClean="0">
              <a:solidFill>
                <a:srgbClr val="7F7F7F"/>
              </a:solidFill>
            </a:endParaRPr>
          </a:p>
          <a:p>
            <a:pPr algn="r" defTabSz="457200"/>
            <a:r>
              <a:rPr lang="en-US" sz="800" dirty="0" smtClean="0">
                <a:solidFill>
                  <a:srgbClr val="7F7F7F"/>
                </a:solidFill>
              </a:rPr>
              <a:t>0</a:t>
            </a:r>
          </a:p>
          <a:p>
            <a:pPr algn="r" defTabSz="457200"/>
            <a:endParaRPr lang="en-US" sz="800" dirty="0" smtClean="0">
              <a:solidFill>
                <a:srgbClr val="7F7F7F"/>
              </a:solidFill>
            </a:endParaRPr>
          </a:p>
          <a:p>
            <a:pPr algn="r" defTabSz="457200"/>
            <a:r>
              <a:rPr lang="en-US" sz="800" dirty="0" smtClean="0">
                <a:solidFill>
                  <a:srgbClr val="7F7F7F"/>
                </a:solidFill>
              </a:rPr>
              <a:t>-5</a:t>
            </a:r>
          </a:p>
          <a:p>
            <a:pPr algn="r" defTabSz="457200"/>
            <a:endParaRPr lang="en-US" sz="800" dirty="0" smtClean="0">
              <a:solidFill>
                <a:srgbClr val="7F7F7F"/>
              </a:solidFill>
            </a:endParaRPr>
          </a:p>
          <a:p>
            <a:pPr algn="r" defTabSz="457200"/>
            <a:r>
              <a:rPr lang="en-US" sz="800" dirty="0" smtClean="0">
                <a:solidFill>
                  <a:srgbClr val="7F7F7F"/>
                </a:solidFill>
              </a:rPr>
              <a:t>-10</a:t>
            </a:r>
          </a:p>
          <a:p>
            <a:pPr algn="r" defTabSz="457200"/>
            <a:endParaRPr lang="en-US" sz="1000" dirty="0" smtClean="0">
              <a:solidFill>
                <a:srgbClr val="7F7F7F"/>
              </a:solidFill>
            </a:endParaRPr>
          </a:p>
        </p:txBody>
      </p:sp>
      <p:cxnSp>
        <p:nvCxnSpPr>
          <p:cNvPr id="6" name="Straight Connector 5"/>
          <p:cNvCxnSpPr/>
          <p:nvPr/>
        </p:nvCxnSpPr>
        <p:spPr>
          <a:xfrm>
            <a:off x="1400098" y="1827562"/>
            <a:ext cx="0" cy="3624145"/>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1400098" y="5374887"/>
            <a:ext cx="6259551"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397622" y="5395952"/>
            <a:ext cx="6383453" cy="215444"/>
          </a:xfrm>
          <a:prstGeom prst="rect">
            <a:avLst/>
          </a:prstGeom>
          <a:noFill/>
        </p:spPr>
        <p:txBody>
          <a:bodyPr wrap="square" rtlCol="0">
            <a:spAutoFit/>
          </a:bodyPr>
          <a:lstStyle/>
          <a:p>
            <a:pPr defTabSz="457200"/>
            <a:r>
              <a:rPr lang="en-US" sz="800" dirty="0" smtClean="0">
                <a:solidFill>
                  <a:srgbClr val="7F7F7F"/>
                </a:solidFill>
              </a:rPr>
              <a:t>-8    -6    -4    -2      0      2      4      6      8     10     12     14     16     18     20     22     24     26     28     30     32     34     36     38     40     42     44     46     48     50   </a:t>
            </a:r>
          </a:p>
        </p:txBody>
      </p:sp>
      <p:sp>
        <p:nvSpPr>
          <p:cNvPr id="14" name="Oval 13"/>
          <p:cNvSpPr>
            <a:spLocks noChangeAspect="1"/>
          </p:cNvSpPr>
          <p:nvPr/>
        </p:nvSpPr>
        <p:spPr>
          <a:xfrm>
            <a:off x="1852338" y="3522309"/>
            <a:ext cx="900000" cy="900000"/>
          </a:xfrm>
          <a:prstGeom prst="ellipse">
            <a:avLst/>
          </a:prstGeom>
          <a:ln>
            <a:solidFill>
              <a:srgbClr val="FFFF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a:r>
              <a:rPr lang="en-US" sz="1050" dirty="0" smtClean="0">
                <a:solidFill>
                  <a:prstClr val="black"/>
                </a:solidFill>
              </a:rPr>
              <a:t>IT</a:t>
            </a:r>
            <a:endParaRPr lang="en-US" dirty="0">
              <a:solidFill>
                <a:prstClr val="black"/>
              </a:solidFill>
            </a:endParaRPr>
          </a:p>
        </p:txBody>
      </p:sp>
      <p:sp>
        <p:nvSpPr>
          <p:cNvPr id="15" name="Oval 14"/>
          <p:cNvSpPr>
            <a:spLocks noChangeAspect="1"/>
          </p:cNvSpPr>
          <p:nvPr/>
        </p:nvSpPr>
        <p:spPr>
          <a:xfrm>
            <a:off x="2990107" y="3887632"/>
            <a:ext cx="360000" cy="360000"/>
          </a:xfrm>
          <a:prstGeom prst="ellipse">
            <a:avLst/>
          </a:prstGeom>
          <a:ln>
            <a:solidFill>
              <a:srgbClr val="FFFFFF"/>
            </a:solidFill>
          </a:ln>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defTabSz="457200"/>
            <a:r>
              <a:rPr lang="en-US" sz="800" dirty="0" smtClean="0">
                <a:solidFill>
                  <a:prstClr val="black"/>
                </a:solidFill>
              </a:rPr>
              <a:t>Engineering</a:t>
            </a:r>
            <a:endParaRPr lang="en-US" sz="800" dirty="0">
              <a:solidFill>
                <a:prstClr val="black"/>
              </a:solidFill>
            </a:endParaRPr>
          </a:p>
        </p:txBody>
      </p:sp>
      <p:sp>
        <p:nvSpPr>
          <p:cNvPr id="16" name="Oval 15"/>
          <p:cNvSpPr>
            <a:spLocks noChangeAspect="1"/>
          </p:cNvSpPr>
          <p:nvPr/>
        </p:nvSpPr>
        <p:spPr>
          <a:xfrm>
            <a:off x="2256605" y="4488352"/>
            <a:ext cx="252000" cy="252000"/>
          </a:xfrm>
          <a:prstGeom prst="ellipse">
            <a:avLst/>
          </a:prstGeom>
          <a:ln>
            <a:solidFill>
              <a:srgbClr val="FFFFFF"/>
            </a:solidFill>
          </a:ln>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defTabSz="457200"/>
            <a:r>
              <a:rPr lang="en-US" sz="800" dirty="0" smtClean="0">
                <a:solidFill>
                  <a:prstClr val="black"/>
                </a:solidFill>
              </a:rPr>
              <a:t>Legal</a:t>
            </a:r>
            <a:endParaRPr lang="en-US" sz="800" dirty="0">
              <a:solidFill>
                <a:prstClr val="black"/>
              </a:solidFill>
            </a:endParaRPr>
          </a:p>
        </p:txBody>
      </p:sp>
      <p:sp>
        <p:nvSpPr>
          <p:cNvPr id="17" name="Oval 16"/>
          <p:cNvSpPr>
            <a:spLocks noChangeAspect="1"/>
          </p:cNvSpPr>
          <p:nvPr/>
        </p:nvSpPr>
        <p:spPr>
          <a:xfrm>
            <a:off x="1742407" y="3392085"/>
            <a:ext cx="252000" cy="252000"/>
          </a:xfrm>
          <a:prstGeom prst="ellipse">
            <a:avLst/>
          </a:prstGeom>
          <a:ln>
            <a:solidFill>
              <a:srgbClr val="FFFFFF"/>
            </a:solidFill>
          </a:ln>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defTabSz="457200"/>
            <a:r>
              <a:rPr lang="en-US" sz="800" dirty="0" smtClean="0">
                <a:solidFill>
                  <a:prstClr val="black"/>
                </a:solidFill>
              </a:rPr>
              <a:t>Accountancy</a:t>
            </a:r>
            <a:endParaRPr lang="en-US" sz="800" dirty="0">
              <a:solidFill>
                <a:prstClr val="black"/>
              </a:solidFill>
            </a:endParaRPr>
          </a:p>
        </p:txBody>
      </p:sp>
      <p:sp>
        <p:nvSpPr>
          <p:cNvPr id="18" name="Oval 17"/>
          <p:cNvSpPr>
            <a:spLocks noChangeAspect="1"/>
          </p:cNvSpPr>
          <p:nvPr/>
        </p:nvSpPr>
        <p:spPr>
          <a:xfrm>
            <a:off x="1944370" y="3603060"/>
            <a:ext cx="252000" cy="252000"/>
          </a:xfrm>
          <a:prstGeom prst="ellipse">
            <a:avLst/>
          </a:prstGeom>
          <a:ln/>
        </p:spPr>
        <p:style>
          <a:lnRef idx="1">
            <a:schemeClr val="accent3"/>
          </a:lnRef>
          <a:fillRef idx="3">
            <a:schemeClr val="accent3"/>
          </a:fillRef>
          <a:effectRef idx="2">
            <a:schemeClr val="accent3"/>
          </a:effectRef>
          <a:fontRef idx="minor">
            <a:schemeClr val="lt1"/>
          </a:fontRef>
        </p:style>
        <p:txBody>
          <a:bodyPr wrap="none" rtlCol="0" anchor="ctr"/>
          <a:lstStyle/>
          <a:p>
            <a:pPr defTabSz="457200"/>
            <a:r>
              <a:rPr lang="en-US" sz="800" dirty="0" smtClean="0">
                <a:solidFill>
                  <a:prstClr val="black"/>
                </a:solidFill>
              </a:rPr>
              <a:t>Sales</a:t>
            </a:r>
            <a:endParaRPr lang="en-US" sz="800" dirty="0">
              <a:solidFill>
                <a:prstClr val="black"/>
              </a:solidFill>
            </a:endParaRPr>
          </a:p>
        </p:txBody>
      </p:sp>
      <p:sp>
        <p:nvSpPr>
          <p:cNvPr id="21" name="Oval 20"/>
          <p:cNvSpPr>
            <a:spLocks noChangeAspect="1"/>
          </p:cNvSpPr>
          <p:nvPr/>
        </p:nvSpPr>
        <p:spPr>
          <a:xfrm>
            <a:off x="1582338" y="2597445"/>
            <a:ext cx="180000" cy="180000"/>
          </a:xfrm>
          <a:prstGeom prst="ellipse">
            <a:avLst/>
          </a:prstGeom>
          <a:ln>
            <a:solidFill>
              <a:srgbClr val="FFFFFF"/>
            </a:solidFill>
          </a:ln>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defTabSz="457200"/>
            <a:r>
              <a:rPr lang="en-US" sz="800" dirty="0" smtClean="0">
                <a:solidFill>
                  <a:prstClr val="black"/>
                </a:solidFill>
              </a:rPr>
              <a:t>Retail</a:t>
            </a:r>
            <a:endParaRPr lang="en-US" sz="800" dirty="0">
              <a:solidFill>
                <a:prstClr val="black"/>
              </a:solidFill>
            </a:endParaRPr>
          </a:p>
        </p:txBody>
      </p:sp>
      <p:sp>
        <p:nvSpPr>
          <p:cNvPr id="22" name="Oval 21"/>
          <p:cNvSpPr>
            <a:spLocks noChangeAspect="1"/>
          </p:cNvSpPr>
          <p:nvPr/>
        </p:nvSpPr>
        <p:spPr>
          <a:xfrm>
            <a:off x="1694424" y="3609840"/>
            <a:ext cx="180000" cy="180000"/>
          </a:xfrm>
          <a:prstGeom prst="ellipse">
            <a:avLst/>
          </a:prstGeom>
          <a:ln/>
        </p:spPr>
        <p:style>
          <a:lnRef idx="1">
            <a:schemeClr val="accent3"/>
          </a:lnRef>
          <a:fillRef idx="3">
            <a:schemeClr val="accent3"/>
          </a:fillRef>
          <a:effectRef idx="2">
            <a:schemeClr val="accent3"/>
          </a:effectRef>
          <a:fontRef idx="minor">
            <a:schemeClr val="lt1"/>
          </a:fontRef>
        </p:style>
        <p:txBody>
          <a:bodyPr wrap="none" rtlCol="0" anchor="ctr"/>
          <a:lstStyle/>
          <a:p>
            <a:pPr algn="r" defTabSz="457200"/>
            <a:r>
              <a:rPr lang="en-US" sz="800" dirty="0" smtClean="0">
                <a:solidFill>
                  <a:prstClr val="black"/>
                </a:solidFill>
              </a:rPr>
              <a:t>Financial Services</a:t>
            </a:r>
            <a:endParaRPr lang="en-US" sz="800" dirty="0">
              <a:solidFill>
                <a:prstClr val="black"/>
              </a:solidFill>
            </a:endParaRPr>
          </a:p>
        </p:txBody>
      </p:sp>
      <p:sp>
        <p:nvSpPr>
          <p:cNvPr id="24" name="Oval 23"/>
          <p:cNvSpPr>
            <a:spLocks noChangeAspect="1"/>
          </p:cNvSpPr>
          <p:nvPr/>
        </p:nvSpPr>
        <p:spPr>
          <a:xfrm>
            <a:off x="4567932" y="3247132"/>
            <a:ext cx="180000" cy="180000"/>
          </a:xfrm>
          <a:prstGeom prst="ellipse">
            <a:avLst/>
          </a:prstGeom>
          <a:ln>
            <a:solidFill>
              <a:srgbClr val="FFFFFF"/>
            </a:solidFill>
          </a:ln>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defTabSz="457200"/>
            <a:r>
              <a:rPr lang="en-US" sz="800" dirty="0" smtClean="0">
                <a:solidFill>
                  <a:prstClr val="black"/>
                </a:solidFill>
              </a:rPr>
              <a:t>Banking</a:t>
            </a:r>
            <a:endParaRPr lang="en-US" sz="800" dirty="0">
              <a:solidFill>
                <a:prstClr val="black"/>
              </a:solidFill>
            </a:endParaRPr>
          </a:p>
        </p:txBody>
      </p:sp>
      <p:sp>
        <p:nvSpPr>
          <p:cNvPr id="25" name="Oval 24"/>
          <p:cNvSpPr>
            <a:spLocks noChangeAspect="1"/>
          </p:cNvSpPr>
          <p:nvPr/>
        </p:nvSpPr>
        <p:spPr>
          <a:xfrm>
            <a:off x="6622926" y="3482085"/>
            <a:ext cx="180000" cy="180000"/>
          </a:xfrm>
          <a:prstGeom prst="ellipse">
            <a:avLst/>
          </a:prstGeom>
          <a:ln>
            <a:solidFill>
              <a:srgbClr val="FFFFFF"/>
            </a:solidFill>
          </a:ln>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defTabSz="457200"/>
            <a:r>
              <a:rPr lang="en-US" sz="800" dirty="0" smtClean="0">
                <a:solidFill>
                  <a:prstClr val="black"/>
                </a:solidFill>
              </a:rPr>
              <a:t>Building &amp; Construction</a:t>
            </a:r>
            <a:endParaRPr lang="en-US" sz="800" dirty="0">
              <a:solidFill>
                <a:prstClr val="black"/>
              </a:solidFill>
            </a:endParaRPr>
          </a:p>
        </p:txBody>
      </p:sp>
      <p:sp>
        <p:nvSpPr>
          <p:cNvPr id="26" name="Oval 25"/>
          <p:cNvSpPr>
            <a:spLocks noChangeAspect="1"/>
          </p:cNvSpPr>
          <p:nvPr/>
        </p:nvSpPr>
        <p:spPr>
          <a:xfrm>
            <a:off x="7189502" y="4146352"/>
            <a:ext cx="180000" cy="180000"/>
          </a:xfrm>
          <a:prstGeom prst="ellipse">
            <a:avLst/>
          </a:prstGeom>
          <a:ln>
            <a:solidFill>
              <a:srgbClr val="FFFFFF"/>
            </a:solidFill>
          </a:ln>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defTabSz="457200"/>
            <a:r>
              <a:rPr lang="en-US" sz="800" dirty="0" smtClean="0">
                <a:solidFill>
                  <a:prstClr val="black"/>
                </a:solidFill>
              </a:rPr>
              <a:t>Automotive</a:t>
            </a:r>
            <a:endParaRPr lang="en-US" sz="800" dirty="0">
              <a:solidFill>
                <a:prstClr val="black"/>
              </a:solidFill>
            </a:endParaRPr>
          </a:p>
        </p:txBody>
      </p:sp>
      <p:sp>
        <p:nvSpPr>
          <p:cNvPr id="27" name="Oval 26"/>
          <p:cNvSpPr>
            <a:spLocks noChangeAspect="1"/>
          </p:cNvSpPr>
          <p:nvPr/>
        </p:nvSpPr>
        <p:spPr>
          <a:xfrm>
            <a:off x="6802926" y="4744353"/>
            <a:ext cx="180000" cy="180000"/>
          </a:xfrm>
          <a:prstGeom prst="ellipse">
            <a:avLst/>
          </a:prstGeom>
          <a:ln>
            <a:solidFill>
              <a:srgbClr val="FFFFFF"/>
            </a:solidFill>
          </a:ln>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defTabSz="457200"/>
            <a:r>
              <a:rPr lang="en-US" sz="800" dirty="0" smtClean="0">
                <a:solidFill>
                  <a:prstClr val="black"/>
                </a:solidFill>
              </a:rPr>
              <a:t>Medical &amp; Nursing</a:t>
            </a:r>
            <a:endParaRPr lang="en-US" sz="800" dirty="0">
              <a:solidFill>
                <a:prstClr val="black"/>
              </a:solidFill>
            </a:endParaRPr>
          </a:p>
        </p:txBody>
      </p:sp>
      <p:sp>
        <p:nvSpPr>
          <p:cNvPr id="28" name="Oval 27"/>
          <p:cNvSpPr>
            <a:spLocks noChangeAspect="1"/>
          </p:cNvSpPr>
          <p:nvPr/>
        </p:nvSpPr>
        <p:spPr>
          <a:xfrm>
            <a:off x="3984702" y="3887632"/>
            <a:ext cx="180000" cy="180000"/>
          </a:xfrm>
          <a:prstGeom prst="ellipse">
            <a:avLst/>
          </a:prstGeom>
          <a:ln>
            <a:solidFill>
              <a:srgbClr val="FFFFFF"/>
            </a:solidFill>
          </a:ln>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defTabSz="457200"/>
            <a:r>
              <a:rPr lang="en-US" sz="800" dirty="0" smtClean="0">
                <a:solidFill>
                  <a:prstClr val="black"/>
                </a:solidFill>
              </a:rPr>
              <a:t>Education &amp; Training</a:t>
            </a:r>
            <a:endParaRPr lang="en-US" sz="800" dirty="0">
              <a:solidFill>
                <a:prstClr val="black"/>
              </a:solidFill>
            </a:endParaRPr>
          </a:p>
        </p:txBody>
      </p:sp>
      <p:sp>
        <p:nvSpPr>
          <p:cNvPr id="30" name="Oval 29"/>
          <p:cNvSpPr>
            <a:spLocks noChangeAspect="1"/>
          </p:cNvSpPr>
          <p:nvPr/>
        </p:nvSpPr>
        <p:spPr>
          <a:xfrm>
            <a:off x="2810107" y="3707632"/>
            <a:ext cx="180000" cy="180000"/>
          </a:xfrm>
          <a:prstGeom prst="ellipse">
            <a:avLst/>
          </a:prstGeom>
          <a:ln>
            <a:solidFill>
              <a:srgbClr val="FFFFFF"/>
            </a:solidFill>
          </a:ln>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defTabSz="457200"/>
            <a:r>
              <a:rPr lang="en-US" sz="800" dirty="0" smtClean="0">
                <a:solidFill>
                  <a:prstClr val="black"/>
                </a:solidFill>
              </a:rPr>
              <a:t>Marketing</a:t>
            </a:r>
            <a:endParaRPr lang="en-US" sz="800" dirty="0">
              <a:solidFill>
                <a:prstClr val="black"/>
              </a:solidFill>
            </a:endParaRPr>
          </a:p>
        </p:txBody>
      </p:sp>
      <p:sp>
        <p:nvSpPr>
          <p:cNvPr id="31" name="Oval 30"/>
          <p:cNvSpPr>
            <a:spLocks noChangeAspect="1"/>
          </p:cNvSpPr>
          <p:nvPr/>
        </p:nvSpPr>
        <p:spPr>
          <a:xfrm>
            <a:off x="2526877" y="3771841"/>
            <a:ext cx="72000" cy="72000"/>
          </a:xfrm>
          <a:prstGeom prst="ellipse">
            <a:avLst/>
          </a:prstGeom>
          <a:ln/>
        </p:spPr>
        <p:style>
          <a:lnRef idx="1">
            <a:schemeClr val="accent3"/>
          </a:lnRef>
          <a:fillRef idx="3">
            <a:schemeClr val="accent3"/>
          </a:fillRef>
          <a:effectRef idx="2">
            <a:schemeClr val="accent3"/>
          </a:effectRef>
          <a:fontRef idx="minor">
            <a:schemeClr val="lt1"/>
          </a:fontRef>
        </p:style>
        <p:txBody>
          <a:bodyPr wrap="none" rtlCol="0" anchor="ctr"/>
          <a:lstStyle/>
          <a:p>
            <a:pPr algn="r" defTabSz="457200"/>
            <a:r>
              <a:rPr lang="en-US" sz="800" dirty="0" smtClean="0">
                <a:solidFill>
                  <a:prstClr val="black"/>
                </a:solidFill>
              </a:rPr>
              <a:t>   FMCG</a:t>
            </a:r>
            <a:endParaRPr lang="en-US" sz="800" dirty="0">
              <a:solidFill>
                <a:prstClr val="black"/>
              </a:solidFill>
            </a:endParaRPr>
          </a:p>
        </p:txBody>
      </p:sp>
      <p:sp>
        <p:nvSpPr>
          <p:cNvPr id="35" name="Oval 34"/>
          <p:cNvSpPr>
            <a:spLocks noChangeAspect="1"/>
          </p:cNvSpPr>
          <p:nvPr/>
        </p:nvSpPr>
        <p:spPr>
          <a:xfrm>
            <a:off x="3114597" y="3679132"/>
            <a:ext cx="72000" cy="72000"/>
          </a:xfrm>
          <a:prstGeom prst="ellipse">
            <a:avLst/>
          </a:prstGeom>
          <a:ln>
            <a:solidFill>
              <a:srgbClr val="FFFFFF"/>
            </a:solidFill>
          </a:ln>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defTabSz="457200"/>
            <a:r>
              <a:rPr lang="en-US" sz="800" dirty="0" smtClean="0">
                <a:solidFill>
                  <a:prstClr val="black"/>
                </a:solidFill>
              </a:rPr>
              <a:t>   Fashion</a:t>
            </a:r>
            <a:endParaRPr lang="en-US" sz="800" dirty="0">
              <a:solidFill>
                <a:prstClr val="black"/>
              </a:solidFill>
            </a:endParaRPr>
          </a:p>
        </p:txBody>
      </p:sp>
      <p:sp>
        <p:nvSpPr>
          <p:cNvPr id="36" name="Oval 35"/>
          <p:cNvSpPr>
            <a:spLocks noChangeAspect="1"/>
          </p:cNvSpPr>
          <p:nvPr/>
        </p:nvSpPr>
        <p:spPr>
          <a:xfrm>
            <a:off x="2993052" y="3572085"/>
            <a:ext cx="72000" cy="72000"/>
          </a:xfrm>
          <a:prstGeom prst="ellipse">
            <a:avLst/>
          </a:prstGeom>
          <a:ln>
            <a:solidFill>
              <a:srgbClr val="FFFFFF"/>
            </a:solidFill>
          </a:ln>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defTabSz="457200"/>
            <a:r>
              <a:rPr lang="en-US" sz="800" dirty="0" smtClean="0">
                <a:solidFill>
                  <a:prstClr val="black"/>
                </a:solidFill>
              </a:rPr>
              <a:t>  Manufacturing</a:t>
            </a:r>
            <a:endParaRPr lang="en-US" sz="800" dirty="0">
              <a:solidFill>
                <a:prstClr val="black"/>
              </a:solidFill>
            </a:endParaRPr>
          </a:p>
        </p:txBody>
      </p:sp>
      <p:sp>
        <p:nvSpPr>
          <p:cNvPr id="37" name="Oval 36"/>
          <p:cNvSpPr>
            <a:spLocks noChangeAspect="1"/>
          </p:cNvSpPr>
          <p:nvPr/>
        </p:nvSpPr>
        <p:spPr>
          <a:xfrm>
            <a:off x="4217187" y="3774045"/>
            <a:ext cx="72000" cy="72000"/>
          </a:xfrm>
          <a:prstGeom prst="ellipse">
            <a:avLst/>
          </a:prstGeom>
          <a:ln>
            <a:solidFill>
              <a:srgbClr val="FFFFFF"/>
            </a:solidFill>
          </a:ln>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defTabSz="457200"/>
            <a:r>
              <a:rPr lang="en-US" sz="800" dirty="0" smtClean="0">
                <a:solidFill>
                  <a:prstClr val="black"/>
                </a:solidFill>
              </a:rPr>
              <a:t>  Social Care</a:t>
            </a:r>
            <a:endParaRPr lang="en-US" sz="800" dirty="0">
              <a:solidFill>
                <a:prstClr val="black"/>
              </a:solidFill>
            </a:endParaRPr>
          </a:p>
        </p:txBody>
      </p:sp>
      <p:sp>
        <p:nvSpPr>
          <p:cNvPr id="38" name="Oval 37"/>
          <p:cNvSpPr>
            <a:spLocks noChangeAspect="1"/>
          </p:cNvSpPr>
          <p:nvPr/>
        </p:nvSpPr>
        <p:spPr>
          <a:xfrm>
            <a:off x="4546044" y="4273210"/>
            <a:ext cx="72000" cy="72000"/>
          </a:xfrm>
          <a:prstGeom prst="ellipse">
            <a:avLst/>
          </a:prstGeom>
          <a:ln>
            <a:solidFill>
              <a:srgbClr val="FFFFFF"/>
            </a:solidFill>
          </a:ln>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defTabSz="457200"/>
            <a:r>
              <a:rPr lang="en-US" sz="800" dirty="0" smtClean="0">
                <a:solidFill>
                  <a:prstClr val="black"/>
                </a:solidFill>
              </a:rPr>
              <a:t>  </a:t>
            </a:r>
            <a:r>
              <a:rPr lang="en-US" sz="800" dirty="0" err="1" smtClean="0">
                <a:solidFill>
                  <a:prstClr val="black"/>
                </a:solidFill>
              </a:rPr>
              <a:t>Pharma</a:t>
            </a:r>
            <a:endParaRPr lang="en-US" sz="800" dirty="0">
              <a:solidFill>
                <a:prstClr val="black"/>
              </a:solidFill>
            </a:endParaRPr>
          </a:p>
        </p:txBody>
      </p:sp>
      <p:sp>
        <p:nvSpPr>
          <p:cNvPr id="40" name="Oval 39"/>
          <p:cNvSpPr>
            <a:spLocks noChangeAspect="1"/>
          </p:cNvSpPr>
          <p:nvPr/>
        </p:nvSpPr>
        <p:spPr>
          <a:xfrm>
            <a:off x="1630552" y="4067632"/>
            <a:ext cx="180000" cy="180000"/>
          </a:xfrm>
          <a:prstGeom prst="ellipse">
            <a:avLst/>
          </a:prstGeom>
          <a:ln>
            <a:solidFill>
              <a:srgbClr val="FFFFFF"/>
            </a:solidFill>
          </a:ln>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defTabSz="457200"/>
            <a:r>
              <a:rPr lang="en-US" sz="800" dirty="0" smtClean="0">
                <a:solidFill>
                  <a:prstClr val="black"/>
                </a:solidFill>
              </a:rPr>
              <a:t>Insurance</a:t>
            </a:r>
            <a:endParaRPr lang="en-US" sz="800" dirty="0">
              <a:solidFill>
                <a:prstClr val="black"/>
              </a:solidFill>
            </a:endParaRPr>
          </a:p>
        </p:txBody>
      </p:sp>
      <p:cxnSp>
        <p:nvCxnSpPr>
          <p:cNvPr id="10" name="Straight Connector 9"/>
          <p:cNvCxnSpPr/>
          <p:nvPr/>
        </p:nvCxnSpPr>
        <p:spPr>
          <a:xfrm>
            <a:off x="2727094" y="1750742"/>
            <a:ext cx="0" cy="3624145"/>
          </a:xfrm>
          <a:prstGeom prst="line">
            <a:avLst/>
          </a:prstGeom>
          <a:ln>
            <a:solidFill>
              <a:srgbClr val="73B632"/>
            </a:solidFill>
            <a:prstDash val="sysDash"/>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7659649" y="1836587"/>
            <a:ext cx="755804" cy="3816430"/>
          </a:xfrm>
          <a:prstGeom prst="rect">
            <a:avLst/>
          </a:prstGeom>
          <a:noFill/>
        </p:spPr>
        <p:txBody>
          <a:bodyPr wrap="square" rtlCol="0">
            <a:spAutoFit/>
          </a:bodyPr>
          <a:lstStyle/>
          <a:p>
            <a:pPr defTabSz="457200"/>
            <a:r>
              <a:rPr lang="en-US" sz="800" dirty="0" smtClean="0">
                <a:solidFill>
                  <a:prstClr val="white">
                    <a:lumMod val="50000"/>
                  </a:prstClr>
                </a:solidFill>
              </a:rPr>
              <a:t>60</a:t>
            </a:r>
          </a:p>
          <a:p>
            <a:pPr defTabSz="457200"/>
            <a:endParaRPr lang="en-US" sz="800" dirty="0" smtClean="0">
              <a:solidFill>
                <a:prstClr val="white">
                  <a:lumMod val="50000"/>
                </a:prstClr>
              </a:solidFill>
            </a:endParaRPr>
          </a:p>
          <a:p>
            <a:pPr defTabSz="457200"/>
            <a:r>
              <a:rPr lang="en-US" sz="800" dirty="0" smtClean="0">
                <a:solidFill>
                  <a:prstClr val="white">
                    <a:lumMod val="50000"/>
                  </a:prstClr>
                </a:solidFill>
              </a:rPr>
              <a:t>55</a:t>
            </a:r>
          </a:p>
          <a:p>
            <a:pPr defTabSz="457200"/>
            <a:endParaRPr lang="en-US" sz="800" dirty="0" smtClean="0">
              <a:solidFill>
                <a:prstClr val="white">
                  <a:lumMod val="50000"/>
                </a:prstClr>
              </a:solidFill>
            </a:endParaRPr>
          </a:p>
          <a:p>
            <a:pPr defTabSz="457200"/>
            <a:r>
              <a:rPr lang="en-US" sz="800" dirty="0" smtClean="0">
                <a:solidFill>
                  <a:prstClr val="white">
                    <a:lumMod val="50000"/>
                  </a:prstClr>
                </a:solidFill>
              </a:rPr>
              <a:t>50</a:t>
            </a:r>
          </a:p>
          <a:p>
            <a:pPr defTabSz="457200"/>
            <a:endParaRPr lang="en-US" sz="800" dirty="0" smtClean="0">
              <a:solidFill>
                <a:prstClr val="white">
                  <a:lumMod val="50000"/>
                </a:prstClr>
              </a:solidFill>
            </a:endParaRPr>
          </a:p>
          <a:p>
            <a:pPr defTabSz="457200"/>
            <a:r>
              <a:rPr lang="en-US" sz="800" dirty="0" smtClean="0">
                <a:solidFill>
                  <a:prstClr val="white">
                    <a:lumMod val="50000"/>
                  </a:prstClr>
                </a:solidFill>
              </a:rPr>
              <a:t>45</a:t>
            </a:r>
          </a:p>
          <a:p>
            <a:pPr defTabSz="457200"/>
            <a:endParaRPr lang="en-US" sz="800" dirty="0" smtClean="0">
              <a:solidFill>
                <a:prstClr val="white">
                  <a:lumMod val="50000"/>
                </a:prstClr>
              </a:solidFill>
            </a:endParaRPr>
          </a:p>
          <a:p>
            <a:pPr defTabSz="457200"/>
            <a:r>
              <a:rPr lang="en-US" sz="800" dirty="0" smtClean="0">
                <a:solidFill>
                  <a:prstClr val="white">
                    <a:lumMod val="50000"/>
                  </a:prstClr>
                </a:solidFill>
              </a:rPr>
              <a:t>40</a:t>
            </a:r>
          </a:p>
          <a:p>
            <a:pPr defTabSz="457200"/>
            <a:endParaRPr lang="en-US" sz="800" dirty="0" smtClean="0">
              <a:solidFill>
                <a:prstClr val="white">
                  <a:lumMod val="50000"/>
                </a:prstClr>
              </a:solidFill>
            </a:endParaRPr>
          </a:p>
          <a:p>
            <a:pPr defTabSz="457200"/>
            <a:r>
              <a:rPr lang="en-US" sz="800" dirty="0" smtClean="0">
                <a:solidFill>
                  <a:prstClr val="white">
                    <a:lumMod val="50000"/>
                  </a:prstClr>
                </a:solidFill>
              </a:rPr>
              <a:t>35</a:t>
            </a:r>
          </a:p>
          <a:p>
            <a:pPr defTabSz="457200"/>
            <a:endParaRPr lang="en-US" sz="800" dirty="0" smtClean="0">
              <a:solidFill>
                <a:prstClr val="white">
                  <a:lumMod val="50000"/>
                </a:prstClr>
              </a:solidFill>
            </a:endParaRPr>
          </a:p>
          <a:p>
            <a:pPr defTabSz="457200"/>
            <a:r>
              <a:rPr lang="en-US" sz="800" dirty="0" smtClean="0">
                <a:solidFill>
                  <a:prstClr val="white">
                    <a:lumMod val="50000"/>
                  </a:prstClr>
                </a:solidFill>
              </a:rPr>
              <a:t>30</a:t>
            </a:r>
          </a:p>
          <a:p>
            <a:pPr defTabSz="457200"/>
            <a:endParaRPr lang="en-US" sz="800" dirty="0" smtClean="0">
              <a:solidFill>
                <a:prstClr val="white">
                  <a:lumMod val="50000"/>
                </a:prstClr>
              </a:solidFill>
            </a:endParaRPr>
          </a:p>
          <a:p>
            <a:pPr defTabSz="457200"/>
            <a:r>
              <a:rPr lang="en-US" sz="800" dirty="0" smtClean="0">
                <a:solidFill>
                  <a:prstClr val="white">
                    <a:lumMod val="50000"/>
                  </a:prstClr>
                </a:solidFill>
              </a:rPr>
              <a:t>25</a:t>
            </a:r>
          </a:p>
          <a:p>
            <a:pPr defTabSz="457200"/>
            <a:endParaRPr lang="en-US" sz="800" dirty="0" smtClean="0">
              <a:solidFill>
                <a:prstClr val="white">
                  <a:lumMod val="50000"/>
                </a:prstClr>
              </a:solidFill>
            </a:endParaRPr>
          </a:p>
          <a:p>
            <a:pPr defTabSz="457200"/>
            <a:r>
              <a:rPr lang="en-US" sz="800" dirty="0" smtClean="0">
                <a:solidFill>
                  <a:prstClr val="white">
                    <a:lumMod val="50000"/>
                  </a:prstClr>
                </a:solidFill>
              </a:rPr>
              <a:t>20</a:t>
            </a:r>
          </a:p>
          <a:p>
            <a:pPr defTabSz="457200"/>
            <a:endParaRPr lang="en-US" sz="800" dirty="0" smtClean="0">
              <a:solidFill>
                <a:prstClr val="white">
                  <a:lumMod val="50000"/>
                </a:prstClr>
              </a:solidFill>
            </a:endParaRPr>
          </a:p>
          <a:p>
            <a:pPr defTabSz="457200"/>
            <a:r>
              <a:rPr lang="en-US" sz="800" dirty="0" smtClean="0">
                <a:solidFill>
                  <a:prstClr val="white">
                    <a:lumMod val="50000"/>
                  </a:prstClr>
                </a:solidFill>
              </a:rPr>
              <a:t>15</a:t>
            </a:r>
          </a:p>
          <a:p>
            <a:pPr defTabSz="457200"/>
            <a:endParaRPr lang="en-US" sz="800" dirty="0" smtClean="0">
              <a:solidFill>
                <a:prstClr val="white">
                  <a:lumMod val="50000"/>
                </a:prstClr>
              </a:solidFill>
            </a:endParaRPr>
          </a:p>
          <a:p>
            <a:pPr defTabSz="457200"/>
            <a:r>
              <a:rPr lang="en-US" sz="800" dirty="0" smtClean="0">
                <a:solidFill>
                  <a:prstClr val="white">
                    <a:lumMod val="50000"/>
                  </a:prstClr>
                </a:solidFill>
              </a:rPr>
              <a:t>10</a:t>
            </a:r>
          </a:p>
          <a:p>
            <a:pPr defTabSz="457200"/>
            <a:endParaRPr lang="en-US" sz="800" dirty="0" smtClean="0">
              <a:solidFill>
                <a:prstClr val="white">
                  <a:lumMod val="50000"/>
                </a:prstClr>
              </a:solidFill>
            </a:endParaRPr>
          </a:p>
          <a:p>
            <a:pPr defTabSz="457200"/>
            <a:r>
              <a:rPr lang="en-US" sz="800" dirty="0" smtClean="0">
                <a:solidFill>
                  <a:prstClr val="white">
                    <a:lumMod val="50000"/>
                  </a:prstClr>
                </a:solidFill>
              </a:rPr>
              <a:t>5</a:t>
            </a:r>
          </a:p>
          <a:p>
            <a:pPr defTabSz="457200"/>
            <a:endParaRPr lang="en-US" sz="800" dirty="0" smtClean="0">
              <a:solidFill>
                <a:prstClr val="white">
                  <a:lumMod val="50000"/>
                </a:prstClr>
              </a:solidFill>
            </a:endParaRPr>
          </a:p>
          <a:p>
            <a:pPr defTabSz="457200"/>
            <a:r>
              <a:rPr lang="en-US" sz="800" dirty="0" smtClean="0">
                <a:solidFill>
                  <a:prstClr val="white">
                    <a:lumMod val="50000"/>
                  </a:prstClr>
                </a:solidFill>
              </a:rPr>
              <a:t>0</a:t>
            </a:r>
          </a:p>
          <a:p>
            <a:pPr defTabSz="457200"/>
            <a:endParaRPr lang="en-US" sz="800" dirty="0" smtClean="0">
              <a:solidFill>
                <a:prstClr val="white">
                  <a:lumMod val="50000"/>
                </a:prstClr>
              </a:solidFill>
            </a:endParaRPr>
          </a:p>
          <a:p>
            <a:pPr defTabSz="457200"/>
            <a:r>
              <a:rPr lang="en-US" sz="800" dirty="0" smtClean="0">
                <a:solidFill>
                  <a:prstClr val="white">
                    <a:lumMod val="50000"/>
                  </a:prstClr>
                </a:solidFill>
              </a:rPr>
              <a:t>-5</a:t>
            </a:r>
          </a:p>
          <a:p>
            <a:pPr defTabSz="457200"/>
            <a:endParaRPr lang="en-US" sz="800" dirty="0" smtClean="0">
              <a:solidFill>
                <a:prstClr val="white">
                  <a:lumMod val="50000"/>
                </a:prstClr>
              </a:solidFill>
            </a:endParaRPr>
          </a:p>
          <a:p>
            <a:pPr defTabSz="457200"/>
            <a:r>
              <a:rPr lang="en-US" sz="800" dirty="0" smtClean="0">
                <a:solidFill>
                  <a:prstClr val="white">
                    <a:lumMod val="50000"/>
                  </a:prstClr>
                </a:solidFill>
              </a:rPr>
              <a:t>-10</a:t>
            </a:r>
          </a:p>
          <a:p>
            <a:pPr defTabSz="457200"/>
            <a:endParaRPr lang="en-US" sz="1000" dirty="0" smtClean="0">
              <a:solidFill>
                <a:prstClr val="white">
                  <a:lumMod val="50000"/>
                </a:prstClr>
              </a:solidFill>
            </a:endParaRPr>
          </a:p>
        </p:txBody>
      </p:sp>
      <p:sp>
        <p:nvSpPr>
          <p:cNvPr id="42" name="Oval 41"/>
          <p:cNvSpPr>
            <a:spLocks noChangeAspect="1"/>
          </p:cNvSpPr>
          <p:nvPr/>
        </p:nvSpPr>
        <p:spPr>
          <a:xfrm>
            <a:off x="2582632" y="4400692"/>
            <a:ext cx="72000" cy="72000"/>
          </a:xfrm>
          <a:prstGeom prst="ellipse">
            <a:avLst/>
          </a:prstGeom>
          <a:ln>
            <a:solidFill>
              <a:srgbClr val="FFFFFF"/>
            </a:solidFill>
          </a:ln>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defTabSz="457200"/>
            <a:r>
              <a:rPr lang="en-US" sz="800" dirty="0" smtClean="0">
                <a:solidFill>
                  <a:prstClr val="black"/>
                </a:solidFill>
              </a:rPr>
              <a:t>  Electronics</a:t>
            </a:r>
            <a:endParaRPr lang="en-US" sz="800" dirty="0">
              <a:solidFill>
                <a:prstClr val="black"/>
              </a:solidFill>
            </a:endParaRPr>
          </a:p>
        </p:txBody>
      </p:sp>
      <p:sp>
        <p:nvSpPr>
          <p:cNvPr id="34" name="Oval 33"/>
          <p:cNvSpPr>
            <a:spLocks noChangeAspect="1"/>
          </p:cNvSpPr>
          <p:nvPr/>
        </p:nvSpPr>
        <p:spPr>
          <a:xfrm>
            <a:off x="2576437" y="3465864"/>
            <a:ext cx="72000" cy="72000"/>
          </a:xfrm>
          <a:prstGeom prst="ellipse">
            <a:avLst/>
          </a:prstGeom>
          <a:ln>
            <a:solidFill>
              <a:srgbClr val="FFFFFF"/>
            </a:solidFill>
          </a:ln>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defTabSz="457200"/>
            <a:r>
              <a:rPr lang="en-US" sz="800" dirty="0">
                <a:solidFill>
                  <a:prstClr val="black"/>
                </a:solidFill>
              </a:rPr>
              <a:t> </a:t>
            </a:r>
            <a:r>
              <a:rPr lang="en-US" sz="800" dirty="0" smtClean="0">
                <a:solidFill>
                  <a:prstClr val="black"/>
                </a:solidFill>
              </a:rPr>
              <a:t>  Recruitment</a:t>
            </a:r>
            <a:endParaRPr lang="en-US" sz="800" dirty="0">
              <a:solidFill>
                <a:prstClr val="black"/>
              </a:solidFill>
            </a:endParaRPr>
          </a:p>
        </p:txBody>
      </p:sp>
      <p:sp>
        <p:nvSpPr>
          <p:cNvPr id="33" name="Oval 32"/>
          <p:cNvSpPr>
            <a:spLocks noChangeAspect="1"/>
          </p:cNvSpPr>
          <p:nvPr/>
        </p:nvSpPr>
        <p:spPr>
          <a:xfrm>
            <a:off x="2321610" y="3021980"/>
            <a:ext cx="72000" cy="72000"/>
          </a:xfrm>
          <a:prstGeom prst="ellipse">
            <a:avLst/>
          </a:prstGeom>
          <a:ln>
            <a:solidFill>
              <a:srgbClr val="FFFFFF"/>
            </a:solidFill>
          </a:ln>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defTabSz="457200"/>
            <a:r>
              <a:rPr lang="en-US" sz="800" dirty="0" smtClean="0">
                <a:solidFill>
                  <a:prstClr val="black"/>
                </a:solidFill>
              </a:rPr>
              <a:t>  HR &amp; Personnel</a:t>
            </a:r>
            <a:endParaRPr lang="en-US" sz="800" dirty="0">
              <a:solidFill>
                <a:prstClr val="black"/>
              </a:solidFill>
            </a:endParaRPr>
          </a:p>
        </p:txBody>
      </p:sp>
      <p:sp>
        <p:nvSpPr>
          <p:cNvPr id="19" name="Oval 18"/>
          <p:cNvSpPr>
            <a:spLocks noChangeAspect="1"/>
          </p:cNvSpPr>
          <p:nvPr/>
        </p:nvSpPr>
        <p:spPr>
          <a:xfrm>
            <a:off x="2436877" y="2151523"/>
            <a:ext cx="180000" cy="180000"/>
          </a:xfrm>
          <a:prstGeom prst="ellipse">
            <a:avLst/>
          </a:pr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wrap="none" rtlCol="0" anchor="ctr"/>
          <a:lstStyle/>
          <a:p>
            <a:pPr defTabSz="457200"/>
            <a:r>
              <a:rPr lang="en-US" sz="800" dirty="0" smtClean="0">
                <a:solidFill>
                  <a:prstClr val="black"/>
                </a:solidFill>
              </a:rPr>
              <a:t>Hospitality &amp; Catering</a:t>
            </a:r>
            <a:endParaRPr lang="en-US" sz="800" dirty="0">
              <a:solidFill>
                <a:prstClr val="black"/>
              </a:solidFill>
            </a:endParaRPr>
          </a:p>
        </p:txBody>
      </p:sp>
      <p:cxnSp>
        <p:nvCxnSpPr>
          <p:cNvPr id="11" name="Straight Connector 10"/>
          <p:cNvCxnSpPr/>
          <p:nvPr/>
        </p:nvCxnSpPr>
        <p:spPr>
          <a:xfrm flipH="1">
            <a:off x="1400098" y="3891774"/>
            <a:ext cx="6259551" cy="0"/>
          </a:xfrm>
          <a:prstGeom prst="line">
            <a:avLst/>
          </a:prstGeom>
          <a:ln>
            <a:solidFill>
              <a:srgbClr val="73B632"/>
            </a:solidFill>
            <a:prstDash val="sysDash"/>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3350107" y="5643992"/>
            <a:ext cx="2057465" cy="261610"/>
          </a:xfrm>
          <a:prstGeom prst="rect">
            <a:avLst/>
          </a:prstGeom>
          <a:noFill/>
        </p:spPr>
        <p:txBody>
          <a:bodyPr wrap="square" rtlCol="0">
            <a:spAutoFit/>
          </a:bodyPr>
          <a:lstStyle/>
          <a:p>
            <a:pPr algn="ctr" defTabSz="457200"/>
            <a:r>
              <a:rPr lang="en-GB" sz="1100" dirty="0" smtClean="0">
                <a:solidFill>
                  <a:prstClr val="black">
                    <a:lumMod val="50000"/>
                    <a:lumOff val="50000"/>
                  </a:prstClr>
                </a:solidFill>
              </a:rPr>
              <a:t>2013 Vacancy Growth (%)</a:t>
            </a:r>
            <a:endParaRPr lang="en-GB" sz="1100" dirty="0">
              <a:solidFill>
                <a:prstClr val="black">
                  <a:lumMod val="50000"/>
                  <a:lumOff val="50000"/>
                </a:prstClr>
              </a:solidFill>
            </a:endParaRPr>
          </a:p>
        </p:txBody>
      </p:sp>
      <p:sp>
        <p:nvSpPr>
          <p:cNvPr id="39" name="TextBox 38"/>
          <p:cNvSpPr txBox="1"/>
          <p:nvPr/>
        </p:nvSpPr>
        <p:spPr>
          <a:xfrm rot="-5400000">
            <a:off x="-189058" y="3520068"/>
            <a:ext cx="2057465" cy="261610"/>
          </a:xfrm>
          <a:prstGeom prst="rect">
            <a:avLst/>
          </a:prstGeom>
          <a:noFill/>
        </p:spPr>
        <p:txBody>
          <a:bodyPr wrap="square" rtlCol="0">
            <a:spAutoFit/>
          </a:bodyPr>
          <a:lstStyle/>
          <a:p>
            <a:pPr algn="ctr" defTabSz="457200"/>
            <a:r>
              <a:rPr lang="en-GB" sz="1100" dirty="0" smtClean="0">
                <a:solidFill>
                  <a:prstClr val="black">
                    <a:lumMod val="50000"/>
                    <a:lumOff val="50000"/>
                  </a:prstClr>
                </a:solidFill>
              </a:rPr>
              <a:t>2013 APV</a:t>
            </a:r>
            <a:endParaRPr lang="en-GB" sz="1100" dirty="0">
              <a:solidFill>
                <a:prstClr val="black">
                  <a:lumMod val="50000"/>
                  <a:lumOff val="50000"/>
                </a:prstClr>
              </a:solidFill>
            </a:endParaRPr>
          </a:p>
        </p:txBody>
      </p:sp>
    </p:spTree>
    <p:extLst>
      <p:ext uri="{BB962C8B-B14F-4D97-AF65-F5344CB8AC3E}">
        <p14:creationId xmlns:p14="http://schemas.microsoft.com/office/powerpoint/2010/main" val="415065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005" y="5485883"/>
            <a:ext cx="7011872" cy="806665"/>
          </a:xfrm>
        </p:spPr>
        <p:txBody>
          <a:bodyPr/>
          <a:lstStyle/>
          <a:p>
            <a:r>
              <a:rPr lang="en-US" dirty="0" smtClean="0"/>
              <a:t>Spotlight on Recruitment</a:t>
            </a:r>
            <a:endParaRPr lang="en-US" dirty="0"/>
          </a:p>
        </p:txBody>
      </p:sp>
      <p:pic>
        <p:nvPicPr>
          <p:cNvPr id="5" name="Picture 4" descr="shutterstock_16952702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334000"/>
          </a:xfrm>
          <a:prstGeom prst="rect">
            <a:avLst/>
          </a:prstGeom>
        </p:spPr>
      </p:pic>
    </p:spTree>
    <p:extLst>
      <p:ext uri="{BB962C8B-B14F-4D97-AF65-F5344CB8AC3E}">
        <p14:creationId xmlns:p14="http://schemas.microsoft.com/office/powerpoint/2010/main" val="30361288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p:cNvSpPr>
          <p:nvPr>
            <p:ph type="title"/>
          </p:nvPr>
        </p:nvSpPr>
        <p:spPr/>
        <p:txBody>
          <a:bodyPr/>
          <a:lstStyle/>
          <a:p>
            <a:r>
              <a:rPr lang="en-GB" sz="3200" dirty="0" smtClean="0">
                <a:latin typeface="Bliss Medium" pitchFamily="2" charset="0"/>
              </a:rPr>
              <a:t>Ageing Population </a:t>
            </a:r>
          </a:p>
        </p:txBody>
      </p:sp>
      <p:sp>
        <p:nvSpPr>
          <p:cNvPr id="17411" name="AutoShape 3" descr="Z"/>
          <p:cNvSpPr>
            <a:spLocks noChangeAspect="1" noChangeArrowheads="1"/>
          </p:cNvSpPr>
          <p:nvPr/>
        </p:nvSpPr>
        <p:spPr bwMode="auto">
          <a:xfrm>
            <a:off x="63500" y="0"/>
            <a:ext cx="14478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dirty="0">
              <a:solidFill>
                <a:srgbClr val="000000"/>
              </a:solidFill>
              <a:latin typeface="Bliss 2 Regular" pitchFamily="50" charset="0"/>
            </a:endParaRPr>
          </a:p>
        </p:txBody>
      </p:sp>
      <p:sp>
        <p:nvSpPr>
          <p:cNvPr id="17412" name="AutoShape 4" descr="Z"/>
          <p:cNvSpPr>
            <a:spLocks noChangeAspect="1" noChangeArrowheads="1"/>
          </p:cNvSpPr>
          <p:nvPr/>
        </p:nvSpPr>
        <p:spPr bwMode="auto">
          <a:xfrm>
            <a:off x="63500" y="0"/>
            <a:ext cx="14478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dirty="0">
              <a:solidFill>
                <a:srgbClr val="000000"/>
              </a:solidFill>
              <a:latin typeface="Bliss 2 Regular" pitchFamily="50" charset="0"/>
            </a:endParaRPr>
          </a:p>
        </p:txBody>
      </p:sp>
      <p:sp>
        <p:nvSpPr>
          <p:cNvPr id="17413" name="AutoShape 5" descr="Z"/>
          <p:cNvSpPr>
            <a:spLocks noChangeAspect="1" noChangeArrowheads="1"/>
          </p:cNvSpPr>
          <p:nvPr/>
        </p:nvSpPr>
        <p:spPr bwMode="auto">
          <a:xfrm>
            <a:off x="63500" y="0"/>
            <a:ext cx="14478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dirty="0">
              <a:solidFill>
                <a:srgbClr val="000000"/>
              </a:solidFill>
              <a:latin typeface="Bliss 2 Regular" pitchFamily="50" charset="0"/>
            </a:endParaRPr>
          </a:p>
        </p:txBody>
      </p:sp>
      <p:pic>
        <p:nvPicPr>
          <p:cNvPr id="15366" name="Picture 6" descr="id_30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988840"/>
            <a:ext cx="5184576" cy="3455715"/>
          </a:xfrm>
          <a:prstGeom prst="rect">
            <a:avLst/>
          </a:prstGeom>
          <a:noFill/>
          <a:ln>
            <a:noFill/>
          </a:ln>
          <a:effectLst>
            <a:glow rad="228600">
              <a:srgbClr val="00A9AB">
                <a:alpha val="40000"/>
              </a:srgb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89238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55600" y="2476500"/>
            <a:ext cx="8013700" cy="2997697"/>
          </a:xfrm>
          <a:prstGeom prst="rect">
            <a:avLst/>
          </a:prstGeom>
        </p:spPr>
      </p:pic>
      <p:sp>
        <p:nvSpPr>
          <p:cNvPr id="2" name="Title 1"/>
          <p:cNvSpPr>
            <a:spLocks noGrp="1"/>
          </p:cNvSpPr>
          <p:nvPr>
            <p:ph type="title"/>
          </p:nvPr>
        </p:nvSpPr>
        <p:spPr/>
        <p:txBody>
          <a:bodyPr/>
          <a:lstStyle/>
          <a:p>
            <a:r>
              <a:rPr lang="en-US" dirty="0" smtClean="0"/>
              <a:t>Recruitment under review…</a:t>
            </a:r>
            <a:endParaRPr lang="en-US" dirty="0"/>
          </a:p>
        </p:txBody>
      </p:sp>
      <p:sp>
        <p:nvSpPr>
          <p:cNvPr id="5" name="TextBox 4"/>
          <p:cNvSpPr txBox="1"/>
          <p:nvPr/>
        </p:nvSpPr>
        <p:spPr>
          <a:xfrm>
            <a:off x="899298" y="2139434"/>
            <a:ext cx="6014493" cy="369332"/>
          </a:xfrm>
          <a:prstGeom prst="rect">
            <a:avLst/>
          </a:prstGeom>
          <a:noFill/>
        </p:spPr>
        <p:txBody>
          <a:bodyPr wrap="square" rtlCol="0">
            <a:spAutoFit/>
          </a:bodyPr>
          <a:lstStyle/>
          <a:p>
            <a:pPr defTabSz="457200"/>
            <a:r>
              <a:rPr lang="en-US" dirty="0">
                <a:solidFill>
                  <a:srgbClr val="000000"/>
                </a:solidFill>
                <a:latin typeface="Lucida Grande"/>
                <a:ea typeface="Lucida Grande"/>
                <a:cs typeface="Lucida Grande"/>
              </a:rPr>
              <a:t>Vacancy changes in the Recruitment sector</a:t>
            </a:r>
            <a:endParaRPr lang="en-US" dirty="0">
              <a:solidFill>
                <a:prstClr val="black"/>
              </a:solidFill>
            </a:endParaRPr>
          </a:p>
        </p:txBody>
      </p:sp>
      <p:sp>
        <p:nvSpPr>
          <p:cNvPr id="9" name="TextBox 8"/>
          <p:cNvSpPr txBox="1"/>
          <p:nvPr/>
        </p:nvSpPr>
        <p:spPr>
          <a:xfrm>
            <a:off x="4699000" y="2870200"/>
            <a:ext cx="1816100" cy="646331"/>
          </a:xfrm>
          <a:prstGeom prst="rect">
            <a:avLst/>
          </a:prstGeom>
          <a:noFill/>
        </p:spPr>
        <p:txBody>
          <a:bodyPr wrap="square" rtlCol="0">
            <a:spAutoFit/>
          </a:bodyPr>
          <a:lstStyle/>
          <a:p>
            <a:pPr defTabSz="457200"/>
            <a:r>
              <a:rPr lang="en-US" dirty="0">
                <a:solidFill>
                  <a:prstClr val="black"/>
                </a:solidFill>
              </a:rPr>
              <a:t>Full year growth 4.2%</a:t>
            </a:r>
          </a:p>
        </p:txBody>
      </p:sp>
      <p:sp>
        <p:nvSpPr>
          <p:cNvPr id="10" name="TextBox 9"/>
          <p:cNvSpPr txBox="1"/>
          <p:nvPr/>
        </p:nvSpPr>
        <p:spPr>
          <a:xfrm>
            <a:off x="6172200" y="4337050"/>
            <a:ext cx="1666876" cy="646331"/>
          </a:xfrm>
          <a:prstGeom prst="rect">
            <a:avLst/>
          </a:prstGeom>
          <a:noFill/>
        </p:spPr>
        <p:txBody>
          <a:bodyPr wrap="square" rtlCol="0">
            <a:spAutoFit/>
          </a:bodyPr>
          <a:lstStyle/>
          <a:p>
            <a:pPr defTabSz="457200"/>
            <a:r>
              <a:rPr lang="en-US" dirty="0" smtClean="0">
                <a:solidFill>
                  <a:prstClr val="black"/>
                </a:solidFill>
              </a:rPr>
              <a:t>Last 6 months growth 12.5%</a:t>
            </a:r>
            <a:endParaRPr lang="en-US" dirty="0">
              <a:solidFill>
                <a:prstClr val="black"/>
              </a:solidFill>
            </a:endParaRPr>
          </a:p>
        </p:txBody>
      </p:sp>
      <p:pic>
        <p:nvPicPr>
          <p:cNvPr id="11" name="Picture 10"/>
          <p:cNvPicPr>
            <a:picLocks noChangeAspect="1"/>
          </p:cNvPicPr>
          <p:nvPr/>
        </p:nvPicPr>
        <p:blipFill>
          <a:blip r:embed="rId3"/>
          <a:stretch>
            <a:fillRect/>
          </a:stretch>
        </p:blipFill>
        <p:spPr>
          <a:xfrm>
            <a:off x="0" y="5474197"/>
            <a:ext cx="9144000" cy="349881"/>
          </a:xfrm>
          <a:prstGeom prst="rect">
            <a:avLst/>
          </a:prstGeom>
        </p:spPr>
      </p:pic>
    </p:spTree>
    <p:extLst>
      <p:ext uri="{BB962C8B-B14F-4D97-AF65-F5344CB8AC3E}">
        <p14:creationId xmlns:p14="http://schemas.microsoft.com/office/powerpoint/2010/main" val="335120378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Recruitment under review…</a:t>
            </a:r>
          </a:p>
        </p:txBody>
      </p:sp>
      <p:pic>
        <p:nvPicPr>
          <p:cNvPr id="5" name="Picture 4"/>
          <p:cNvPicPr>
            <a:picLocks noChangeAspect="1"/>
          </p:cNvPicPr>
          <p:nvPr/>
        </p:nvPicPr>
        <p:blipFill>
          <a:blip r:embed="rId2"/>
          <a:stretch>
            <a:fillRect/>
          </a:stretch>
        </p:blipFill>
        <p:spPr>
          <a:xfrm>
            <a:off x="-12700" y="2921000"/>
            <a:ext cx="9144000" cy="2267497"/>
          </a:xfrm>
          <a:prstGeom prst="rect">
            <a:avLst/>
          </a:prstGeom>
        </p:spPr>
      </p:pic>
      <p:sp>
        <p:nvSpPr>
          <p:cNvPr id="6" name="TextBox 5"/>
          <p:cNvSpPr txBox="1"/>
          <p:nvPr/>
        </p:nvSpPr>
        <p:spPr>
          <a:xfrm>
            <a:off x="594498" y="2551668"/>
            <a:ext cx="6014493" cy="369332"/>
          </a:xfrm>
          <a:prstGeom prst="rect">
            <a:avLst/>
          </a:prstGeom>
          <a:noFill/>
        </p:spPr>
        <p:txBody>
          <a:bodyPr wrap="square" rtlCol="0">
            <a:spAutoFit/>
          </a:bodyPr>
          <a:lstStyle/>
          <a:p>
            <a:pPr defTabSz="457200"/>
            <a:r>
              <a:rPr lang="en-US" dirty="0" smtClean="0">
                <a:solidFill>
                  <a:srgbClr val="000000"/>
                </a:solidFill>
                <a:latin typeface="Lucida Grande"/>
                <a:ea typeface="Lucida Grande"/>
                <a:cs typeface="Lucida Grande"/>
              </a:rPr>
              <a:t>Application Rate Trends in </a:t>
            </a:r>
            <a:r>
              <a:rPr lang="en-US" dirty="0">
                <a:solidFill>
                  <a:srgbClr val="000000"/>
                </a:solidFill>
                <a:latin typeface="Lucida Grande"/>
                <a:ea typeface="Lucida Grande"/>
                <a:cs typeface="Lucida Grande"/>
              </a:rPr>
              <a:t>the Recruitment sector</a:t>
            </a:r>
            <a:endParaRPr lang="en-US" dirty="0">
              <a:solidFill>
                <a:prstClr val="black"/>
              </a:solidFill>
            </a:endParaRPr>
          </a:p>
        </p:txBody>
      </p:sp>
    </p:spTree>
    <p:extLst>
      <p:ext uri="{BB962C8B-B14F-4D97-AF65-F5344CB8AC3E}">
        <p14:creationId xmlns:p14="http://schemas.microsoft.com/office/powerpoint/2010/main" val="408235235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Recruitment under review</a:t>
            </a:r>
            <a:endParaRPr lang="en-US" dirty="0"/>
          </a:p>
        </p:txBody>
      </p:sp>
      <p:pic>
        <p:nvPicPr>
          <p:cNvPr id="6" name="Picture 5"/>
          <p:cNvPicPr>
            <a:picLocks noChangeAspect="1"/>
          </p:cNvPicPr>
          <p:nvPr/>
        </p:nvPicPr>
        <p:blipFill>
          <a:blip r:embed="rId2"/>
          <a:stretch>
            <a:fillRect/>
          </a:stretch>
        </p:blipFill>
        <p:spPr>
          <a:xfrm>
            <a:off x="304800" y="2731095"/>
            <a:ext cx="8382000" cy="2260600"/>
          </a:xfrm>
          <a:prstGeom prst="rect">
            <a:avLst/>
          </a:prstGeom>
        </p:spPr>
      </p:pic>
      <p:sp>
        <p:nvSpPr>
          <p:cNvPr id="7" name="TextBox 6"/>
          <p:cNvSpPr txBox="1"/>
          <p:nvPr/>
        </p:nvSpPr>
        <p:spPr>
          <a:xfrm>
            <a:off x="899298" y="2361763"/>
            <a:ext cx="6014493" cy="369332"/>
          </a:xfrm>
          <a:prstGeom prst="rect">
            <a:avLst/>
          </a:prstGeom>
          <a:noFill/>
        </p:spPr>
        <p:txBody>
          <a:bodyPr wrap="square" rtlCol="0">
            <a:spAutoFit/>
          </a:bodyPr>
          <a:lstStyle/>
          <a:p>
            <a:pPr defTabSz="457200"/>
            <a:r>
              <a:rPr lang="en-US" dirty="0" smtClean="0">
                <a:solidFill>
                  <a:srgbClr val="000000"/>
                </a:solidFill>
                <a:latin typeface="Lucida Grande"/>
                <a:ea typeface="Lucida Grande"/>
                <a:cs typeface="Lucida Grande"/>
              </a:rPr>
              <a:t>Salary movements in the Recruitment sector</a:t>
            </a:r>
            <a:endParaRPr lang="en-US" dirty="0">
              <a:solidFill>
                <a:prstClr val="black"/>
              </a:solidFill>
            </a:endParaRPr>
          </a:p>
        </p:txBody>
      </p:sp>
      <p:sp>
        <p:nvSpPr>
          <p:cNvPr id="4" name="TextBox 3"/>
          <p:cNvSpPr txBox="1"/>
          <p:nvPr/>
        </p:nvSpPr>
        <p:spPr>
          <a:xfrm>
            <a:off x="5318898" y="3092826"/>
            <a:ext cx="2529702" cy="369332"/>
          </a:xfrm>
          <a:prstGeom prst="rect">
            <a:avLst/>
          </a:prstGeom>
          <a:solidFill>
            <a:schemeClr val="bg1"/>
          </a:solidFill>
        </p:spPr>
        <p:txBody>
          <a:bodyPr wrap="square" rtlCol="0">
            <a:spAutoFit/>
          </a:bodyPr>
          <a:lstStyle/>
          <a:p>
            <a:pPr defTabSz="457200"/>
            <a:r>
              <a:rPr lang="en-GB" dirty="0" smtClean="0">
                <a:solidFill>
                  <a:prstClr val="black"/>
                </a:solidFill>
              </a:rPr>
              <a:t>Last 12 months - 2.0%</a:t>
            </a:r>
            <a:endParaRPr lang="en-GB" dirty="0">
              <a:solidFill>
                <a:prstClr val="black"/>
              </a:solidFill>
            </a:endParaRPr>
          </a:p>
        </p:txBody>
      </p:sp>
    </p:spTree>
    <p:extLst>
      <p:ext uri="{BB962C8B-B14F-4D97-AF65-F5344CB8AC3E}">
        <p14:creationId xmlns:p14="http://schemas.microsoft.com/office/powerpoint/2010/main" val="49124239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Download UK Recruitment Trends 2013</a:t>
            </a:r>
            <a:endParaRPr lang="en-US" dirty="0"/>
          </a:p>
        </p:txBody>
      </p:sp>
      <p:pic>
        <p:nvPicPr>
          <p:cNvPr id="6" name="Picture 5" descr="RT13 Downloa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966371"/>
            <a:ext cx="8214634" cy="4060071"/>
          </a:xfrm>
          <a:prstGeom prst="rect">
            <a:avLst/>
          </a:prstGeom>
        </p:spPr>
      </p:pic>
    </p:spTree>
    <p:extLst>
      <p:ext uri="{BB962C8B-B14F-4D97-AF65-F5344CB8AC3E}">
        <p14:creationId xmlns:p14="http://schemas.microsoft.com/office/powerpoint/2010/main" val="304755072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748016" y="2938423"/>
            <a:ext cx="5520725" cy="916288"/>
          </a:xfrm>
        </p:spPr>
        <p:txBody>
          <a:bodyPr/>
          <a:lstStyle/>
          <a:p>
            <a:r>
              <a:rPr lang="en-US" dirty="0" smtClean="0"/>
              <a:t>Thank You!</a:t>
            </a:r>
            <a:endParaRPr lang="en-US" dirty="0"/>
          </a:p>
        </p:txBody>
      </p:sp>
      <p:sp>
        <p:nvSpPr>
          <p:cNvPr id="5" name="Subtitle 4"/>
          <p:cNvSpPr>
            <a:spLocks noGrp="1"/>
          </p:cNvSpPr>
          <p:nvPr>
            <p:ph type="subTitle" idx="1"/>
          </p:nvPr>
        </p:nvSpPr>
        <p:spPr>
          <a:xfrm>
            <a:off x="2748015" y="3671966"/>
            <a:ext cx="5018271" cy="2299129"/>
          </a:xfrm>
        </p:spPr>
        <p:txBody>
          <a:bodyPr/>
          <a:lstStyle/>
          <a:p>
            <a:r>
              <a:rPr lang="en-US" b="1" dirty="0" smtClean="0">
                <a:solidFill>
                  <a:srgbClr val="73B632"/>
                </a:solidFill>
              </a:rPr>
              <a:t>Dan Martin, Managing Director</a:t>
            </a:r>
          </a:p>
          <a:p>
            <a:r>
              <a:rPr lang="en-US" sz="1200" dirty="0" err="1" smtClean="0">
                <a:solidFill>
                  <a:srgbClr val="4F81BD"/>
                </a:solidFill>
              </a:rPr>
              <a:t>danm@broadbean.com</a:t>
            </a:r>
            <a:endParaRPr lang="en-US" sz="1200" dirty="0" smtClean="0">
              <a:solidFill>
                <a:srgbClr val="4F81BD"/>
              </a:solidFill>
            </a:endParaRPr>
          </a:p>
          <a:p>
            <a:r>
              <a:rPr lang="en-US" sz="1200" dirty="0" smtClean="0"/>
              <a:t>+44 (0)20 7536 1661</a:t>
            </a:r>
            <a:endParaRPr lang="en-US" sz="1200" dirty="0"/>
          </a:p>
          <a:p>
            <a:r>
              <a:rPr lang="en-US" sz="1200" dirty="0" smtClean="0">
                <a:solidFill>
                  <a:schemeClr val="accent1"/>
                </a:solidFill>
              </a:rPr>
              <a:t>Tweet</a:t>
            </a:r>
            <a:r>
              <a:rPr lang="en-US" sz="1200" dirty="0" smtClean="0"/>
              <a:t> </a:t>
            </a:r>
            <a:r>
              <a:rPr lang="en-US" sz="1200" b="1" dirty="0" smtClean="0"/>
              <a:t>@BroadbeanEMEA</a:t>
            </a:r>
          </a:p>
          <a:p>
            <a:r>
              <a:rPr lang="en-US" sz="1200" dirty="0" smtClean="0">
                <a:solidFill>
                  <a:srgbClr val="4F81BD"/>
                </a:solidFill>
              </a:rPr>
              <a:t>Follow</a:t>
            </a:r>
            <a:r>
              <a:rPr lang="en-US" sz="1200" dirty="0" smtClean="0"/>
              <a:t> </a:t>
            </a:r>
            <a:r>
              <a:rPr lang="en-US" sz="1200" b="1" dirty="0" smtClean="0"/>
              <a:t>Broadbean Technology </a:t>
            </a:r>
            <a:r>
              <a:rPr lang="en-US" sz="1200" dirty="0" smtClean="0"/>
              <a:t>on Linkedin </a:t>
            </a:r>
          </a:p>
          <a:p>
            <a:r>
              <a:rPr lang="en-US" sz="1200" dirty="0" smtClean="0">
                <a:solidFill>
                  <a:srgbClr val="4F81BD"/>
                </a:solidFill>
              </a:rPr>
              <a:t>Friend</a:t>
            </a:r>
            <a:r>
              <a:rPr lang="en-US" sz="1200" dirty="0" smtClean="0"/>
              <a:t> </a:t>
            </a:r>
            <a:r>
              <a:rPr lang="en-US" sz="1200" b="1" dirty="0" smtClean="0"/>
              <a:t>Broadbean Technology </a:t>
            </a:r>
            <a:r>
              <a:rPr lang="en-US" sz="1200" dirty="0"/>
              <a:t>on </a:t>
            </a:r>
            <a:r>
              <a:rPr lang="en-US" sz="1200" dirty="0" smtClean="0"/>
              <a:t>Facebook</a:t>
            </a:r>
            <a:endParaRPr lang="en-US" sz="1200" b="1" dirty="0" smtClean="0"/>
          </a:p>
          <a:p>
            <a:endParaRPr lang="en-US" dirty="0" smtClean="0"/>
          </a:p>
          <a:p>
            <a:endParaRPr lang="en-US" dirty="0"/>
          </a:p>
          <a:p>
            <a:endParaRPr lang="en-US" dirty="0"/>
          </a:p>
        </p:txBody>
      </p:sp>
    </p:spTree>
    <p:extLst>
      <p:ext uri="{BB962C8B-B14F-4D97-AF65-F5344CB8AC3E}">
        <p14:creationId xmlns:p14="http://schemas.microsoft.com/office/powerpoint/2010/main" val="229653629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9551" y="1412776"/>
            <a:ext cx="8208912" cy="2952328"/>
          </a:xfrm>
        </p:spPr>
        <p:txBody>
          <a:bodyPr>
            <a:noAutofit/>
          </a:bodyPr>
          <a:lstStyle/>
          <a:p>
            <a:pPr algn="l"/>
            <a:endParaRPr lang="en-GB" sz="4000" dirty="0" smtClean="0">
              <a:solidFill>
                <a:srgbClr val="62318A"/>
              </a:solidFill>
              <a:latin typeface="Rockwell" pitchFamily="18" charset="0"/>
            </a:endParaRPr>
          </a:p>
          <a:p>
            <a:pPr algn="l"/>
            <a:r>
              <a:rPr lang="en-GB" sz="4000" dirty="0" smtClean="0">
                <a:solidFill>
                  <a:srgbClr val="62318A"/>
                </a:solidFill>
                <a:latin typeface="Rockwell" pitchFamily="18" charset="0"/>
              </a:rPr>
              <a:t>Recruitment Leaders Connect</a:t>
            </a:r>
          </a:p>
          <a:p>
            <a:pPr algn="l"/>
            <a:r>
              <a:rPr lang="en-GB" dirty="0" smtClean="0">
                <a:solidFill>
                  <a:schemeClr val="tx1"/>
                </a:solidFill>
                <a:latin typeface="Rockwell" pitchFamily="18" charset="0"/>
              </a:rPr>
              <a:t>The year ahead </a:t>
            </a:r>
            <a:r>
              <a:rPr lang="en-GB" dirty="0" smtClean="0">
                <a:solidFill>
                  <a:srgbClr val="62318A"/>
                </a:solidFill>
                <a:latin typeface="Rockwell" pitchFamily="18" charset="0"/>
              </a:rPr>
              <a:t>#</a:t>
            </a:r>
            <a:r>
              <a:rPr lang="en-GB" dirty="0" err="1" smtClean="0">
                <a:solidFill>
                  <a:srgbClr val="62318A"/>
                </a:solidFill>
                <a:latin typeface="Rockwell" pitchFamily="18" charset="0"/>
              </a:rPr>
              <a:t>RLCon</a:t>
            </a:r>
            <a:r>
              <a:rPr lang="en-US" sz="2800" dirty="0" smtClean="0">
                <a:solidFill>
                  <a:srgbClr val="62318A"/>
                </a:solidFill>
                <a:latin typeface="Rockwell" pitchFamily="18" charset="0"/>
              </a:rPr>
              <a:t/>
            </a:r>
            <a:br>
              <a:rPr lang="en-US" sz="2800" dirty="0" smtClean="0">
                <a:solidFill>
                  <a:srgbClr val="62318A"/>
                </a:solidFill>
                <a:latin typeface="Rockwell" pitchFamily="18" charset="0"/>
              </a:rPr>
            </a:br>
            <a:endParaRPr lang="en-US" sz="900" dirty="0" smtClean="0">
              <a:solidFill>
                <a:srgbClr val="62318A"/>
              </a:solidFill>
              <a:latin typeface="Rockwell" pitchFamily="18" charset="0"/>
            </a:endParaRPr>
          </a:p>
          <a:p>
            <a:pPr algn="l"/>
            <a:r>
              <a:rPr lang="en-US" sz="2000" dirty="0" smtClean="0">
                <a:solidFill>
                  <a:schemeClr val="tx1"/>
                </a:solidFill>
                <a:latin typeface="Rockwell" pitchFamily="18" charset="0"/>
              </a:rPr>
              <a:t>Today’s </a:t>
            </a:r>
            <a:r>
              <a:rPr lang="en-US" sz="2000" dirty="0" err="1" smtClean="0">
                <a:solidFill>
                  <a:schemeClr val="tx1"/>
                </a:solidFill>
                <a:latin typeface="Rockwell" pitchFamily="18" charset="0"/>
              </a:rPr>
              <a:t>WiFi</a:t>
            </a:r>
            <a:r>
              <a:rPr lang="en-US" sz="2000" dirty="0" smtClean="0">
                <a:solidFill>
                  <a:schemeClr val="tx1"/>
                </a:solidFill>
                <a:latin typeface="Rockwell" pitchFamily="18" charset="0"/>
              </a:rPr>
              <a:t> Access</a:t>
            </a:r>
          </a:p>
          <a:p>
            <a:pPr algn="l"/>
            <a:r>
              <a:rPr lang="en-US" sz="1800" dirty="0" smtClean="0">
                <a:solidFill>
                  <a:schemeClr val="tx1"/>
                </a:solidFill>
                <a:latin typeface="Rockwell" pitchFamily="18" charset="0"/>
              </a:rPr>
              <a:t>Network: </a:t>
            </a:r>
            <a:r>
              <a:rPr lang="en-US" sz="1800" dirty="0" smtClean="0">
                <a:solidFill>
                  <a:srgbClr val="62318A"/>
                </a:solidFill>
                <a:latin typeface="Rockwell" pitchFamily="18" charset="0"/>
              </a:rPr>
              <a:t>VENUE GUESTS</a:t>
            </a:r>
            <a:r>
              <a:rPr lang="en-US" sz="1800" dirty="0" smtClean="0">
                <a:solidFill>
                  <a:schemeClr val="tx1"/>
                </a:solidFill>
                <a:latin typeface="Rockwell" pitchFamily="18" charset="0"/>
              </a:rPr>
              <a:t>, Password: </a:t>
            </a:r>
            <a:r>
              <a:rPr lang="en-US" sz="1800" dirty="0" smtClean="0">
                <a:solidFill>
                  <a:srgbClr val="62318A"/>
                </a:solidFill>
                <a:latin typeface="Rockwell" pitchFamily="18" charset="0"/>
              </a:rPr>
              <a:t>EVENT</a:t>
            </a:r>
            <a:endParaRPr lang="en-GB" sz="1800" dirty="0">
              <a:solidFill>
                <a:srgbClr val="62318A"/>
              </a:solidFill>
              <a:latin typeface="Rockwell"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5342" y="5949280"/>
            <a:ext cx="3857331" cy="777305"/>
          </a:xfrm>
          <a:prstGeom prst="rect">
            <a:avLst/>
          </a:prstGeom>
        </p:spPr>
      </p:pic>
    </p:spTree>
    <p:extLst>
      <p:ext uri="{BB962C8B-B14F-4D97-AF65-F5344CB8AC3E}">
        <p14:creationId xmlns:p14="http://schemas.microsoft.com/office/powerpoint/2010/main" val="14529217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p:cNvSpPr>
          <p:nvPr>
            <p:ph type="title"/>
          </p:nvPr>
        </p:nvSpPr>
        <p:spPr>
          <a:xfrm>
            <a:off x="646113" y="631825"/>
            <a:ext cx="6856412" cy="735013"/>
          </a:xfrm>
        </p:spPr>
        <p:txBody>
          <a:bodyPr/>
          <a:lstStyle/>
          <a:p>
            <a:r>
              <a:rPr lang="en-GB" sz="3200" dirty="0" smtClean="0">
                <a:latin typeface="Bliss Medium" pitchFamily="2" charset="0"/>
              </a:rPr>
              <a:t>Social attitudes to work </a:t>
            </a:r>
          </a:p>
        </p:txBody>
      </p:sp>
      <p:sp>
        <p:nvSpPr>
          <p:cNvPr id="18435" name="AutoShape 3" descr="2Q=="/>
          <p:cNvSpPr>
            <a:spLocks noChangeAspect="1" noChangeArrowheads="1"/>
          </p:cNvSpPr>
          <p:nvPr/>
        </p:nvSpPr>
        <p:spPr bwMode="auto">
          <a:xfrm>
            <a:off x="63500" y="0"/>
            <a:ext cx="13335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dirty="0">
              <a:solidFill>
                <a:srgbClr val="000000"/>
              </a:solidFill>
              <a:latin typeface="Bliss 2 Regular" pitchFamily="50" charset="0"/>
            </a:endParaRPr>
          </a:p>
        </p:txBody>
      </p:sp>
      <p:sp>
        <p:nvSpPr>
          <p:cNvPr id="18436" name="AutoShape 5" descr="9k="/>
          <p:cNvSpPr>
            <a:spLocks noChangeAspect="1" noChangeArrowheads="1"/>
          </p:cNvSpPr>
          <p:nvPr/>
        </p:nvSpPr>
        <p:spPr bwMode="auto">
          <a:xfrm>
            <a:off x="4057650" y="2914650"/>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dirty="0">
              <a:solidFill>
                <a:srgbClr val="000000"/>
              </a:solidFill>
              <a:latin typeface="Bliss 2 Regular" pitchFamily="50" charset="0"/>
            </a:endParaRPr>
          </a:p>
        </p:txBody>
      </p:sp>
      <p:sp>
        <p:nvSpPr>
          <p:cNvPr id="18437" name="AutoShape 7" descr="Z"/>
          <p:cNvSpPr>
            <a:spLocks noChangeAspect="1" noChangeArrowheads="1"/>
          </p:cNvSpPr>
          <p:nvPr/>
        </p:nvSpPr>
        <p:spPr bwMode="auto">
          <a:xfrm>
            <a:off x="3943350" y="3076575"/>
            <a:ext cx="12573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dirty="0">
              <a:solidFill>
                <a:srgbClr val="000000"/>
              </a:solidFill>
              <a:latin typeface="Bliss 2 Regular" pitchFamily="50" charset="0"/>
            </a:endParaRPr>
          </a:p>
        </p:txBody>
      </p:sp>
      <p:sp>
        <p:nvSpPr>
          <p:cNvPr id="18438" name="AutoShape 8" descr="Z"/>
          <p:cNvSpPr>
            <a:spLocks noChangeAspect="1" noChangeArrowheads="1"/>
          </p:cNvSpPr>
          <p:nvPr/>
        </p:nvSpPr>
        <p:spPr bwMode="auto">
          <a:xfrm>
            <a:off x="3943350" y="3076575"/>
            <a:ext cx="12573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dirty="0">
              <a:solidFill>
                <a:srgbClr val="000000"/>
              </a:solidFill>
              <a:latin typeface="Bliss 2 Regular" pitchFamily="50" charset="0"/>
            </a:endParaRPr>
          </a:p>
        </p:txBody>
      </p:sp>
      <p:pic>
        <p:nvPicPr>
          <p:cNvPr id="16393" name="Picture 9" descr="the-x-factor-logo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725" y="1839107"/>
            <a:ext cx="3484563" cy="2705906"/>
          </a:xfrm>
          <a:prstGeom prst="rect">
            <a:avLst/>
          </a:prstGeom>
          <a:noFill/>
          <a:ln>
            <a:noFill/>
          </a:ln>
          <a:effectLst>
            <a:glow rad="228600">
              <a:srgbClr val="00A9AB">
                <a:alpha val="40000"/>
              </a:srgb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1" descr="REC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0300" y="112713"/>
            <a:ext cx="1296988"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Dragon's_Den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1736955"/>
            <a:ext cx="3094260" cy="2320695"/>
          </a:xfrm>
          <a:prstGeom prst="rect">
            <a:avLst/>
          </a:prstGeom>
          <a:noFill/>
          <a:ln>
            <a:noFill/>
          </a:ln>
          <a:effectLst>
            <a:glow rad="228600">
              <a:srgbClr val="00A9AB">
                <a:alpha val="40000"/>
              </a:srgb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Free-apprentice-tv-show-ticke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1800" y="3573486"/>
            <a:ext cx="2713013" cy="2713013"/>
          </a:xfrm>
          <a:prstGeom prst="rect">
            <a:avLst/>
          </a:prstGeom>
          <a:noFill/>
          <a:ln>
            <a:noFill/>
          </a:ln>
          <a:effectLst>
            <a:glow rad="228600">
              <a:srgbClr val="00A9AB">
                <a:alpha val="40000"/>
              </a:srgb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94043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p:cNvSpPr>
          <p:nvPr>
            <p:ph type="title"/>
          </p:nvPr>
        </p:nvSpPr>
        <p:spPr>
          <a:xfrm>
            <a:off x="611188" y="765175"/>
            <a:ext cx="7467600" cy="735013"/>
          </a:xfrm>
        </p:spPr>
        <p:txBody>
          <a:bodyPr/>
          <a:lstStyle/>
          <a:p>
            <a:r>
              <a:rPr lang="en-GB" sz="3200" dirty="0" smtClean="0">
                <a:latin typeface="Bliss Medium" pitchFamily="2" charset="0"/>
              </a:rPr>
              <a:t>Social media – opportunity and threat! </a:t>
            </a:r>
          </a:p>
        </p:txBody>
      </p:sp>
      <p:sp>
        <p:nvSpPr>
          <p:cNvPr id="19459" name="AutoShape 3" descr="Z"/>
          <p:cNvSpPr>
            <a:spLocks noChangeAspect="1" noChangeArrowheads="1"/>
          </p:cNvSpPr>
          <p:nvPr/>
        </p:nvSpPr>
        <p:spPr bwMode="auto">
          <a:xfrm>
            <a:off x="3881438" y="2909888"/>
            <a:ext cx="13811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dirty="0">
              <a:solidFill>
                <a:srgbClr val="000000"/>
              </a:solidFill>
              <a:latin typeface="Bliss 2 Regular" pitchFamily="50" charset="0"/>
            </a:endParaRPr>
          </a:p>
        </p:txBody>
      </p:sp>
      <p:sp>
        <p:nvSpPr>
          <p:cNvPr id="19460" name="AutoShape 4" descr="2Q=="/>
          <p:cNvSpPr>
            <a:spLocks noChangeAspect="1" noChangeArrowheads="1"/>
          </p:cNvSpPr>
          <p:nvPr/>
        </p:nvSpPr>
        <p:spPr bwMode="auto">
          <a:xfrm>
            <a:off x="3900488" y="2924175"/>
            <a:ext cx="134302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dirty="0">
              <a:solidFill>
                <a:srgbClr val="000000"/>
              </a:solidFill>
              <a:latin typeface="Bliss 2 Regular" pitchFamily="50" charset="0"/>
            </a:endParaRPr>
          </a:p>
        </p:txBody>
      </p:sp>
      <p:pic>
        <p:nvPicPr>
          <p:cNvPr id="19461" name="Picture 5" descr="ANd9GcQm8row2Px2nslsEwZSiV4mNdW8DfT8-gCPJRweTRf_hpcewacyjqcpqow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363" y="1628775"/>
            <a:ext cx="2916237"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7" descr="social-media-bandwago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1963" y="3141663"/>
            <a:ext cx="4679950"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3988" y="3078163"/>
            <a:ext cx="130810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30405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p:cNvSpPr>
          <p:nvPr>
            <p:ph type="title"/>
          </p:nvPr>
        </p:nvSpPr>
        <p:spPr>
          <a:xfrm>
            <a:off x="250825" y="620713"/>
            <a:ext cx="7158038" cy="735012"/>
          </a:xfrm>
        </p:spPr>
        <p:txBody>
          <a:bodyPr/>
          <a:lstStyle/>
          <a:p>
            <a:r>
              <a:rPr lang="en-GB" sz="3200" dirty="0" smtClean="0">
                <a:latin typeface="Bliss Medium" pitchFamily="2" charset="0"/>
              </a:rPr>
              <a:t>Government’s understanding of work </a:t>
            </a:r>
          </a:p>
        </p:txBody>
      </p:sp>
      <p:pic>
        <p:nvPicPr>
          <p:cNvPr id="18435" name="Picture 3" descr="job-centre-415x4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05038"/>
            <a:ext cx="3952875" cy="4029075"/>
          </a:xfrm>
          <a:prstGeom prst="rect">
            <a:avLst/>
          </a:prstGeom>
          <a:noFill/>
          <a:ln>
            <a:noFill/>
          </a:ln>
          <a:effectLst>
            <a:glow rad="228600">
              <a:srgbClr val="00A9AB">
                <a:alpha val="40000"/>
              </a:srgb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ANd9GcRo2AUmX_p1tnrlp2_vGbIWGj0RFLqlbNVvMtOKn_gWpXxzMgG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484313"/>
            <a:ext cx="4419600" cy="2941637"/>
          </a:xfrm>
          <a:prstGeom prst="rect">
            <a:avLst/>
          </a:prstGeom>
          <a:noFill/>
          <a:ln>
            <a:noFill/>
          </a:ln>
          <a:effectLst>
            <a:glow rad="228600">
              <a:srgbClr val="00A9AB">
                <a:alpha val="40000"/>
              </a:srgb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32530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p:cNvSpPr>
          <p:nvPr>
            <p:ph type="title"/>
          </p:nvPr>
        </p:nvSpPr>
        <p:spPr/>
        <p:txBody>
          <a:bodyPr/>
          <a:lstStyle/>
          <a:p>
            <a:r>
              <a:rPr lang="en-GB" sz="3200" dirty="0" smtClean="0">
                <a:latin typeface="Bliss Medium" pitchFamily="2" charset="0"/>
              </a:rPr>
              <a:t>Increased flexibility </a:t>
            </a:r>
          </a:p>
        </p:txBody>
      </p:sp>
      <p:pic>
        <p:nvPicPr>
          <p:cNvPr id="21507" name="Picture 4" descr="ANd9GcR5HHds4j7ig_mjKSvVt8UcA18_R01NpeboV5cWrkZGf11WRwF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438" y="1438275"/>
            <a:ext cx="27527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3798">
            <a:off x="5624513" y="1581150"/>
            <a:ext cx="2074862" cy="330676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9" name="Content Placeholder 2"/>
          <p:cNvSpPr txBox="1">
            <a:spLocks/>
          </p:cNvSpPr>
          <p:nvPr/>
        </p:nvSpPr>
        <p:spPr bwMode="auto">
          <a:xfrm>
            <a:off x="490538" y="3284538"/>
            <a:ext cx="4619625"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eaLnBrk="0" hangingPunct="0">
              <a:defRPr>
                <a:solidFill>
                  <a:schemeClr val="tx1"/>
                </a:solidFill>
                <a:latin typeface="Bliss 2 Regular" pitchFamily="50" charset="0"/>
                <a:ea typeface="ＭＳ Ｐゴシック" pitchFamily="34" charset="-128"/>
              </a:defRPr>
            </a:lvl1pPr>
            <a:lvl2pPr marL="742950" indent="-285750" defTabSz="457200" eaLnBrk="0" hangingPunct="0">
              <a:defRPr>
                <a:solidFill>
                  <a:schemeClr val="tx1"/>
                </a:solidFill>
                <a:latin typeface="Bliss 2 Regular" pitchFamily="50" charset="0"/>
                <a:ea typeface="ＭＳ Ｐゴシック" pitchFamily="34" charset="-128"/>
              </a:defRPr>
            </a:lvl2pPr>
            <a:lvl3pPr marL="1143000" indent="-228600" defTabSz="457200" eaLnBrk="0" hangingPunct="0">
              <a:defRPr>
                <a:solidFill>
                  <a:schemeClr val="tx1"/>
                </a:solidFill>
                <a:latin typeface="Bliss 2 Regular" pitchFamily="50" charset="0"/>
                <a:ea typeface="ＭＳ Ｐゴシック" pitchFamily="34" charset="-128"/>
              </a:defRPr>
            </a:lvl3pPr>
            <a:lvl4pPr marL="1600200" indent="-228600" defTabSz="457200" eaLnBrk="0" hangingPunct="0">
              <a:defRPr>
                <a:solidFill>
                  <a:schemeClr val="tx1"/>
                </a:solidFill>
                <a:latin typeface="Bliss 2 Regular" pitchFamily="50" charset="0"/>
                <a:ea typeface="ＭＳ Ｐゴシック" pitchFamily="34" charset="-128"/>
              </a:defRPr>
            </a:lvl4pPr>
            <a:lvl5pPr marL="2057400" indent="-228600" defTabSz="457200" eaLnBrk="0" hangingPunct="0">
              <a:defRPr>
                <a:solidFill>
                  <a:schemeClr val="tx1"/>
                </a:solidFill>
                <a:latin typeface="Bliss 2 Regular" pitchFamily="50"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Bliss 2 Regular" pitchFamily="50"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Bliss 2 Regular" pitchFamily="50"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Bliss 2 Regular" pitchFamily="50"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Bliss 2 Regular" pitchFamily="50" charset="0"/>
                <a:ea typeface="ＭＳ Ｐゴシック" pitchFamily="34" charset="-128"/>
              </a:defRPr>
            </a:lvl9pPr>
          </a:lstStyle>
          <a:p>
            <a:pPr fontAlgn="base">
              <a:spcBef>
                <a:spcPct val="0"/>
              </a:spcBef>
              <a:spcAft>
                <a:spcPct val="0"/>
              </a:spcAft>
              <a:buSzPct val="90000"/>
              <a:buFontTx/>
              <a:buBlip>
                <a:blip r:embed="rId5"/>
              </a:buBlip>
            </a:pPr>
            <a:r>
              <a:rPr lang="en-GB" sz="2800" dirty="0">
                <a:solidFill>
                  <a:srgbClr val="003A80"/>
                </a:solidFill>
                <a:latin typeface="Bliss Medium" pitchFamily="2" charset="0"/>
              </a:rPr>
              <a:t>Competition </a:t>
            </a:r>
          </a:p>
          <a:p>
            <a:pPr fontAlgn="base">
              <a:spcBef>
                <a:spcPct val="0"/>
              </a:spcBef>
              <a:spcAft>
                <a:spcPct val="0"/>
              </a:spcAft>
              <a:buSzPct val="90000"/>
              <a:buFontTx/>
              <a:buBlip>
                <a:blip r:embed="rId5"/>
              </a:buBlip>
            </a:pPr>
            <a:r>
              <a:rPr lang="en-GB" sz="2800" dirty="0">
                <a:solidFill>
                  <a:srgbClr val="003A80"/>
                </a:solidFill>
                <a:latin typeface="Bliss Medium" pitchFamily="2" charset="0"/>
              </a:rPr>
              <a:t>Choice </a:t>
            </a:r>
          </a:p>
          <a:p>
            <a:pPr fontAlgn="base">
              <a:spcBef>
                <a:spcPct val="0"/>
              </a:spcBef>
              <a:spcAft>
                <a:spcPct val="0"/>
              </a:spcAft>
              <a:buSzPct val="90000"/>
              <a:buFontTx/>
              <a:buBlip>
                <a:blip r:embed="rId5"/>
              </a:buBlip>
            </a:pPr>
            <a:r>
              <a:rPr lang="en-GB" sz="2800" dirty="0">
                <a:solidFill>
                  <a:srgbClr val="003A80"/>
                </a:solidFill>
                <a:latin typeface="Bliss Medium" pitchFamily="2" charset="0"/>
              </a:rPr>
              <a:t>Free labour market </a:t>
            </a:r>
          </a:p>
        </p:txBody>
      </p:sp>
    </p:spTree>
    <p:extLst>
      <p:ext uri="{BB962C8B-B14F-4D97-AF65-F5344CB8AC3E}">
        <p14:creationId xmlns:p14="http://schemas.microsoft.com/office/powerpoint/2010/main" val="23506378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celebrities-galore.com/assets/styles/theme152/images/tools/numerology/number-3.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2205038"/>
            <a:ext cx="2447925"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419475" y="2924175"/>
            <a:ext cx="3529013"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defTabSz="457200" rtl="0" eaLnBrk="0" fontAlgn="base" hangingPunct="0">
              <a:spcBef>
                <a:spcPct val="0"/>
              </a:spcBef>
              <a:spcAft>
                <a:spcPct val="0"/>
              </a:spcAft>
              <a:defRPr sz="3600">
                <a:solidFill>
                  <a:srgbClr val="00918A"/>
                </a:solidFill>
                <a:latin typeface="+mj-lt"/>
                <a:ea typeface="+mj-ea"/>
                <a:cs typeface="+mj-cs"/>
              </a:defRPr>
            </a:lvl1pPr>
            <a:lvl2pPr algn="ctr" defTabSz="457200" rtl="0" eaLnBrk="0" fontAlgn="base" hangingPunct="0">
              <a:spcBef>
                <a:spcPct val="0"/>
              </a:spcBef>
              <a:spcAft>
                <a:spcPct val="0"/>
              </a:spcAft>
              <a:defRPr sz="3600">
                <a:solidFill>
                  <a:srgbClr val="00918A"/>
                </a:solidFill>
                <a:latin typeface="Arial" charset="0"/>
                <a:ea typeface="ＭＳ Ｐゴシック" pitchFamily="34" charset="-128"/>
              </a:defRPr>
            </a:lvl2pPr>
            <a:lvl3pPr algn="ctr" defTabSz="457200" rtl="0" eaLnBrk="0" fontAlgn="base" hangingPunct="0">
              <a:spcBef>
                <a:spcPct val="0"/>
              </a:spcBef>
              <a:spcAft>
                <a:spcPct val="0"/>
              </a:spcAft>
              <a:defRPr sz="3600">
                <a:solidFill>
                  <a:srgbClr val="00918A"/>
                </a:solidFill>
                <a:latin typeface="Arial" charset="0"/>
                <a:ea typeface="ＭＳ Ｐゴシック" pitchFamily="34" charset="-128"/>
              </a:defRPr>
            </a:lvl3pPr>
            <a:lvl4pPr algn="ctr" defTabSz="457200" rtl="0" eaLnBrk="0" fontAlgn="base" hangingPunct="0">
              <a:spcBef>
                <a:spcPct val="0"/>
              </a:spcBef>
              <a:spcAft>
                <a:spcPct val="0"/>
              </a:spcAft>
              <a:defRPr sz="3600">
                <a:solidFill>
                  <a:srgbClr val="00918A"/>
                </a:solidFill>
                <a:latin typeface="Arial" charset="0"/>
                <a:ea typeface="ＭＳ Ｐゴシック" pitchFamily="34" charset="-128"/>
              </a:defRPr>
            </a:lvl4pPr>
            <a:lvl5pPr algn="ctr" defTabSz="457200" rtl="0" eaLnBrk="0" fontAlgn="base" hangingPunct="0">
              <a:spcBef>
                <a:spcPct val="0"/>
              </a:spcBef>
              <a:spcAft>
                <a:spcPct val="0"/>
              </a:spcAft>
              <a:defRPr sz="3600">
                <a:solidFill>
                  <a:srgbClr val="00918A"/>
                </a:solidFill>
                <a:latin typeface="Arial" charset="0"/>
                <a:ea typeface="ＭＳ Ｐゴシック" pitchFamily="34" charset="-128"/>
              </a:defRPr>
            </a:lvl5pPr>
            <a:lvl6pPr marL="457200" algn="ctr" defTabSz="457200" rtl="0" eaLnBrk="0" fontAlgn="base" hangingPunct="0">
              <a:spcBef>
                <a:spcPct val="0"/>
              </a:spcBef>
              <a:spcAft>
                <a:spcPct val="0"/>
              </a:spcAft>
              <a:defRPr sz="3600">
                <a:solidFill>
                  <a:srgbClr val="00918A"/>
                </a:solidFill>
                <a:latin typeface="Arial" charset="0"/>
                <a:ea typeface="ＭＳ Ｐゴシック" pitchFamily="34" charset="-128"/>
              </a:defRPr>
            </a:lvl6pPr>
            <a:lvl7pPr marL="914400" algn="ctr" defTabSz="457200" rtl="0" eaLnBrk="0" fontAlgn="base" hangingPunct="0">
              <a:spcBef>
                <a:spcPct val="0"/>
              </a:spcBef>
              <a:spcAft>
                <a:spcPct val="0"/>
              </a:spcAft>
              <a:defRPr sz="3600">
                <a:solidFill>
                  <a:srgbClr val="00918A"/>
                </a:solidFill>
                <a:latin typeface="Arial" charset="0"/>
                <a:ea typeface="ＭＳ Ｐゴシック" pitchFamily="34" charset="-128"/>
              </a:defRPr>
            </a:lvl7pPr>
            <a:lvl8pPr marL="1371600" algn="ctr" defTabSz="457200" rtl="0" eaLnBrk="0" fontAlgn="base" hangingPunct="0">
              <a:spcBef>
                <a:spcPct val="0"/>
              </a:spcBef>
              <a:spcAft>
                <a:spcPct val="0"/>
              </a:spcAft>
              <a:defRPr sz="3600">
                <a:solidFill>
                  <a:srgbClr val="00918A"/>
                </a:solidFill>
                <a:latin typeface="Arial" charset="0"/>
                <a:ea typeface="ＭＳ Ｐゴシック" pitchFamily="34" charset="-128"/>
              </a:defRPr>
            </a:lvl8pPr>
            <a:lvl9pPr marL="1828800" algn="ctr" defTabSz="457200" rtl="0" eaLnBrk="0" fontAlgn="base" hangingPunct="0">
              <a:spcBef>
                <a:spcPct val="0"/>
              </a:spcBef>
              <a:spcAft>
                <a:spcPct val="0"/>
              </a:spcAft>
              <a:defRPr sz="3600">
                <a:solidFill>
                  <a:srgbClr val="00918A"/>
                </a:solidFill>
                <a:latin typeface="Arial" charset="0"/>
                <a:ea typeface="ＭＳ Ｐゴシック" pitchFamily="34" charset="-128"/>
              </a:defRPr>
            </a:lvl9pPr>
          </a:lstStyle>
          <a:p>
            <a:pPr>
              <a:defRPr/>
            </a:pPr>
            <a:r>
              <a:rPr lang="en-GB" sz="3200" kern="0" dirty="0" smtClean="0">
                <a:latin typeface="Bliss Medium" panose="00000500000000000000" pitchFamily="2" charset="0"/>
              </a:rPr>
              <a:t>Models of Recruitment Success</a:t>
            </a:r>
            <a:endParaRPr lang="en-GB" sz="3200" kern="0" dirty="0">
              <a:latin typeface="Bliss Medium" panose="00000500000000000000" pitchFamily="2" charset="0"/>
            </a:endParaRPr>
          </a:p>
        </p:txBody>
      </p:sp>
    </p:spTree>
    <p:extLst>
      <p:ext uri="{BB962C8B-B14F-4D97-AF65-F5344CB8AC3E}">
        <p14:creationId xmlns:p14="http://schemas.microsoft.com/office/powerpoint/2010/main" val="36018633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66725" y="692150"/>
            <a:ext cx="6408738" cy="735013"/>
          </a:xfrm>
        </p:spPr>
        <p:txBody>
          <a:bodyPr/>
          <a:lstStyle/>
          <a:p>
            <a:pPr algn="l"/>
            <a:r>
              <a:rPr lang="en-GB" altLang="en-US" sz="3200" dirty="0" smtClean="0">
                <a:latin typeface="Bliss Medium" pitchFamily="2" charset="0"/>
              </a:rPr>
              <a:t>Model 1 – The specialist Inch wide and mile deep</a:t>
            </a:r>
          </a:p>
        </p:txBody>
      </p:sp>
      <p:sp>
        <p:nvSpPr>
          <p:cNvPr id="16387" name="Content Placeholder 2"/>
          <p:cNvSpPr>
            <a:spLocks noGrp="1"/>
          </p:cNvSpPr>
          <p:nvPr>
            <p:ph idx="1"/>
          </p:nvPr>
        </p:nvSpPr>
        <p:spPr>
          <a:xfrm>
            <a:off x="457200" y="1816100"/>
            <a:ext cx="5483225" cy="3629025"/>
          </a:xfrm>
        </p:spPr>
        <p:txBody>
          <a:bodyPr/>
          <a:lstStyle/>
          <a:p>
            <a:r>
              <a:rPr lang="en-GB" altLang="en-US" sz="2400" b="1" dirty="0" smtClean="0">
                <a:latin typeface="Bliss Medium" pitchFamily="2" charset="0"/>
              </a:rPr>
              <a:t>Deep expertise in their niche</a:t>
            </a:r>
          </a:p>
          <a:p>
            <a:r>
              <a:rPr lang="en-GB" altLang="en-US" sz="2400" b="1" dirty="0" smtClean="0">
                <a:latin typeface="Bliss Medium" pitchFamily="2" charset="0"/>
              </a:rPr>
              <a:t>Know where the talent is</a:t>
            </a:r>
          </a:p>
          <a:p>
            <a:r>
              <a:rPr lang="en-GB" altLang="en-US" sz="2400" b="1" dirty="0" smtClean="0">
                <a:latin typeface="Bliss Medium" pitchFamily="2" charset="0"/>
              </a:rPr>
              <a:t>Candidate centric model</a:t>
            </a:r>
          </a:p>
          <a:p>
            <a:r>
              <a:rPr lang="en-GB" altLang="en-US" sz="2400" b="1" dirty="0" smtClean="0">
                <a:latin typeface="Bliss Medium" pitchFamily="2" charset="0"/>
              </a:rPr>
              <a:t>Use content to attract candidates</a:t>
            </a:r>
          </a:p>
          <a:p>
            <a:r>
              <a:rPr lang="en-GB" altLang="en-US" sz="2400" b="1" dirty="0" smtClean="0">
                <a:latin typeface="Bliss Medium" pitchFamily="2" charset="0"/>
              </a:rPr>
              <a:t>Highly effective use of social media</a:t>
            </a:r>
          </a:p>
          <a:p>
            <a:r>
              <a:rPr lang="en-GB" altLang="en-US" sz="2400" b="1" dirty="0" smtClean="0">
                <a:latin typeface="Bliss Medium" pitchFamily="2" charset="0"/>
              </a:rPr>
              <a:t>Have global reach</a:t>
            </a:r>
          </a:p>
          <a:p>
            <a:r>
              <a:rPr lang="en-GB" altLang="en-US" sz="2400" b="1" dirty="0" smtClean="0">
                <a:latin typeface="Bliss Medium" pitchFamily="2" charset="0"/>
              </a:rPr>
              <a:t>Possibility of margin growth</a:t>
            </a:r>
          </a:p>
          <a:p>
            <a:r>
              <a:rPr lang="en-GB" altLang="en-US" sz="2400" b="1" dirty="0" smtClean="0">
                <a:latin typeface="Bliss Medium" pitchFamily="2" charset="0"/>
              </a:rPr>
              <a:t>Consultants are true consultants</a:t>
            </a:r>
          </a:p>
        </p:txBody>
      </p:sp>
      <p:pic>
        <p:nvPicPr>
          <p:cNvPr id="16388" name="Picture 7" descr="http://adarshlifecare.org/images/medical_doctor1.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1773238"/>
            <a:ext cx="2643188" cy="396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04098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10"/>
          <p:cNvSpPr txBox="1">
            <a:spLocks noChangeArrowheads="1"/>
          </p:cNvSpPr>
          <p:nvPr/>
        </p:nvSpPr>
        <p:spPr bwMode="auto">
          <a:xfrm>
            <a:off x="7575550" y="56086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Bliss 2 Regular" pitchFamily="50" charset="0"/>
                <a:ea typeface="ＭＳ Ｐゴシック" pitchFamily="34" charset="-128"/>
              </a:defRPr>
            </a:lvl1pPr>
            <a:lvl2pPr marL="742950" indent="-285750" eaLnBrk="0" hangingPunct="0">
              <a:defRPr>
                <a:solidFill>
                  <a:schemeClr val="tx1"/>
                </a:solidFill>
                <a:latin typeface="Bliss 2 Regular" pitchFamily="50" charset="0"/>
                <a:ea typeface="ＭＳ Ｐゴシック" pitchFamily="34" charset="-128"/>
              </a:defRPr>
            </a:lvl2pPr>
            <a:lvl3pPr marL="1143000" indent="-228600" eaLnBrk="0" hangingPunct="0">
              <a:defRPr>
                <a:solidFill>
                  <a:schemeClr val="tx1"/>
                </a:solidFill>
                <a:latin typeface="Bliss 2 Regular" pitchFamily="50" charset="0"/>
                <a:ea typeface="ＭＳ Ｐゴシック" pitchFamily="34" charset="-128"/>
              </a:defRPr>
            </a:lvl3pPr>
            <a:lvl4pPr marL="1600200" indent="-228600" eaLnBrk="0" hangingPunct="0">
              <a:defRPr>
                <a:solidFill>
                  <a:schemeClr val="tx1"/>
                </a:solidFill>
                <a:latin typeface="Bliss 2 Regular" pitchFamily="50" charset="0"/>
                <a:ea typeface="ＭＳ Ｐゴシック" pitchFamily="34" charset="-128"/>
              </a:defRPr>
            </a:lvl4pPr>
            <a:lvl5pPr marL="2057400" indent="-228600" eaLnBrk="0" hangingPunct="0">
              <a:defRPr>
                <a:solidFill>
                  <a:schemeClr val="tx1"/>
                </a:solidFill>
                <a:latin typeface="Bliss 2 Regular" pitchFamily="50" charset="0"/>
                <a:ea typeface="ＭＳ Ｐゴシック" pitchFamily="34" charset="-128"/>
              </a:defRPr>
            </a:lvl5pPr>
            <a:lvl6pPr marL="2514600" indent="-228600" eaLnBrk="0" fontAlgn="base" hangingPunct="0">
              <a:spcBef>
                <a:spcPct val="0"/>
              </a:spcBef>
              <a:spcAft>
                <a:spcPct val="0"/>
              </a:spcAft>
              <a:defRPr>
                <a:solidFill>
                  <a:schemeClr val="tx1"/>
                </a:solidFill>
                <a:latin typeface="Bliss 2 Regular" pitchFamily="50" charset="0"/>
                <a:ea typeface="ＭＳ Ｐゴシック" pitchFamily="34" charset="-128"/>
              </a:defRPr>
            </a:lvl6pPr>
            <a:lvl7pPr marL="2971800" indent="-228600" eaLnBrk="0" fontAlgn="base" hangingPunct="0">
              <a:spcBef>
                <a:spcPct val="0"/>
              </a:spcBef>
              <a:spcAft>
                <a:spcPct val="0"/>
              </a:spcAft>
              <a:defRPr>
                <a:solidFill>
                  <a:schemeClr val="tx1"/>
                </a:solidFill>
                <a:latin typeface="Bliss 2 Regular" pitchFamily="50" charset="0"/>
                <a:ea typeface="ＭＳ Ｐゴシック" pitchFamily="34" charset="-128"/>
              </a:defRPr>
            </a:lvl7pPr>
            <a:lvl8pPr marL="3429000" indent="-228600" eaLnBrk="0" fontAlgn="base" hangingPunct="0">
              <a:spcBef>
                <a:spcPct val="0"/>
              </a:spcBef>
              <a:spcAft>
                <a:spcPct val="0"/>
              </a:spcAft>
              <a:defRPr>
                <a:solidFill>
                  <a:schemeClr val="tx1"/>
                </a:solidFill>
                <a:latin typeface="Bliss 2 Regular" pitchFamily="50" charset="0"/>
                <a:ea typeface="ＭＳ Ｐゴシック" pitchFamily="34" charset="-128"/>
              </a:defRPr>
            </a:lvl8pPr>
            <a:lvl9pPr marL="3886200" indent="-228600" eaLnBrk="0" fontAlgn="base" hangingPunct="0">
              <a:spcBef>
                <a:spcPct val="0"/>
              </a:spcBef>
              <a:spcAft>
                <a:spcPct val="0"/>
              </a:spcAft>
              <a:defRPr>
                <a:solidFill>
                  <a:schemeClr val="tx1"/>
                </a:solidFill>
                <a:latin typeface="Bliss 2 Regular" pitchFamily="50" charset="0"/>
                <a:ea typeface="ＭＳ Ｐゴシック" pitchFamily="34" charset="-128"/>
              </a:defRPr>
            </a:lvl9pPr>
          </a:lstStyle>
          <a:p>
            <a:pPr eaLnBrk="1" fontAlgn="base" hangingPunct="1">
              <a:spcBef>
                <a:spcPct val="0"/>
              </a:spcBef>
              <a:spcAft>
                <a:spcPct val="0"/>
              </a:spcAft>
            </a:pPr>
            <a:endParaRPr lang="en-US" altLang="en-US" dirty="0">
              <a:solidFill>
                <a:srgbClr val="000000"/>
              </a:solidFill>
              <a:latin typeface="Arial" charset="0"/>
            </a:endParaRPr>
          </a:p>
        </p:txBody>
      </p:sp>
      <p:pic>
        <p:nvPicPr>
          <p:cNvPr id="55299"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4763"/>
            <a:ext cx="9337676" cy="708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427984" y="3236913"/>
            <a:ext cx="4535487" cy="1055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srgbClr val="FFFFFF"/>
              </a:solidFill>
            </a:endParaRPr>
          </a:p>
        </p:txBody>
      </p:sp>
      <p:sp>
        <p:nvSpPr>
          <p:cNvPr id="55301" name="Text Box 42"/>
          <p:cNvSpPr txBox="1">
            <a:spLocks noChangeArrowheads="1"/>
          </p:cNvSpPr>
          <p:nvPr/>
        </p:nvSpPr>
        <p:spPr bwMode="auto">
          <a:xfrm>
            <a:off x="4406651" y="3121149"/>
            <a:ext cx="43418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Bliss 2 Regular" pitchFamily="50" charset="0"/>
                <a:ea typeface="ＭＳ Ｐゴシック" pitchFamily="34" charset="-128"/>
              </a:defRPr>
            </a:lvl1pPr>
            <a:lvl2pPr marL="742950" indent="-285750" eaLnBrk="0" hangingPunct="0">
              <a:defRPr>
                <a:solidFill>
                  <a:schemeClr val="tx1"/>
                </a:solidFill>
                <a:latin typeface="Bliss 2 Regular" pitchFamily="50" charset="0"/>
                <a:ea typeface="ＭＳ Ｐゴシック" pitchFamily="34" charset="-128"/>
              </a:defRPr>
            </a:lvl2pPr>
            <a:lvl3pPr marL="1143000" indent="-228600" eaLnBrk="0" hangingPunct="0">
              <a:defRPr>
                <a:solidFill>
                  <a:schemeClr val="tx1"/>
                </a:solidFill>
                <a:latin typeface="Bliss 2 Regular" pitchFamily="50" charset="0"/>
                <a:ea typeface="ＭＳ Ｐゴシック" pitchFamily="34" charset="-128"/>
              </a:defRPr>
            </a:lvl3pPr>
            <a:lvl4pPr marL="1600200" indent="-228600" eaLnBrk="0" hangingPunct="0">
              <a:defRPr>
                <a:solidFill>
                  <a:schemeClr val="tx1"/>
                </a:solidFill>
                <a:latin typeface="Bliss 2 Regular" pitchFamily="50" charset="0"/>
                <a:ea typeface="ＭＳ Ｐゴシック" pitchFamily="34" charset="-128"/>
              </a:defRPr>
            </a:lvl4pPr>
            <a:lvl5pPr marL="2057400" indent="-228600" eaLnBrk="0" hangingPunct="0">
              <a:defRPr>
                <a:solidFill>
                  <a:schemeClr val="tx1"/>
                </a:solidFill>
                <a:latin typeface="Bliss 2 Regular" pitchFamily="50" charset="0"/>
                <a:ea typeface="ＭＳ Ｐゴシック" pitchFamily="34" charset="-128"/>
              </a:defRPr>
            </a:lvl5pPr>
            <a:lvl6pPr marL="2514600" indent="-228600" eaLnBrk="0" fontAlgn="base" hangingPunct="0">
              <a:spcBef>
                <a:spcPct val="0"/>
              </a:spcBef>
              <a:spcAft>
                <a:spcPct val="0"/>
              </a:spcAft>
              <a:defRPr>
                <a:solidFill>
                  <a:schemeClr val="tx1"/>
                </a:solidFill>
                <a:latin typeface="Bliss 2 Regular" pitchFamily="50" charset="0"/>
                <a:ea typeface="ＭＳ Ｐゴシック" pitchFamily="34" charset="-128"/>
              </a:defRPr>
            </a:lvl6pPr>
            <a:lvl7pPr marL="2971800" indent="-228600" eaLnBrk="0" fontAlgn="base" hangingPunct="0">
              <a:spcBef>
                <a:spcPct val="0"/>
              </a:spcBef>
              <a:spcAft>
                <a:spcPct val="0"/>
              </a:spcAft>
              <a:defRPr>
                <a:solidFill>
                  <a:schemeClr val="tx1"/>
                </a:solidFill>
                <a:latin typeface="Bliss 2 Regular" pitchFamily="50" charset="0"/>
                <a:ea typeface="ＭＳ Ｐゴシック" pitchFamily="34" charset="-128"/>
              </a:defRPr>
            </a:lvl7pPr>
            <a:lvl8pPr marL="3429000" indent="-228600" eaLnBrk="0" fontAlgn="base" hangingPunct="0">
              <a:spcBef>
                <a:spcPct val="0"/>
              </a:spcBef>
              <a:spcAft>
                <a:spcPct val="0"/>
              </a:spcAft>
              <a:defRPr>
                <a:solidFill>
                  <a:schemeClr val="tx1"/>
                </a:solidFill>
                <a:latin typeface="Bliss 2 Regular" pitchFamily="50" charset="0"/>
                <a:ea typeface="ＭＳ Ｐゴシック" pitchFamily="34" charset="-128"/>
              </a:defRPr>
            </a:lvl8pPr>
            <a:lvl9pPr marL="3886200" indent="-228600" eaLnBrk="0" fontAlgn="base" hangingPunct="0">
              <a:spcBef>
                <a:spcPct val="0"/>
              </a:spcBef>
              <a:spcAft>
                <a:spcPct val="0"/>
              </a:spcAft>
              <a:defRPr>
                <a:solidFill>
                  <a:schemeClr val="tx1"/>
                </a:solidFill>
                <a:latin typeface="Bliss 2 Regular" pitchFamily="50" charset="0"/>
                <a:ea typeface="ＭＳ Ｐゴシック" pitchFamily="34" charset="-128"/>
              </a:defRPr>
            </a:lvl9pPr>
          </a:lstStyle>
          <a:p>
            <a:pPr algn="ctr" eaLnBrk="1" fontAlgn="base" hangingPunct="1">
              <a:spcBef>
                <a:spcPct val="0"/>
              </a:spcBef>
              <a:spcAft>
                <a:spcPct val="0"/>
              </a:spcAft>
            </a:pPr>
            <a:r>
              <a:rPr lang="en-GB" sz="2800" b="1" dirty="0" smtClean="0">
                <a:solidFill>
                  <a:srgbClr val="002060"/>
                </a:solidFill>
                <a:latin typeface="Bliss Medium"/>
              </a:rPr>
              <a:t>13</a:t>
            </a:r>
            <a:r>
              <a:rPr lang="en-GB" sz="2800" b="1" baseline="30000" dirty="0" smtClean="0">
                <a:solidFill>
                  <a:srgbClr val="002060"/>
                </a:solidFill>
                <a:latin typeface="Bliss Medium"/>
              </a:rPr>
              <a:t>th</a:t>
            </a:r>
            <a:r>
              <a:rPr lang="en-GB" sz="2800" b="1" dirty="0" smtClean="0">
                <a:solidFill>
                  <a:srgbClr val="002060"/>
                </a:solidFill>
                <a:latin typeface="Bliss Medium"/>
              </a:rPr>
              <a:t>  February 2014 </a:t>
            </a:r>
            <a:endParaRPr lang="en-GB" sz="2800" b="1" dirty="0">
              <a:solidFill>
                <a:srgbClr val="002060"/>
              </a:solidFill>
              <a:latin typeface="Bliss Medium"/>
            </a:endParaRPr>
          </a:p>
        </p:txBody>
      </p:sp>
      <p:sp>
        <p:nvSpPr>
          <p:cNvPr id="55302" name="Text Box 41"/>
          <p:cNvSpPr txBox="1">
            <a:spLocks noChangeArrowheads="1"/>
          </p:cNvSpPr>
          <p:nvPr/>
        </p:nvSpPr>
        <p:spPr bwMode="auto">
          <a:xfrm>
            <a:off x="4211960" y="2466974"/>
            <a:ext cx="5097835" cy="769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Bliss 2 Regular" pitchFamily="50" charset="0"/>
                <a:ea typeface="ＭＳ Ｐゴシック" pitchFamily="34" charset="-128"/>
              </a:defRPr>
            </a:lvl1pPr>
            <a:lvl2pPr marL="742950" indent="-285750" eaLnBrk="0" hangingPunct="0">
              <a:defRPr>
                <a:solidFill>
                  <a:schemeClr val="tx1"/>
                </a:solidFill>
                <a:latin typeface="Bliss 2 Regular" pitchFamily="50" charset="0"/>
                <a:ea typeface="ＭＳ Ｐゴシック" pitchFamily="34" charset="-128"/>
              </a:defRPr>
            </a:lvl2pPr>
            <a:lvl3pPr marL="1143000" indent="-228600" eaLnBrk="0" hangingPunct="0">
              <a:defRPr>
                <a:solidFill>
                  <a:schemeClr val="tx1"/>
                </a:solidFill>
                <a:latin typeface="Bliss 2 Regular" pitchFamily="50" charset="0"/>
                <a:ea typeface="ＭＳ Ｐゴシック" pitchFamily="34" charset="-128"/>
              </a:defRPr>
            </a:lvl3pPr>
            <a:lvl4pPr marL="1600200" indent="-228600" eaLnBrk="0" hangingPunct="0">
              <a:defRPr>
                <a:solidFill>
                  <a:schemeClr val="tx1"/>
                </a:solidFill>
                <a:latin typeface="Bliss 2 Regular" pitchFamily="50" charset="0"/>
                <a:ea typeface="ＭＳ Ｐゴシック" pitchFamily="34" charset="-128"/>
              </a:defRPr>
            </a:lvl4pPr>
            <a:lvl5pPr marL="2057400" indent="-228600" eaLnBrk="0" hangingPunct="0">
              <a:defRPr>
                <a:solidFill>
                  <a:schemeClr val="tx1"/>
                </a:solidFill>
                <a:latin typeface="Bliss 2 Regular" pitchFamily="50" charset="0"/>
                <a:ea typeface="ＭＳ Ｐゴシック" pitchFamily="34" charset="-128"/>
              </a:defRPr>
            </a:lvl5pPr>
            <a:lvl6pPr marL="2514600" indent="-228600" eaLnBrk="0" fontAlgn="base" hangingPunct="0">
              <a:spcBef>
                <a:spcPct val="0"/>
              </a:spcBef>
              <a:spcAft>
                <a:spcPct val="0"/>
              </a:spcAft>
              <a:defRPr>
                <a:solidFill>
                  <a:schemeClr val="tx1"/>
                </a:solidFill>
                <a:latin typeface="Bliss 2 Regular" pitchFamily="50" charset="0"/>
                <a:ea typeface="ＭＳ Ｐゴシック" pitchFamily="34" charset="-128"/>
              </a:defRPr>
            </a:lvl6pPr>
            <a:lvl7pPr marL="2971800" indent="-228600" eaLnBrk="0" fontAlgn="base" hangingPunct="0">
              <a:spcBef>
                <a:spcPct val="0"/>
              </a:spcBef>
              <a:spcAft>
                <a:spcPct val="0"/>
              </a:spcAft>
              <a:defRPr>
                <a:solidFill>
                  <a:schemeClr val="tx1"/>
                </a:solidFill>
                <a:latin typeface="Bliss 2 Regular" pitchFamily="50" charset="0"/>
                <a:ea typeface="ＭＳ Ｐゴシック" pitchFamily="34" charset="-128"/>
              </a:defRPr>
            </a:lvl7pPr>
            <a:lvl8pPr marL="3429000" indent="-228600" eaLnBrk="0" fontAlgn="base" hangingPunct="0">
              <a:spcBef>
                <a:spcPct val="0"/>
              </a:spcBef>
              <a:spcAft>
                <a:spcPct val="0"/>
              </a:spcAft>
              <a:defRPr>
                <a:solidFill>
                  <a:schemeClr val="tx1"/>
                </a:solidFill>
                <a:latin typeface="Bliss 2 Regular" pitchFamily="50" charset="0"/>
                <a:ea typeface="ＭＳ Ｐゴシック" pitchFamily="34" charset="-128"/>
              </a:defRPr>
            </a:lvl8pPr>
            <a:lvl9pPr marL="3886200" indent="-228600" eaLnBrk="0" fontAlgn="base" hangingPunct="0">
              <a:spcBef>
                <a:spcPct val="0"/>
              </a:spcBef>
              <a:spcAft>
                <a:spcPct val="0"/>
              </a:spcAft>
              <a:defRPr>
                <a:solidFill>
                  <a:schemeClr val="tx1"/>
                </a:solidFill>
                <a:latin typeface="Bliss 2 Regular" pitchFamily="50" charset="0"/>
                <a:ea typeface="ＭＳ Ｐゴシック" pitchFamily="34" charset="-128"/>
              </a:defRPr>
            </a:lvl9pPr>
          </a:lstStyle>
          <a:p>
            <a:pPr eaLnBrk="1" fontAlgn="base" hangingPunct="1">
              <a:spcBef>
                <a:spcPct val="0"/>
              </a:spcBef>
              <a:spcAft>
                <a:spcPct val="0"/>
              </a:spcAft>
            </a:pPr>
            <a:r>
              <a:rPr lang="en-GB" altLang="en-US" sz="4400" b="1" dirty="0">
                <a:solidFill>
                  <a:srgbClr val="002060"/>
                </a:solidFill>
                <a:latin typeface="Bliss Medium"/>
              </a:rPr>
              <a:t>Kevin Green, CEO</a:t>
            </a:r>
          </a:p>
        </p:txBody>
      </p:sp>
      <p:sp>
        <p:nvSpPr>
          <p:cNvPr id="8" name="Text Box 42"/>
          <p:cNvSpPr txBox="1">
            <a:spLocks noChangeArrowheads="1"/>
          </p:cNvSpPr>
          <p:nvPr/>
        </p:nvSpPr>
        <p:spPr bwMode="auto">
          <a:xfrm>
            <a:off x="4283968" y="3592512"/>
            <a:ext cx="486003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Bliss 2 Regular" pitchFamily="50" charset="0"/>
                <a:ea typeface="ＭＳ Ｐゴシック" pitchFamily="34" charset="-128"/>
              </a:defRPr>
            </a:lvl1pPr>
            <a:lvl2pPr marL="742950" indent="-285750" eaLnBrk="0" hangingPunct="0">
              <a:defRPr>
                <a:solidFill>
                  <a:schemeClr val="tx1"/>
                </a:solidFill>
                <a:latin typeface="Bliss 2 Regular" pitchFamily="50" charset="0"/>
                <a:ea typeface="ＭＳ Ｐゴシック" pitchFamily="34" charset="-128"/>
              </a:defRPr>
            </a:lvl2pPr>
            <a:lvl3pPr marL="1143000" indent="-228600" eaLnBrk="0" hangingPunct="0">
              <a:defRPr>
                <a:solidFill>
                  <a:schemeClr val="tx1"/>
                </a:solidFill>
                <a:latin typeface="Bliss 2 Regular" pitchFamily="50" charset="0"/>
                <a:ea typeface="ＭＳ Ｐゴシック" pitchFamily="34" charset="-128"/>
              </a:defRPr>
            </a:lvl3pPr>
            <a:lvl4pPr marL="1600200" indent="-228600" eaLnBrk="0" hangingPunct="0">
              <a:defRPr>
                <a:solidFill>
                  <a:schemeClr val="tx1"/>
                </a:solidFill>
                <a:latin typeface="Bliss 2 Regular" pitchFamily="50" charset="0"/>
                <a:ea typeface="ＭＳ Ｐゴシック" pitchFamily="34" charset="-128"/>
              </a:defRPr>
            </a:lvl4pPr>
            <a:lvl5pPr marL="2057400" indent="-228600" eaLnBrk="0" hangingPunct="0">
              <a:defRPr>
                <a:solidFill>
                  <a:schemeClr val="tx1"/>
                </a:solidFill>
                <a:latin typeface="Bliss 2 Regular" pitchFamily="50" charset="0"/>
                <a:ea typeface="ＭＳ Ｐゴシック" pitchFamily="34" charset="-128"/>
              </a:defRPr>
            </a:lvl5pPr>
            <a:lvl6pPr marL="2514600" indent="-228600" eaLnBrk="0" fontAlgn="base" hangingPunct="0">
              <a:spcBef>
                <a:spcPct val="0"/>
              </a:spcBef>
              <a:spcAft>
                <a:spcPct val="0"/>
              </a:spcAft>
              <a:defRPr>
                <a:solidFill>
                  <a:schemeClr val="tx1"/>
                </a:solidFill>
                <a:latin typeface="Bliss 2 Regular" pitchFamily="50" charset="0"/>
                <a:ea typeface="ＭＳ Ｐゴシック" pitchFamily="34" charset="-128"/>
              </a:defRPr>
            </a:lvl6pPr>
            <a:lvl7pPr marL="2971800" indent="-228600" eaLnBrk="0" fontAlgn="base" hangingPunct="0">
              <a:spcBef>
                <a:spcPct val="0"/>
              </a:spcBef>
              <a:spcAft>
                <a:spcPct val="0"/>
              </a:spcAft>
              <a:defRPr>
                <a:solidFill>
                  <a:schemeClr val="tx1"/>
                </a:solidFill>
                <a:latin typeface="Bliss 2 Regular" pitchFamily="50" charset="0"/>
                <a:ea typeface="ＭＳ Ｐゴシック" pitchFamily="34" charset="-128"/>
              </a:defRPr>
            </a:lvl7pPr>
            <a:lvl8pPr marL="3429000" indent="-228600" eaLnBrk="0" fontAlgn="base" hangingPunct="0">
              <a:spcBef>
                <a:spcPct val="0"/>
              </a:spcBef>
              <a:spcAft>
                <a:spcPct val="0"/>
              </a:spcAft>
              <a:defRPr>
                <a:solidFill>
                  <a:schemeClr val="tx1"/>
                </a:solidFill>
                <a:latin typeface="Bliss 2 Regular" pitchFamily="50" charset="0"/>
                <a:ea typeface="ＭＳ Ｐゴシック" pitchFamily="34" charset="-128"/>
              </a:defRPr>
            </a:lvl8pPr>
            <a:lvl9pPr marL="3886200" indent="-228600" eaLnBrk="0" fontAlgn="base" hangingPunct="0">
              <a:spcBef>
                <a:spcPct val="0"/>
              </a:spcBef>
              <a:spcAft>
                <a:spcPct val="0"/>
              </a:spcAft>
              <a:defRPr>
                <a:solidFill>
                  <a:schemeClr val="tx1"/>
                </a:solidFill>
                <a:latin typeface="Bliss 2 Regular" pitchFamily="50" charset="0"/>
                <a:ea typeface="ＭＳ Ｐゴシック" pitchFamily="34" charset="-128"/>
              </a:defRPr>
            </a:lvl9pPr>
          </a:lstStyle>
          <a:p>
            <a:pPr algn="ctr" eaLnBrk="1" fontAlgn="base" hangingPunct="1">
              <a:spcBef>
                <a:spcPct val="0"/>
              </a:spcBef>
              <a:spcAft>
                <a:spcPct val="0"/>
              </a:spcAft>
            </a:pPr>
            <a:r>
              <a:rPr lang="en-GB" sz="3200" b="1" dirty="0" smtClean="0">
                <a:solidFill>
                  <a:srgbClr val="002060"/>
                </a:solidFill>
                <a:latin typeface="Bliss Medium"/>
              </a:rPr>
              <a:t>Recruitment Leaders Connect Summit</a:t>
            </a:r>
            <a:endParaRPr lang="en-GB" sz="3200" b="1" dirty="0">
              <a:solidFill>
                <a:srgbClr val="002060"/>
              </a:solidFill>
              <a:latin typeface="Bliss Medium"/>
            </a:endParaRPr>
          </a:p>
        </p:txBody>
      </p:sp>
    </p:spTree>
    <p:extLst>
      <p:ext uri="{BB962C8B-B14F-4D97-AF65-F5344CB8AC3E}">
        <p14:creationId xmlns:p14="http://schemas.microsoft.com/office/powerpoint/2010/main" val="4848460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66725" y="692150"/>
            <a:ext cx="6408738" cy="735013"/>
          </a:xfrm>
        </p:spPr>
        <p:txBody>
          <a:bodyPr/>
          <a:lstStyle/>
          <a:p>
            <a:pPr algn="l"/>
            <a:r>
              <a:rPr lang="en-GB" altLang="en-US" sz="3200" dirty="0" smtClean="0">
                <a:latin typeface="Bliss Medium" pitchFamily="2" charset="0"/>
              </a:rPr>
              <a:t>Model 2 – The low cost operator</a:t>
            </a:r>
          </a:p>
        </p:txBody>
      </p:sp>
      <p:sp>
        <p:nvSpPr>
          <p:cNvPr id="17411" name="Content Placeholder 2"/>
          <p:cNvSpPr>
            <a:spLocks noGrp="1"/>
          </p:cNvSpPr>
          <p:nvPr>
            <p:ph idx="1"/>
          </p:nvPr>
        </p:nvSpPr>
        <p:spPr>
          <a:xfrm>
            <a:off x="457200" y="1700213"/>
            <a:ext cx="5843588" cy="3629025"/>
          </a:xfrm>
        </p:spPr>
        <p:txBody>
          <a:bodyPr/>
          <a:lstStyle/>
          <a:p>
            <a:r>
              <a:rPr lang="en-GB" altLang="en-US" sz="2400" b="1" dirty="0" smtClean="0">
                <a:latin typeface="Bliss Medium"/>
              </a:rPr>
              <a:t>Often in the contingent labour market</a:t>
            </a:r>
          </a:p>
          <a:p>
            <a:r>
              <a:rPr lang="en-GB" altLang="en-US" sz="2400" b="1" dirty="0" smtClean="0">
                <a:latin typeface="Bliss Medium"/>
              </a:rPr>
              <a:t>Low margins / high volumes</a:t>
            </a:r>
          </a:p>
          <a:p>
            <a:r>
              <a:rPr lang="en-GB" altLang="en-US" sz="2400" b="1" dirty="0" smtClean="0">
                <a:latin typeface="Bliss Medium"/>
              </a:rPr>
              <a:t>Compete on compliance – process heavy</a:t>
            </a:r>
          </a:p>
          <a:p>
            <a:r>
              <a:rPr lang="en-GB" altLang="en-US" sz="2400" b="1" dirty="0" smtClean="0">
                <a:latin typeface="Bliss Medium"/>
              </a:rPr>
              <a:t>Excellent at winning tenders / PSL</a:t>
            </a:r>
          </a:p>
          <a:p>
            <a:r>
              <a:rPr lang="en-GB" altLang="en-US" sz="2400" b="1" dirty="0" smtClean="0">
                <a:latin typeface="Bliss Medium"/>
              </a:rPr>
              <a:t>Use economy of scale to create value</a:t>
            </a:r>
          </a:p>
          <a:p>
            <a:r>
              <a:rPr lang="en-GB" altLang="en-US" sz="2400" b="1" dirty="0" smtClean="0">
                <a:latin typeface="Bliss Medium"/>
              </a:rPr>
              <a:t>Growth via acquisition</a:t>
            </a:r>
          </a:p>
          <a:p>
            <a:r>
              <a:rPr lang="en-GB" altLang="en-US" sz="2400" b="1" dirty="0" smtClean="0">
                <a:latin typeface="Bliss Medium"/>
              </a:rPr>
              <a:t>May often go through intermediaries</a:t>
            </a:r>
          </a:p>
          <a:p>
            <a:r>
              <a:rPr lang="en-GB" altLang="en-US" sz="2400" b="1" dirty="0" smtClean="0">
                <a:latin typeface="Bliss Medium"/>
              </a:rPr>
              <a:t>Consultants are operators</a:t>
            </a:r>
          </a:p>
        </p:txBody>
      </p:sp>
      <p:pic>
        <p:nvPicPr>
          <p:cNvPr id="17412" name="Picture 5" descr="http://www.thesundaytimes.co.uk/sto/multimedia/archive/00051/easyjet-580_51876a.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4044950"/>
            <a:ext cx="29845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8000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66725" y="692150"/>
            <a:ext cx="6408738" cy="735013"/>
          </a:xfrm>
        </p:spPr>
        <p:txBody>
          <a:bodyPr/>
          <a:lstStyle/>
          <a:p>
            <a:pPr algn="l"/>
            <a:r>
              <a:rPr lang="en-GB" altLang="en-US" sz="3200" dirty="0" smtClean="0">
                <a:latin typeface="Bliss Medium" pitchFamily="2" charset="0"/>
              </a:rPr>
              <a:t>Model 3 – Traditional plus</a:t>
            </a:r>
          </a:p>
        </p:txBody>
      </p:sp>
      <p:sp>
        <p:nvSpPr>
          <p:cNvPr id="18435" name="Content Placeholder 2"/>
          <p:cNvSpPr>
            <a:spLocks noGrp="1"/>
          </p:cNvSpPr>
          <p:nvPr>
            <p:ph idx="1"/>
          </p:nvPr>
        </p:nvSpPr>
        <p:spPr>
          <a:xfrm>
            <a:off x="457200" y="1700213"/>
            <a:ext cx="7067550" cy="2305050"/>
          </a:xfrm>
        </p:spPr>
        <p:txBody>
          <a:bodyPr/>
          <a:lstStyle/>
          <a:p>
            <a:pPr>
              <a:defRPr/>
            </a:pPr>
            <a:r>
              <a:rPr lang="en-GB" altLang="en-US" sz="2400" b="1" dirty="0" smtClean="0">
                <a:latin typeface="Bliss Medium" pitchFamily="2" charset="0"/>
              </a:rPr>
              <a:t>Branch model with regional focus</a:t>
            </a:r>
          </a:p>
          <a:p>
            <a:pPr>
              <a:defRPr/>
            </a:pPr>
            <a:r>
              <a:rPr lang="en-GB" altLang="en-US" sz="2400" b="1" dirty="0" smtClean="0">
                <a:latin typeface="Bliss Medium" pitchFamily="2" charset="0"/>
              </a:rPr>
              <a:t>Generalists – temps and perm</a:t>
            </a:r>
          </a:p>
          <a:p>
            <a:pPr>
              <a:defRPr/>
            </a:pPr>
            <a:r>
              <a:rPr lang="en-GB" altLang="en-US" sz="2400" b="1" dirty="0" smtClean="0">
                <a:latin typeface="Bliss Medium" pitchFamily="2" charset="0"/>
              </a:rPr>
              <a:t>Full service model</a:t>
            </a:r>
          </a:p>
          <a:p>
            <a:pPr>
              <a:defRPr/>
            </a:pPr>
            <a:r>
              <a:rPr lang="en-GB" altLang="en-US" sz="2400" b="1" dirty="0" smtClean="0">
                <a:latin typeface="Bliss Medium" pitchFamily="2" charset="0"/>
              </a:rPr>
              <a:t>Often do commercial / office/ industrial</a:t>
            </a:r>
          </a:p>
          <a:p>
            <a:pPr marL="0" indent="0">
              <a:buFontTx/>
              <a:buNone/>
              <a:defRPr/>
            </a:pPr>
            <a:endParaRPr lang="en-GB" altLang="en-US" sz="2400" dirty="0" smtClean="0">
              <a:latin typeface="Bliss Medium" pitchFamily="2" charset="0"/>
            </a:endParaRPr>
          </a:p>
          <a:p>
            <a:pPr marL="0" indent="0">
              <a:buFontTx/>
              <a:buNone/>
              <a:defRPr/>
            </a:pPr>
            <a:r>
              <a:rPr lang="en-GB" altLang="en-US" sz="2400" dirty="0" smtClean="0">
                <a:latin typeface="Bliss Medium" pitchFamily="2" charset="0"/>
              </a:rPr>
              <a:t>To thrive it’s about the plus</a:t>
            </a:r>
          </a:p>
        </p:txBody>
      </p:sp>
      <p:pic>
        <p:nvPicPr>
          <p:cNvPr id="18436" name="Picture 5" descr="https://cdn1.iconfinder.com/data/icons/ie_Bright/512/plus_add_green.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950" y="4149725"/>
            <a:ext cx="192405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68313" y="4225925"/>
            <a:ext cx="6624637" cy="1692771"/>
          </a:xfrm>
          <a:prstGeom prst="rect">
            <a:avLst/>
          </a:prstGeom>
          <a:noFill/>
        </p:spPr>
        <p:txBody>
          <a:bodyPr>
            <a:spAutoFit/>
          </a:bodyPr>
          <a:lstStyle/>
          <a:p>
            <a:pPr fontAlgn="base">
              <a:spcBef>
                <a:spcPct val="0"/>
              </a:spcBef>
              <a:spcAft>
                <a:spcPct val="0"/>
              </a:spcAft>
              <a:buFont typeface="Bliss Medium" pitchFamily="2" charset="0"/>
              <a:buChar char="+"/>
              <a:defRPr/>
            </a:pPr>
            <a:r>
              <a:rPr lang="en-GB" altLang="en-US" sz="2400" b="1" dirty="0">
                <a:solidFill>
                  <a:srgbClr val="1F497D">
                    <a:lumMod val="50000"/>
                  </a:srgbClr>
                </a:solidFill>
                <a:latin typeface="Bliss Medium" pitchFamily="2" charset="0"/>
              </a:rPr>
              <a:t> </a:t>
            </a:r>
            <a:r>
              <a:rPr lang="en-GB" altLang="en-US" sz="2000" b="1" dirty="0">
                <a:solidFill>
                  <a:srgbClr val="1F497D">
                    <a:lumMod val="50000"/>
                  </a:srgbClr>
                </a:solidFill>
                <a:latin typeface="Bliss Medium" pitchFamily="2" charset="0"/>
              </a:rPr>
              <a:t>Focus on SME’s – lots of eggs in lots of baskets</a:t>
            </a:r>
          </a:p>
          <a:p>
            <a:pPr fontAlgn="base">
              <a:spcBef>
                <a:spcPct val="0"/>
              </a:spcBef>
              <a:spcAft>
                <a:spcPct val="0"/>
              </a:spcAft>
              <a:buFont typeface="Bliss Medium" pitchFamily="2" charset="0"/>
              <a:buChar char="+"/>
              <a:defRPr/>
            </a:pPr>
            <a:r>
              <a:rPr lang="en-GB" altLang="en-US" sz="2000" b="1" dirty="0">
                <a:solidFill>
                  <a:srgbClr val="1F497D">
                    <a:lumMod val="50000"/>
                  </a:srgbClr>
                </a:solidFill>
                <a:latin typeface="Bliss Medium" pitchFamily="2" charset="0"/>
              </a:rPr>
              <a:t> Relentless focus at avoiding intermediaries / PSL</a:t>
            </a:r>
          </a:p>
          <a:p>
            <a:pPr fontAlgn="base">
              <a:spcBef>
                <a:spcPct val="0"/>
              </a:spcBef>
              <a:spcAft>
                <a:spcPct val="0"/>
              </a:spcAft>
              <a:buFont typeface="Bliss Medium" pitchFamily="2" charset="0"/>
              <a:buChar char="+"/>
              <a:defRPr/>
            </a:pPr>
            <a:r>
              <a:rPr lang="en-GB" altLang="en-US" sz="2000" b="1" dirty="0">
                <a:solidFill>
                  <a:srgbClr val="1F497D">
                    <a:lumMod val="50000"/>
                  </a:srgbClr>
                </a:solidFill>
                <a:latin typeface="Bliss Medium" pitchFamily="2" charset="0"/>
              </a:rPr>
              <a:t> Defend margins – via relationships</a:t>
            </a:r>
          </a:p>
          <a:p>
            <a:pPr fontAlgn="base">
              <a:spcBef>
                <a:spcPct val="0"/>
              </a:spcBef>
              <a:spcAft>
                <a:spcPct val="0"/>
              </a:spcAft>
              <a:buFont typeface="Bliss Medium" pitchFamily="2" charset="0"/>
              <a:buChar char="+"/>
              <a:defRPr/>
            </a:pPr>
            <a:r>
              <a:rPr lang="en-GB" altLang="en-US" sz="2000" b="1" dirty="0">
                <a:solidFill>
                  <a:srgbClr val="1F497D">
                    <a:lumMod val="50000"/>
                  </a:srgbClr>
                </a:solidFill>
                <a:latin typeface="Bliss Medium" pitchFamily="2" charset="0"/>
              </a:rPr>
              <a:t> Consolidate on to one site</a:t>
            </a:r>
          </a:p>
          <a:p>
            <a:pPr fontAlgn="base">
              <a:spcBef>
                <a:spcPct val="0"/>
              </a:spcBef>
              <a:spcAft>
                <a:spcPct val="0"/>
              </a:spcAft>
              <a:buFont typeface="Bliss Medium" pitchFamily="2" charset="0"/>
              <a:buChar char="+"/>
              <a:defRPr/>
            </a:pPr>
            <a:r>
              <a:rPr lang="en-GB" altLang="en-US" sz="2000" b="1" dirty="0">
                <a:solidFill>
                  <a:srgbClr val="1F497D">
                    <a:lumMod val="50000"/>
                  </a:srgbClr>
                </a:solidFill>
                <a:latin typeface="Bliss Medium" pitchFamily="2" charset="0"/>
              </a:rPr>
              <a:t> Offer clients onsite offering</a:t>
            </a:r>
          </a:p>
        </p:txBody>
      </p:sp>
    </p:spTree>
    <p:extLst>
      <p:ext uri="{BB962C8B-B14F-4D97-AF65-F5344CB8AC3E}">
        <p14:creationId xmlns:p14="http://schemas.microsoft.com/office/powerpoint/2010/main" val="30578440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042988" y="1268413"/>
            <a:ext cx="6856412" cy="735012"/>
          </a:xfrm>
        </p:spPr>
        <p:txBody>
          <a:bodyPr/>
          <a:lstStyle/>
          <a:p>
            <a:r>
              <a:rPr lang="en-GB" altLang="en-US" sz="3200" dirty="0" smtClean="0">
                <a:latin typeface="Bliss Medium" pitchFamily="2" charset="0"/>
              </a:rPr>
              <a:t>The REC Good Recruitment Campaign </a:t>
            </a:r>
          </a:p>
        </p:txBody>
      </p:sp>
      <p:pic>
        <p:nvPicPr>
          <p:cNvPr id="1945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87675" y="2492375"/>
            <a:ext cx="3024188" cy="28638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331640" y="5301208"/>
            <a:ext cx="6624637" cy="461665"/>
          </a:xfrm>
          <a:prstGeom prst="rect">
            <a:avLst/>
          </a:prstGeom>
          <a:noFill/>
        </p:spPr>
        <p:txBody>
          <a:bodyPr>
            <a:spAutoFit/>
          </a:bodyPr>
          <a:lstStyle/>
          <a:p>
            <a:pPr algn="ctr" fontAlgn="base">
              <a:spcBef>
                <a:spcPct val="0"/>
              </a:spcBef>
              <a:spcAft>
                <a:spcPct val="0"/>
              </a:spcAft>
              <a:defRPr/>
            </a:pPr>
            <a:r>
              <a:rPr lang="en-GB" altLang="en-US" sz="2400" dirty="0" smtClean="0">
                <a:solidFill>
                  <a:srgbClr val="1F497D">
                    <a:lumMod val="50000"/>
                  </a:srgbClr>
                </a:solidFill>
                <a:latin typeface="Bliss Medium" pitchFamily="2" charset="0"/>
              </a:rPr>
              <a:t>April Go Live !</a:t>
            </a:r>
            <a:endParaRPr lang="en-GB" altLang="en-US" sz="2400" dirty="0">
              <a:solidFill>
                <a:srgbClr val="1F497D">
                  <a:lumMod val="50000"/>
                </a:srgbClr>
              </a:solidFill>
              <a:latin typeface="Bliss Medium" pitchFamily="2" charset="0"/>
            </a:endParaRPr>
          </a:p>
        </p:txBody>
      </p:sp>
    </p:spTree>
    <p:extLst>
      <p:ext uri="{BB962C8B-B14F-4D97-AF65-F5344CB8AC3E}">
        <p14:creationId xmlns:p14="http://schemas.microsoft.com/office/powerpoint/2010/main" val="367452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611188" y="765175"/>
            <a:ext cx="6856412" cy="735013"/>
          </a:xfrm>
        </p:spPr>
        <p:txBody>
          <a:bodyPr/>
          <a:lstStyle/>
          <a:p>
            <a:r>
              <a:rPr lang="en-GB" altLang="en-US" sz="3200" dirty="0" smtClean="0">
                <a:latin typeface="Bliss Medium" pitchFamily="2" charset="0"/>
              </a:rPr>
              <a:t>The REC Good Recruitment Campaign </a:t>
            </a:r>
          </a:p>
        </p:txBody>
      </p:sp>
      <p:pic>
        <p:nvPicPr>
          <p:cNvPr id="6861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3588" y="2743200"/>
            <a:ext cx="2016125" cy="210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own Arrow 1"/>
          <p:cNvSpPr/>
          <p:nvPr/>
        </p:nvSpPr>
        <p:spPr>
          <a:xfrm rot="16017556">
            <a:off x="5337969" y="3226594"/>
            <a:ext cx="360363" cy="5746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srgbClr val="FFFFFF"/>
              </a:solidFill>
            </a:endParaRPr>
          </a:p>
        </p:txBody>
      </p:sp>
      <p:pic>
        <p:nvPicPr>
          <p:cNvPr id="686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866220">
            <a:off x="2840038" y="3281363"/>
            <a:ext cx="604837"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752122">
            <a:off x="4254500" y="2316163"/>
            <a:ext cx="473075"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248964">
            <a:off x="3973513" y="4614863"/>
            <a:ext cx="58737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9538" y="4471988"/>
            <a:ext cx="1211262"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61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2950" y="5602288"/>
            <a:ext cx="3505200"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61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3138" y="4035425"/>
            <a:ext cx="76200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62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6963" y="3678238"/>
            <a:ext cx="125730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62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84450" y="1939925"/>
            <a:ext cx="1443038" cy="896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622"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1413" y="2436813"/>
            <a:ext cx="1179512" cy="1179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623"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72075" y="1746250"/>
            <a:ext cx="1905000"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624"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3738" y="4479925"/>
            <a:ext cx="1544637" cy="1157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625"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7350" y="1939925"/>
            <a:ext cx="1822450" cy="509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626"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32500" y="3013075"/>
            <a:ext cx="2286000"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627" name="Picture 1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76863" y="5511800"/>
            <a:ext cx="1876425" cy="49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p:txBody>
          <a:bodyPr/>
          <a:lstStyle/>
          <a:p>
            <a:endParaRPr lang="en-GB" dirty="0"/>
          </a:p>
        </p:txBody>
      </p:sp>
      <p:pic>
        <p:nvPicPr>
          <p:cNvPr id="2050"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60232" y="4175944"/>
            <a:ext cx="2049975" cy="992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43314" y="1600212"/>
            <a:ext cx="1752600"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22400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827088" y="908050"/>
            <a:ext cx="6856412" cy="735013"/>
          </a:xfrm>
        </p:spPr>
        <p:txBody>
          <a:bodyPr/>
          <a:lstStyle/>
          <a:p>
            <a:r>
              <a:rPr lang="en-GB" dirty="0" smtClean="0">
                <a:latin typeface="Bliss Medium" pitchFamily="2" charset="0"/>
              </a:rPr>
              <a:t>Any Questions? </a:t>
            </a:r>
          </a:p>
        </p:txBody>
      </p:sp>
      <p:pic>
        <p:nvPicPr>
          <p:cNvPr id="235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2113" y="2060575"/>
            <a:ext cx="2214562" cy="2957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19986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8"/>
          <p:cNvSpPr txBox="1">
            <a:spLocks noChangeArrowheads="1"/>
          </p:cNvSpPr>
          <p:nvPr/>
        </p:nvSpPr>
        <p:spPr bwMode="auto">
          <a:xfrm>
            <a:off x="1914525" y="5681663"/>
            <a:ext cx="13176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Bliss 2 Regular" pitchFamily="50" charset="0"/>
                <a:ea typeface="ＭＳ Ｐゴシック" pitchFamily="34" charset="-128"/>
              </a:defRPr>
            </a:lvl1pPr>
            <a:lvl2pPr marL="742950" indent="-285750" eaLnBrk="0" hangingPunct="0">
              <a:defRPr>
                <a:solidFill>
                  <a:schemeClr val="tx1"/>
                </a:solidFill>
                <a:latin typeface="Bliss 2 Regular" pitchFamily="50" charset="0"/>
                <a:ea typeface="ＭＳ Ｐゴシック" pitchFamily="34" charset="-128"/>
              </a:defRPr>
            </a:lvl2pPr>
            <a:lvl3pPr marL="1143000" indent="-228600" eaLnBrk="0" hangingPunct="0">
              <a:defRPr>
                <a:solidFill>
                  <a:schemeClr val="tx1"/>
                </a:solidFill>
                <a:latin typeface="Bliss 2 Regular" pitchFamily="50" charset="0"/>
                <a:ea typeface="ＭＳ Ｐゴシック" pitchFamily="34" charset="-128"/>
              </a:defRPr>
            </a:lvl3pPr>
            <a:lvl4pPr marL="1600200" indent="-228600" eaLnBrk="0" hangingPunct="0">
              <a:defRPr>
                <a:solidFill>
                  <a:schemeClr val="tx1"/>
                </a:solidFill>
                <a:latin typeface="Bliss 2 Regular" pitchFamily="50" charset="0"/>
                <a:ea typeface="ＭＳ Ｐゴシック" pitchFamily="34" charset="-128"/>
              </a:defRPr>
            </a:lvl4pPr>
            <a:lvl5pPr marL="2057400" indent="-228600" eaLnBrk="0" hangingPunct="0">
              <a:defRPr>
                <a:solidFill>
                  <a:schemeClr val="tx1"/>
                </a:solidFill>
                <a:latin typeface="Bliss 2 Regular" pitchFamily="50" charset="0"/>
                <a:ea typeface="ＭＳ Ｐゴシック" pitchFamily="34" charset="-128"/>
              </a:defRPr>
            </a:lvl5pPr>
            <a:lvl6pPr marL="2514600" indent="-228600" eaLnBrk="0" fontAlgn="base" hangingPunct="0">
              <a:spcBef>
                <a:spcPct val="0"/>
              </a:spcBef>
              <a:spcAft>
                <a:spcPct val="0"/>
              </a:spcAft>
              <a:defRPr>
                <a:solidFill>
                  <a:schemeClr val="tx1"/>
                </a:solidFill>
                <a:latin typeface="Bliss 2 Regular" pitchFamily="50" charset="0"/>
                <a:ea typeface="ＭＳ Ｐゴシック" pitchFamily="34" charset="-128"/>
              </a:defRPr>
            </a:lvl6pPr>
            <a:lvl7pPr marL="2971800" indent="-228600" eaLnBrk="0" fontAlgn="base" hangingPunct="0">
              <a:spcBef>
                <a:spcPct val="0"/>
              </a:spcBef>
              <a:spcAft>
                <a:spcPct val="0"/>
              </a:spcAft>
              <a:defRPr>
                <a:solidFill>
                  <a:schemeClr val="tx1"/>
                </a:solidFill>
                <a:latin typeface="Bliss 2 Regular" pitchFamily="50" charset="0"/>
                <a:ea typeface="ＭＳ Ｐゴシック" pitchFamily="34" charset="-128"/>
              </a:defRPr>
            </a:lvl7pPr>
            <a:lvl8pPr marL="3429000" indent="-228600" eaLnBrk="0" fontAlgn="base" hangingPunct="0">
              <a:spcBef>
                <a:spcPct val="0"/>
              </a:spcBef>
              <a:spcAft>
                <a:spcPct val="0"/>
              </a:spcAft>
              <a:defRPr>
                <a:solidFill>
                  <a:schemeClr val="tx1"/>
                </a:solidFill>
                <a:latin typeface="Bliss 2 Regular" pitchFamily="50" charset="0"/>
                <a:ea typeface="ＭＳ Ｐゴシック" pitchFamily="34" charset="-128"/>
              </a:defRPr>
            </a:lvl8pPr>
            <a:lvl9pPr marL="3886200" indent="-228600" eaLnBrk="0" fontAlgn="base" hangingPunct="0">
              <a:spcBef>
                <a:spcPct val="0"/>
              </a:spcBef>
              <a:spcAft>
                <a:spcPct val="0"/>
              </a:spcAft>
              <a:defRPr>
                <a:solidFill>
                  <a:schemeClr val="tx1"/>
                </a:solidFill>
                <a:latin typeface="Bliss 2 Regular" pitchFamily="50" charset="0"/>
                <a:ea typeface="ＭＳ Ｐゴシック" pitchFamily="34" charset="-128"/>
              </a:defRPr>
            </a:lvl9pPr>
          </a:lstStyle>
          <a:p>
            <a:pPr eaLnBrk="1" fontAlgn="base" hangingPunct="1">
              <a:spcBef>
                <a:spcPct val="0"/>
              </a:spcBef>
              <a:spcAft>
                <a:spcPct val="0"/>
              </a:spcAft>
            </a:pPr>
            <a:endParaRPr lang="en-US" altLang="en-US" dirty="0">
              <a:solidFill>
                <a:srgbClr val="000000"/>
              </a:solidFill>
              <a:latin typeface="Arial" charset="0"/>
            </a:endParaRPr>
          </a:p>
        </p:txBody>
      </p:sp>
      <p:sp>
        <p:nvSpPr>
          <p:cNvPr id="71683" name="Text Box 10"/>
          <p:cNvSpPr txBox="1">
            <a:spLocks noChangeArrowheads="1"/>
          </p:cNvSpPr>
          <p:nvPr/>
        </p:nvSpPr>
        <p:spPr bwMode="auto">
          <a:xfrm>
            <a:off x="7575550" y="56086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Bliss 2 Regular" pitchFamily="50" charset="0"/>
                <a:ea typeface="ＭＳ Ｐゴシック" pitchFamily="34" charset="-128"/>
              </a:defRPr>
            </a:lvl1pPr>
            <a:lvl2pPr marL="742950" indent="-285750" eaLnBrk="0" hangingPunct="0">
              <a:defRPr>
                <a:solidFill>
                  <a:schemeClr val="tx1"/>
                </a:solidFill>
                <a:latin typeface="Bliss 2 Regular" pitchFamily="50" charset="0"/>
                <a:ea typeface="ＭＳ Ｐゴシック" pitchFamily="34" charset="-128"/>
              </a:defRPr>
            </a:lvl2pPr>
            <a:lvl3pPr marL="1143000" indent="-228600" eaLnBrk="0" hangingPunct="0">
              <a:defRPr>
                <a:solidFill>
                  <a:schemeClr val="tx1"/>
                </a:solidFill>
                <a:latin typeface="Bliss 2 Regular" pitchFamily="50" charset="0"/>
                <a:ea typeface="ＭＳ Ｐゴシック" pitchFamily="34" charset="-128"/>
              </a:defRPr>
            </a:lvl3pPr>
            <a:lvl4pPr marL="1600200" indent="-228600" eaLnBrk="0" hangingPunct="0">
              <a:defRPr>
                <a:solidFill>
                  <a:schemeClr val="tx1"/>
                </a:solidFill>
                <a:latin typeface="Bliss 2 Regular" pitchFamily="50" charset="0"/>
                <a:ea typeface="ＭＳ Ｐゴシック" pitchFamily="34" charset="-128"/>
              </a:defRPr>
            </a:lvl4pPr>
            <a:lvl5pPr marL="2057400" indent="-228600" eaLnBrk="0" hangingPunct="0">
              <a:defRPr>
                <a:solidFill>
                  <a:schemeClr val="tx1"/>
                </a:solidFill>
                <a:latin typeface="Bliss 2 Regular" pitchFamily="50" charset="0"/>
                <a:ea typeface="ＭＳ Ｐゴシック" pitchFamily="34" charset="-128"/>
              </a:defRPr>
            </a:lvl5pPr>
            <a:lvl6pPr marL="2514600" indent="-228600" eaLnBrk="0" fontAlgn="base" hangingPunct="0">
              <a:spcBef>
                <a:spcPct val="0"/>
              </a:spcBef>
              <a:spcAft>
                <a:spcPct val="0"/>
              </a:spcAft>
              <a:defRPr>
                <a:solidFill>
                  <a:schemeClr val="tx1"/>
                </a:solidFill>
                <a:latin typeface="Bliss 2 Regular" pitchFamily="50" charset="0"/>
                <a:ea typeface="ＭＳ Ｐゴシック" pitchFamily="34" charset="-128"/>
              </a:defRPr>
            </a:lvl6pPr>
            <a:lvl7pPr marL="2971800" indent="-228600" eaLnBrk="0" fontAlgn="base" hangingPunct="0">
              <a:spcBef>
                <a:spcPct val="0"/>
              </a:spcBef>
              <a:spcAft>
                <a:spcPct val="0"/>
              </a:spcAft>
              <a:defRPr>
                <a:solidFill>
                  <a:schemeClr val="tx1"/>
                </a:solidFill>
                <a:latin typeface="Bliss 2 Regular" pitchFamily="50" charset="0"/>
                <a:ea typeface="ＭＳ Ｐゴシック" pitchFamily="34" charset="-128"/>
              </a:defRPr>
            </a:lvl7pPr>
            <a:lvl8pPr marL="3429000" indent="-228600" eaLnBrk="0" fontAlgn="base" hangingPunct="0">
              <a:spcBef>
                <a:spcPct val="0"/>
              </a:spcBef>
              <a:spcAft>
                <a:spcPct val="0"/>
              </a:spcAft>
              <a:defRPr>
                <a:solidFill>
                  <a:schemeClr val="tx1"/>
                </a:solidFill>
                <a:latin typeface="Bliss 2 Regular" pitchFamily="50" charset="0"/>
                <a:ea typeface="ＭＳ Ｐゴシック" pitchFamily="34" charset="-128"/>
              </a:defRPr>
            </a:lvl8pPr>
            <a:lvl9pPr marL="3886200" indent="-228600" eaLnBrk="0" fontAlgn="base" hangingPunct="0">
              <a:spcBef>
                <a:spcPct val="0"/>
              </a:spcBef>
              <a:spcAft>
                <a:spcPct val="0"/>
              </a:spcAft>
              <a:defRPr>
                <a:solidFill>
                  <a:schemeClr val="tx1"/>
                </a:solidFill>
                <a:latin typeface="Bliss 2 Regular" pitchFamily="50" charset="0"/>
                <a:ea typeface="ＭＳ Ｐゴシック" pitchFamily="34" charset="-128"/>
              </a:defRPr>
            </a:lvl9pPr>
          </a:lstStyle>
          <a:p>
            <a:pPr eaLnBrk="1" fontAlgn="base" hangingPunct="1">
              <a:spcBef>
                <a:spcPct val="0"/>
              </a:spcBef>
              <a:spcAft>
                <a:spcPct val="0"/>
              </a:spcAft>
            </a:pPr>
            <a:endParaRPr lang="en-US" altLang="en-US" dirty="0">
              <a:solidFill>
                <a:srgbClr val="000000"/>
              </a:solidFill>
              <a:latin typeface="Arial" charset="0"/>
            </a:endParaRPr>
          </a:p>
        </p:txBody>
      </p:sp>
      <p:sp>
        <p:nvSpPr>
          <p:cNvPr id="71684" name="Text Box 35"/>
          <p:cNvSpPr txBox="1">
            <a:spLocks noChangeArrowheads="1"/>
          </p:cNvSpPr>
          <p:nvPr/>
        </p:nvSpPr>
        <p:spPr bwMode="auto">
          <a:xfrm>
            <a:off x="409575" y="5078413"/>
            <a:ext cx="3097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Bliss 2 Regular" pitchFamily="50" charset="0"/>
                <a:ea typeface="ＭＳ Ｐゴシック" pitchFamily="34" charset="-128"/>
              </a:defRPr>
            </a:lvl1pPr>
            <a:lvl2pPr marL="742950" indent="-285750" eaLnBrk="0" hangingPunct="0">
              <a:defRPr>
                <a:solidFill>
                  <a:schemeClr val="tx1"/>
                </a:solidFill>
                <a:latin typeface="Bliss 2 Regular" pitchFamily="50" charset="0"/>
                <a:ea typeface="ＭＳ Ｐゴシック" pitchFamily="34" charset="-128"/>
              </a:defRPr>
            </a:lvl2pPr>
            <a:lvl3pPr marL="1143000" indent="-228600" eaLnBrk="0" hangingPunct="0">
              <a:defRPr>
                <a:solidFill>
                  <a:schemeClr val="tx1"/>
                </a:solidFill>
                <a:latin typeface="Bliss 2 Regular" pitchFamily="50" charset="0"/>
                <a:ea typeface="ＭＳ Ｐゴシック" pitchFamily="34" charset="-128"/>
              </a:defRPr>
            </a:lvl3pPr>
            <a:lvl4pPr marL="1600200" indent="-228600" eaLnBrk="0" hangingPunct="0">
              <a:defRPr>
                <a:solidFill>
                  <a:schemeClr val="tx1"/>
                </a:solidFill>
                <a:latin typeface="Bliss 2 Regular" pitchFamily="50" charset="0"/>
                <a:ea typeface="ＭＳ Ｐゴシック" pitchFamily="34" charset="-128"/>
              </a:defRPr>
            </a:lvl4pPr>
            <a:lvl5pPr marL="2057400" indent="-228600" eaLnBrk="0" hangingPunct="0">
              <a:defRPr>
                <a:solidFill>
                  <a:schemeClr val="tx1"/>
                </a:solidFill>
                <a:latin typeface="Bliss 2 Regular" pitchFamily="50" charset="0"/>
                <a:ea typeface="ＭＳ Ｐゴシック" pitchFamily="34" charset="-128"/>
              </a:defRPr>
            </a:lvl5pPr>
            <a:lvl6pPr marL="2514600" indent="-228600" eaLnBrk="0" fontAlgn="base" hangingPunct="0">
              <a:spcBef>
                <a:spcPct val="0"/>
              </a:spcBef>
              <a:spcAft>
                <a:spcPct val="0"/>
              </a:spcAft>
              <a:defRPr>
                <a:solidFill>
                  <a:schemeClr val="tx1"/>
                </a:solidFill>
                <a:latin typeface="Bliss 2 Regular" pitchFamily="50" charset="0"/>
                <a:ea typeface="ＭＳ Ｐゴシック" pitchFamily="34" charset="-128"/>
              </a:defRPr>
            </a:lvl6pPr>
            <a:lvl7pPr marL="2971800" indent="-228600" eaLnBrk="0" fontAlgn="base" hangingPunct="0">
              <a:spcBef>
                <a:spcPct val="0"/>
              </a:spcBef>
              <a:spcAft>
                <a:spcPct val="0"/>
              </a:spcAft>
              <a:defRPr>
                <a:solidFill>
                  <a:schemeClr val="tx1"/>
                </a:solidFill>
                <a:latin typeface="Bliss 2 Regular" pitchFamily="50" charset="0"/>
                <a:ea typeface="ＭＳ Ｐゴシック" pitchFamily="34" charset="-128"/>
              </a:defRPr>
            </a:lvl7pPr>
            <a:lvl8pPr marL="3429000" indent="-228600" eaLnBrk="0" fontAlgn="base" hangingPunct="0">
              <a:spcBef>
                <a:spcPct val="0"/>
              </a:spcBef>
              <a:spcAft>
                <a:spcPct val="0"/>
              </a:spcAft>
              <a:defRPr>
                <a:solidFill>
                  <a:schemeClr val="tx1"/>
                </a:solidFill>
                <a:latin typeface="Bliss 2 Regular" pitchFamily="50" charset="0"/>
                <a:ea typeface="ＭＳ Ｐゴシック" pitchFamily="34" charset="-128"/>
              </a:defRPr>
            </a:lvl8pPr>
            <a:lvl9pPr marL="3886200" indent="-228600" eaLnBrk="0" fontAlgn="base" hangingPunct="0">
              <a:spcBef>
                <a:spcPct val="0"/>
              </a:spcBef>
              <a:spcAft>
                <a:spcPct val="0"/>
              </a:spcAft>
              <a:defRPr>
                <a:solidFill>
                  <a:schemeClr val="tx1"/>
                </a:solidFill>
                <a:latin typeface="Bliss 2 Regular" pitchFamily="50" charset="0"/>
                <a:ea typeface="ＭＳ Ｐゴシック" pitchFamily="34" charset="-128"/>
              </a:defRPr>
            </a:lvl9pPr>
          </a:lstStyle>
          <a:p>
            <a:pPr eaLnBrk="1" fontAlgn="base" hangingPunct="1">
              <a:spcBef>
                <a:spcPct val="50000"/>
              </a:spcBef>
              <a:spcAft>
                <a:spcPct val="0"/>
              </a:spcAft>
            </a:pPr>
            <a:r>
              <a:rPr lang="en-GB" altLang="en-US" dirty="0">
                <a:solidFill>
                  <a:srgbClr val="FFFFFF"/>
                </a:solidFill>
                <a:latin typeface="Arial" charset="0"/>
              </a:rPr>
              <a:t>Sub heading</a:t>
            </a:r>
          </a:p>
        </p:txBody>
      </p:sp>
      <p:pic>
        <p:nvPicPr>
          <p:cNvPr id="7168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106363"/>
            <a:ext cx="9961563" cy="7029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284663" y="2852738"/>
            <a:ext cx="4859337" cy="1871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srgbClr val="FFFFFF"/>
              </a:solidFill>
            </a:endParaRPr>
          </a:p>
        </p:txBody>
      </p:sp>
      <p:sp>
        <p:nvSpPr>
          <p:cNvPr id="71687" name="TextBox 3"/>
          <p:cNvSpPr txBox="1">
            <a:spLocks noChangeArrowheads="1"/>
          </p:cNvSpPr>
          <p:nvPr/>
        </p:nvSpPr>
        <p:spPr bwMode="auto">
          <a:xfrm>
            <a:off x="4444207" y="3085196"/>
            <a:ext cx="50069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Bliss 2 Regular" pitchFamily="50" charset="0"/>
                <a:ea typeface="ＭＳ Ｐゴシック" pitchFamily="34" charset="-128"/>
              </a:defRPr>
            </a:lvl1pPr>
            <a:lvl2pPr marL="742950" indent="-285750" eaLnBrk="0" hangingPunct="0">
              <a:defRPr>
                <a:solidFill>
                  <a:schemeClr val="tx1"/>
                </a:solidFill>
                <a:latin typeface="Bliss 2 Regular" pitchFamily="50" charset="0"/>
                <a:ea typeface="ＭＳ Ｐゴシック" pitchFamily="34" charset="-128"/>
              </a:defRPr>
            </a:lvl2pPr>
            <a:lvl3pPr marL="1143000" indent="-228600" eaLnBrk="0" hangingPunct="0">
              <a:defRPr>
                <a:solidFill>
                  <a:schemeClr val="tx1"/>
                </a:solidFill>
                <a:latin typeface="Bliss 2 Regular" pitchFamily="50" charset="0"/>
                <a:ea typeface="ＭＳ Ｐゴシック" pitchFamily="34" charset="-128"/>
              </a:defRPr>
            </a:lvl3pPr>
            <a:lvl4pPr marL="1600200" indent="-228600" eaLnBrk="0" hangingPunct="0">
              <a:defRPr>
                <a:solidFill>
                  <a:schemeClr val="tx1"/>
                </a:solidFill>
                <a:latin typeface="Bliss 2 Regular" pitchFamily="50" charset="0"/>
                <a:ea typeface="ＭＳ Ｐゴシック" pitchFamily="34" charset="-128"/>
              </a:defRPr>
            </a:lvl4pPr>
            <a:lvl5pPr marL="2057400" indent="-228600" eaLnBrk="0" hangingPunct="0">
              <a:defRPr>
                <a:solidFill>
                  <a:schemeClr val="tx1"/>
                </a:solidFill>
                <a:latin typeface="Bliss 2 Regular" pitchFamily="50" charset="0"/>
                <a:ea typeface="ＭＳ Ｐゴシック" pitchFamily="34" charset="-128"/>
              </a:defRPr>
            </a:lvl5pPr>
            <a:lvl6pPr marL="2514600" indent="-228600" eaLnBrk="0" fontAlgn="base" hangingPunct="0">
              <a:spcBef>
                <a:spcPct val="0"/>
              </a:spcBef>
              <a:spcAft>
                <a:spcPct val="0"/>
              </a:spcAft>
              <a:defRPr>
                <a:solidFill>
                  <a:schemeClr val="tx1"/>
                </a:solidFill>
                <a:latin typeface="Bliss 2 Regular" pitchFamily="50" charset="0"/>
                <a:ea typeface="ＭＳ Ｐゴシック" pitchFamily="34" charset="-128"/>
              </a:defRPr>
            </a:lvl6pPr>
            <a:lvl7pPr marL="2971800" indent="-228600" eaLnBrk="0" fontAlgn="base" hangingPunct="0">
              <a:spcBef>
                <a:spcPct val="0"/>
              </a:spcBef>
              <a:spcAft>
                <a:spcPct val="0"/>
              </a:spcAft>
              <a:defRPr>
                <a:solidFill>
                  <a:schemeClr val="tx1"/>
                </a:solidFill>
                <a:latin typeface="Bliss 2 Regular" pitchFamily="50" charset="0"/>
                <a:ea typeface="ＭＳ Ｐゴシック" pitchFamily="34" charset="-128"/>
              </a:defRPr>
            </a:lvl7pPr>
            <a:lvl8pPr marL="3429000" indent="-228600" eaLnBrk="0" fontAlgn="base" hangingPunct="0">
              <a:spcBef>
                <a:spcPct val="0"/>
              </a:spcBef>
              <a:spcAft>
                <a:spcPct val="0"/>
              </a:spcAft>
              <a:defRPr>
                <a:solidFill>
                  <a:schemeClr val="tx1"/>
                </a:solidFill>
                <a:latin typeface="Bliss 2 Regular" pitchFamily="50" charset="0"/>
                <a:ea typeface="ＭＳ Ｐゴシック" pitchFamily="34" charset="-128"/>
              </a:defRPr>
            </a:lvl8pPr>
            <a:lvl9pPr marL="3886200" indent="-228600" eaLnBrk="0" fontAlgn="base" hangingPunct="0">
              <a:spcBef>
                <a:spcPct val="0"/>
              </a:spcBef>
              <a:spcAft>
                <a:spcPct val="0"/>
              </a:spcAft>
              <a:defRPr>
                <a:solidFill>
                  <a:schemeClr val="tx1"/>
                </a:solidFill>
                <a:latin typeface="Bliss 2 Regular" pitchFamily="50" charset="0"/>
                <a:ea typeface="ＭＳ Ｐゴシック" pitchFamily="34" charset="-128"/>
              </a:defRPr>
            </a:lvl9pPr>
          </a:lstStyle>
          <a:p>
            <a:pPr eaLnBrk="1" fontAlgn="base" hangingPunct="1">
              <a:spcBef>
                <a:spcPct val="0"/>
              </a:spcBef>
              <a:spcAft>
                <a:spcPct val="0"/>
              </a:spcAft>
            </a:pPr>
            <a:r>
              <a:rPr lang="en-GB" sz="3600" b="1" dirty="0">
                <a:solidFill>
                  <a:srgbClr val="00A9AB"/>
                </a:solidFill>
                <a:latin typeface="Bliss Medium"/>
              </a:rPr>
              <a:t>Thank You for listening </a:t>
            </a:r>
          </a:p>
        </p:txBody>
      </p:sp>
    </p:spTree>
    <p:extLst>
      <p:ext uri="{BB962C8B-B14F-4D97-AF65-F5344CB8AC3E}">
        <p14:creationId xmlns:p14="http://schemas.microsoft.com/office/powerpoint/2010/main" val="14559354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9551" y="1412776"/>
            <a:ext cx="8208912" cy="2952328"/>
          </a:xfrm>
        </p:spPr>
        <p:txBody>
          <a:bodyPr>
            <a:noAutofit/>
          </a:bodyPr>
          <a:lstStyle/>
          <a:p>
            <a:pPr algn="l"/>
            <a:endParaRPr lang="en-GB" sz="4000" dirty="0" smtClean="0">
              <a:solidFill>
                <a:srgbClr val="62318A"/>
              </a:solidFill>
              <a:latin typeface="Rockwell" pitchFamily="18" charset="0"/>
            </a:endParaRPr>
          </a:p>
          <a:p>
            <a:pPr algn="l"/>
            <a:r>
              <a:rPr lang="en-GB" sz="4000" dirty="0" smtClean="0">
                <a:solidFill>
                  <a:srgbClr val="62318A"/>
                </a:solidFill>
                <a:latin typeface="Rockwell" pitchFamily="18" charset="0"/>
              </a:rPr>
              <a:t>Recruitment Leaders Connect</a:t>
            </a:r>
          </a:p>
          <a:p>
            <a:pPr algn="l"/>
            <a:r>
              <a:rPr lang="en-GB" dirty="0" smtClean="0">
                <a:solidFill>
                  <a:schemeClr val="tx1"/>
                </a:solidFill>
                <a:latin typeface="Rockwell" pitchFamily="18" charset="0"/>
              </a:rPr>
              <a:t>The year ahead </a:t>
            </a:r>
            <a:r>
              <a:rPr lang="en-GB" dirty="0" smtClean="0">
                <a:solidFill>
                  <a:srgbClr val="62318A"/>
                </a:solidFill>
                <a:latin typeface="Rockwell" pitchFamily="18" charset="0"/>
              </a:rPr>
              <a:t>#</a:t>
            </a:r>
            <a:r>
              <a:rPr lang="en-GB" dirty="0" err="1" smtClean="0">
                <a:solidFill>
                  <a:srgbClr val="62318A"/>
                </a:solidFill>
                <a:latin typeface="Rockwell" pitchFamily="18" charset="0"/>
              </a:rPr>
              <a:t>RLCon</a:t>
            </a:r>
            <a:r>
              <a:rPr lang="en-US" sz="2800" dirty="0" smtClean="0">
                <a:solidFill>
                  <a:srgbClr val="62318A"/>
                </a:solidFill>
                <a:latin typeface="Rockwell" pitchFamily="18" charset="0"/>
              </a:rPr>
              <a:t/>
            </a:r>
            <a:br>
              <a:rPr lang="en-US" sz="2800" dirty="0" smtClean="0">
                <a:solidFill>
                  <a:srgbClr val="62318A"/>
                </a:solidFill>
                <a:latin typeface="Rockwell" pitchFamily="18" charset="0"/>
              </a:rPr>
            </a:br>
            <a:endParaRPr lang="en-US" sz="900" dirty="0" smtClean="0">
              <a:solidFill>
                <a:srgbClr val="62318A"/>
              </a:solidFill>
              <a:latin typeface="Rockwell" pitchFamily="18" charset="0"/>
            </a:endParaRPr>
          </a:p>
          <a:p>
            <a:pPr algn="l"/>
            <a:r>
              <a:rPr lang="en-US" sz="2000" dirty="0" smtClean="0">
                <a:solidFill>
                  <a:schemeClr val="tx1"/>
                </a:solidFill>
                <a:latin typeface="Rockwell" pitchFamily="18" charset="0"/>
              </a:rPr>
              <a:t>Today’s </a:t>
            </a:r>
            <a:r>
              <a:rPr lang="en-US" sz="2000" dirty="0" err="1" smtClean="0">
                <a:solidFill>
                  <a:schemeClr val="tx1"/>
                </a:solidFill>
                <a:latin typeface="Rockwell" pitchFamily="18" charset="0"/>
              </a:rPr>
              <a:t>WiFi</a:t>
            </a:r>
            <a:r>
              <a:rPr lang="en-US" sz="2000" dirty="0" smtClean="0">
                <a:solidFill>
                  <a:schemeClr val="tx1"/>
                </a:solidFill>
                <a:latin typeface="Rockwell" pitchFamily="18" charset="0"/>
              </a:rPr>
              <a:t> Access</a:t>
            </a:r>
          </a:p>
          <a:p>
            <a:pPr algn="l"/>
            <a:r>
              <a:rPr lang="en-US" sz="1800" dirty="0" smtClean="0">
                <a:solidFill>
                  <a:schemeClr val="tx1"/>
                </a:solidFill>
                <a:latin typeface="Rockwell" pitchFamily="18" charset="0"/>
              </a:rPr>
              <a:t>Network: </a:t>
            </a:r>
            <a:r>
              <a:rPr lang="en-US" sz="1800" dirty="0" smtClean="0">
                <a:solidFill>
                  <a:srgbClr val="62318A"/>
                </a:solidFill>
                <a:latin typeface="Rockwell" pitchFamily="18" charset="0"/>
              </a:rPr>
              <a:t>VENUE GUESTS</a:t>
            </a:r>
            <a:r>
              <a:rPr lang="en-US" sz="1800" dirty="0" smtClean="0">
                <a:solidFill>
                  <a:schemeClr val="tx1"/>
                </a:solidFill>
                <a:latin typeface="Rockwell" pitchFamily="18" charset="0"/>
              </a:rPr>
              <a:t>, Password: </a:t>
            </a:r>
            <a:r>
              <a:rPr lang="en-US" sz="1800" dirty="0" smtClean="0">
                <a:solidFill>
                  <a:srgbClr val="62318A"/>
                </a:solidFill>
                <a:latin typeface="Rockwell" pitchFamily="18" charset="0"/>
              </a:rPr>
              <a:t>EVENT</a:t>
            </a:r>
            <a:endParaRPr lang="en-GB" sz="1800" dirty="0">
              <a:solidFill>
                <a:srgbClr val="62318A"/>
              </a:solidFill>
              <a:latin typeface="Rockwell"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5342" y="5949280"/>
            <a:ext cx="3857331" cy="777305"/>
          </a:xfrm>
          <a:prstGeom prst="rect">
            <a:avLst/>
          </a:prstGeom>
        </p:spPr>
      </p:pic>
    </p:spTree>
    <p:extLst>
      <p:ext uri="{BB962C8B-B14F-4D97-AF65-F5344CB8AC3E}">
        <p14:creationId xmlns:p14="http://schemas.microsoft.com/office/powerpoint/2010/main" val="35298522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ChangeArrowheads="1"/>
          </p:cNvSpPr>
          <p:nvPr/>
        </p:nvSpPr>
        <p:spPr bwMode="auto">
          <a:xfrm>
            <a:off x="0" y="6381750"/>
            <a:ext cx="9144000" cy="476250"/>
          </a:xfrm>
          <a:prstGeom prst="rect">
            <a:avLst/>
          </a:prstGeom>
          <a:solidFill>
            <a:srgbClr val="26272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rgbClr val="262727"/>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262727"/>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262727"/>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9pPr>
          </a:lstStyle>
          <a:p>
            <a:pPr fontAlgn="base">
              <a:spcBef>
                <a:spcPct val="0"/>
              </a:spcBef>
              <a:spcAft>
                <a:spcPct val="0"/>
              </a:spcAft>
              <a:buFontTx/>
              <a:buNone/>
            </a:pPr>
            <a:endParaRPr lang="en-GB" sz="1800" smtClean="0">
              <a:solidFill>
                <a:prstClr val="black"/>
              </a:solidFill>
              <a:latin typeface="Calibri" panose="020F0502020204030204" pitchFamily="34" charset="0"/>
            </a:endParaRPr>
          </a:p>
        </p:txBody>
      </p:sp>
      <p:sp>
        <p:nvSpPr>
          <p:cNvPr id="2" name="Subtitle 1"/>
          <p:cNvSpPr>
            <a:spLocks noGrp="1"/>
          </p:cNvSpPr>
          <p:nvPr>
            <p:ph type="subTitle" idx="1"/>
          </p:nvPr>
        </p:nvSpPr>
        <p:spPr/>
        <p:txBody>
          <a:bodyPr/>
          <a:lstStyle/>
          <a:p>
            <a:pPr>
              <a:buFont typeface="Arial" charset="0"/>
              <a:buNone/>
              <a:defRPr/>
            </a:pPr>
            <a:endParaRPr lang="en-US" dirty="0"/>
          </a:p>
        </p:txBody>
      </p:sp>
      <p:pic>
        <p:nvPicPr>
          <p:cNvPr id="5124" name="Picture 6" descr="Tit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Subtitle 2"/>
          <p:cNvSpPr txBox="1">
            <a:spLocks/>
          </p:cNvSpPr>
          <p:nvPr/>
        </p:nvSpPr>
        <p:spPr bwMode="auto">
          <a:xfrm>
            <a:off x="468313" y="2781300"/>
            <a:ext cx="7848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262727"/>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262727"/>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262727"/>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9pPr>
          </a:lstStyle>
          <a:p>
            <a:pPr fontAlgn="base">
              <a:lnSpc>
                <a:spcPct val="90000"/>
              </a:lnSpc>
              <a:spcAft>
                <a:spcPct val="0"/>
              </a:spcAft>
              <a:buFont typeface="Arial" panose="020B0604020202020204" pitchFamily="34" charset="0"/>
              <a:buNone/>
            </a:pPr>
            <a:r>
              <a:rPr lang="en-GB" sz="3600" smtClean="0">
                <a:solidFill>
                  <a:srgbClr val="FFFFFF"/>
                </a:solidFill>
                <a:cs typeface="Arial" panose="020B0604020202020204" pitchFamily="34" charset="0"/>
              </a:rPr>
              <a:t>Recruitment Leaders</a:t>
            </a:r>
          </a:p>
          <a:p>
            <a:pPr fontAlgn="base">
              <a:lnSpc>
                <a:spcPct val="90000"/>
              </a:lnSpc>
              <a:spcAft>
                <a:spcPct val="0"/>
              </a:spcAft>
              <a:buFont typeface="Arial" panose="020B0604020202020204" pitchFamily="34" charset="0"/>
              <a:buNone/>
            </a:pPr>
            <a:r>
              <a:rPr lang="en-GB" sz="2400" smtClean="0">
                <a:solidFill>
                  <a:srgbClr val="FFFFFF"/>
                </a:solidFill>
                <a:cs typeface="Arial" panose="020B0604020202020204" pitchFamily="34" charset="0"/>
              </a:rPr>
              <a:t>February 2014</a:t>
            </a:r>
          </a:p>
        </p:txBody>
      </p:sp>
      <p:sp>
        <p:nvSpPr>
          <p:cNvPr id="5126" name="Content Placeholder 2"/>
          <p:cNvSpPr txBox="1">
            <a:spLocks/>
          </p:cNvSpPr>
          <p:nvPr/>
        </p:nvSpPr>
        <p:spPr bwMode="auto">
          <a:xfrm>
            <a:off x="468313" y="4437063"/>
            <a:ext cx="8229600"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262727"/>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262727"/>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262727"/>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9pPr>
          </a:lstStyle>
          <a:p>
            <a:pPr eaLnBrk="0" fontAlgn="base" hangingPunct="0">
              <a:spcAft>
                <a:spcPct val="0"/>
              </a:spcAft>
              <a:buFont typeface="Arial" panose="020B0604020202020204" pitchFamily="34" charset="0"/>
              <a:buNone/>
            </a:pPr>
            <a:endParaRPr lang="en-GB" sz="2000" smtClean="0">
              <a:solidFill>
                <a:prstClr val="white"/>
              </a:solidFill>
              <a:latin typeface="Helvetica" panose="020B0604020202020204" pitchFamily="34" charset="0"/>
            </a:endParaRPr>
          </a:p>
          <a:p>
            <a:pPr eaLnBrk="0" fontAlgn="base" hangingPunct="0">
              <a:spcAft>
                <a:spcPct val="0"/>
              </a:spcAft>
              <a:buFont typeface="Arial" panose="020B0604020202020204" pitchFamily="34" charset="0"/>
              <a:buNone/>
            </a:pPr>
            <a:r>
              <a:rPr lang="en-GB" sz="2000" smtClean="0">
                <a:solidFill>
                  <a:prstClr val="white"/>
                </a:solidFill>
                <a:latin typeface="Helvetica" panose="020B0604020202020204" pitchFamily="34" charset="0"/>
              </a:rPr>
              <a:t>Ken Brotherston</a:t>
            </a:r>
          </a:p>
          <a:p>
            <a:pPr eaLnBrk="0" fontAlgn="base" hangingPunct="0">
              <a:spcAft>
                <a:spcPct val="0"/>
              </a:spcAft>
              <a:buFont typeface="Arial" panose="020B0604020202020204" pitchFamily="34" charset="0"/>
              <a:buNone/>
            </a:pPr>
            <a:r>
              <a:rPr lang="en-GB" sz="2000" smtClean="0">
                <a:solidFill>
                  <a:prstClr val="white"/>
                </a:solidFill>
                <a:latin typeface="Helvetica" panose="020B0604020202020204" pitchFamily="34" charset="0"/>
              </a:rPr>
              <a:t>Chairman</a:t>
            </a:r>
          </a:p>
          <a:p>
            <a:pPr eaLnBrk="0" fontAlgn="base" hangingPunct="0">
              <a:spcAft>
                <a:spcPct val="0"/>
              </a:spcAft>
              <a:buFont typeface="Arial" panose="020B0604020202020204" pitchFamily="34" charset="0"/>
              <a:buNone/>
            </a:pPr>
            <a:endParaRPr lang="en-GB" smtClean="0">
              <a:solidFill>
                <a:prstClr val="white"/>
              </a:solidFill>
              <a:latin typeface="Calibri" panose="020F0502020204030204" pitchFamily="34" charset="0"/>
            </a:endParaRPr>
          </a:p>
          <a:p>
            <a:pPr eaLnBrk="0" fontAlgn="base" hangingPunct="0">
              <a:spcAft>
                <a:spcPct val="0"/>
              </a:spcAft>
              <a:buFont typeface="Arial" panose="020B0604020202020204" pitchFamily="34" charset="0"/>
              <a:buNone/>
            </a:pPr>
            <a:endParaRPr lang="en-GB" smtClean="0">
              <a:solidFill>
                <a:prstClr val="white"/>
              </a:solidFill>
              <a:latin typeface="Calibri" panose="020F0502020204030204" pitchFamily="34" charset="0"/>
            </a:endParaRPr>
          </a:p>
        </p:txBody>
      </p:sp>
      <p:pic>
        <p:nvPicPr>
          <p:cNvPr id="5127" name="Picture 2" descr="tjp-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750" y="549275"/>
            <a:ext cx="2882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359794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sz="2800" smtClean="0">
                <a:latin typeface="Arial" panose="020B0604020202020204" pitchFamily="34" charset="0"/>
                <a:cs typeface="Arial" panose="020B0604020202020204" pitchFamily="34" charset="0"/>
              </a:rPr>
              <a:t>Agenda</a:t>
            </a:r>
          </a:p>
        </p:txBody>
      </p:sp>
      <p:sp>
        <p:nvSpPr>
          <p:cNvPr id="7171" name="Content Placeholder 2"/>
          <p:cNvSpPr>
            <a:spLocks noGrp="1"/>
          </p:cNvSpPr>
          <p:nvPr>
            <p:ph idx="1"/>
          </p:nvPr>
        </p:nvSpPr>
        <p:spPr>
          <a:xfrm>
            <a:off x="539750" y="1628775"/>
            <a:ext cx="6983413" cy="2913063"/>
          </a:xfrm>
        </p:spPr>
        <p:txBody>
          <a:bodyPr/>
          <a:lstStyle/>
          <a:p>
            <a:pPr>
              <a:lnSpc>
                <a:spcPct val="140000"/>
              </a:lnSpc>
            </a:pPr>
            <a:r>
              <a:rPr lang="en-GB" sz="2000" smtClean="0">
                <a:solidFill>
                  <a:srgbClr val="5F5F5F"/>
                </a:solidFill>
                <a:latin typeface="Arial" panose="020B0604020202020204" pitchFamily="34" charset="0"/>
              </a:rPr>
              <a:t>Recruitment market drivers…a salutary tale (Part 1)</a:t>
            </a:r>
          </a:p>
          <a:p>
            <a:pPr>
              <a:lnSpc>
                <a:spcPct val="140000"/>
              </a:lnSpc>
            </a:pPr>
            <a:r>
              <a:rPr lang="en-GB" sz="2000" smtClean="0">
                <a:solidFill>
                  <a:srgbClr val="5F5F5F"/>
                </a:solidFill>
                <a:latin typeface="Arial" panose="020B0604020202020204" pitchFamily="34" charset="0"/>
              </a:rPr>
              <a:t>The essential qualities of today</a:t>
            </a:r>
            <a:r>
              <a:rPr lang="en-GB" altLang="en-US" sz="2000" smtClean="0">
                <a:solidFill>
                  <a:srgbClr val="5F5F5F"/>
                </a:solidFill>
                <a:latin typeface="Arial" panose="020B0604020202020204" pitchFamily="34" charset="0"/>
              </a:rPr>
              <a:t>’</a:t>
            </a:r>
            <a:r>
              <a:rPr lang="en-GB" sz="2000" smtClean="0">
                <a:solidFill>
                  <a:srgbClr val="5F5F5F"/>
                </a:solidFill>
                <a:latin typeface="Arial" panose="020B0604020202020204" pitchFamily="34" charset="0"/>
              </a:rPr>
              <a:t>s recruiter</a:t>
            </a:r>
          </a:p>
          <a:p>
            <a:pPr>
              <a:lnSpc>
                <a:spcPct val="140000"/>
              </a:lnSpc>
            </a:pPr>
            <a:r>
              <a:rPr lang="en-GB" sz="2000" smtClean="0">
                <a:solidFill>
                  <a:srgbClr val="5F5F5F"/>
                </a:solidFill>
                <a:latin typeface="Arial" panose="020B0604020202020204" pitchFamily="34" charset="0"/>
              </a:rPr>
              <a:t>Crowdsourcing and TheJobPost</a:t>
            </a:r>
          </a:p>
          <a:p>
            <a:pPr>
              <a:lnSpc>
                <a:spcPct val="140000"/>
              </a:lnSpc>
            </a:pPr>
            <a:r>
              <a:rPr lang="en-GB" sz="2000" smtClean="0">
                <a:solidFill>
                  <a:srgbClr val="5F5F5F"/>
                </a:solidFill>
                <a:latin typeface="Arial" panose="020B0604020202020204" pitchFamily="34" charset="0"/>
              </a:rPr>
              <a:t>Threats and opportunities in 2014</a:t>
            </a:r>
          </a:p>
        </p:txBody>
      </p:sp>
      <p:sp>
        <p:nvSpPr>
          <p:cNvPr id="7172" name="Slide Number Placeholder 5"/>
          <p:cNvSpPr>
            <a:spLocks noGrp="1"/>
          </p:cNvSpPr>
          <p:nvPr>
            <p:ph type="sldNum" sz="quarter" idx="10"/>
          </p:nvPr>
        </p:nvSpPr>
        <p:spPr bwMode="auto">
          <a:xfrm>
            <a:off x="539750" y="6448425"/>
            <a:ext cx="81422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panose="020B0604020202020204" pitchFamily="34" charset="0"/>
              <a:buChar char="•"/>
              <a:defRPr sz="3200">
                <a:solidFill>
                  <a:srgbClr val="262727"/>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262727"/>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262727"/>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9pPr>
          </a:lstStyle>
          <a:p>
            <a:pPr algn="r">
              <a:spcBef>
                <a:spcPct val="0"/>
              </a:spcBef>
              <a:buFontTx/>
              <a:buNone/>
            </a:pPr>
            <a:r>
              <a:rPr lang="en-GB" sz="1200" smtClean="0">
                <a:solidFill>
                  <a:prstClr val="white"/>
                </a:solidFill>
                <a:latin typeface="Calibri" panose="020F0502020204030204" pitchFamily="34" charset="0"/>
              </a:rPr>
              <a:t>A new approach to finding talent</a:t>
            </a:r>
          </a:p>
        </p:txBody>
      </p:sp>
    </p:spTree>
    <p:extLst>
      <p:ext uri="{BB962C8B-B14F-4D97-AF65-F5344CB8AC3E}">
        <p14:creationId xmlns:p14="http://schemas.microsoft.com/office/powerpoint/2010/main" val="3796308486"/>
      </p:ext>
    </p:extLst>
  </p:cSld>
  <p:clrMapOvr>
    <a:masterClrMapping/>
  </p:clrMapOvr>
  <p:transition spd="slow">
    <p:push/>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sz="2800" smtClean="0">
                <a:latin typeface="Arial" panose="020B0604020202020204" pitchFamily="34" charset="0"/>
                <a:cs typeface="Arial" panose="020B0604020202020204" pitchFamily="34" charset="0"/>
              </a:rPr>
              <a:t>Recruitment market drivers</a:t>
            </a:r>
          </a:p>
        </p:txBody>
      </p:sp>
      <p:sp>
        <p:nvSpPr>
          <p:cNvPr id="8195" name="Content Placeholder 2"/>
          <p:cNvSpPr>
            <a:spLocks noGrp="1"/>
          </p:cNvSpPr>
          <p:nvPr>
            <p:ph idx="1"/>
          </p:nvPr>
        </p:nvSpPr>
        <p:spPr>
          <a:xfrm>
            <a:off x="539750" y="1628775"/>
            <a:ext cx="6983413" cy="3455988"/>
          </a:xfrm>
        </p:spPr>
        <p:txBody>
          <a:bodyPr/>
          <a:lstStyle/>
          <a:p>
            <a:r>
              <a:rPr lang="en-GB" sz="2000" smtClean="0">
                <a:solidFill>
                  <a:srgbClr val="5F5F5F"/>
                </a:solidFill>
                <a:latin typeface="Arial" panose="020B0604020202020204" pitchFamily="34" charset="0"/>
              </a:rPr>
              <a:t>Economic cycle</a:t>
            </a:r>
          </a:p>
          <a:p>
            <a:pPr lvl="1"/>
            <a:r>
              <a:rPr lang="en-GB" sz="1600" smtClean="0">
                <a:solidFill>
                  <a:srgbClr val="5F5F5F"/>
                </a:solidFill>
                <a:latin typeface="Arial" panose="020B0604020202020204" pitchFamily="34" charset="0"/>
              </a:rPr>
              <a:t>Downturn lasted a long time</a:t>
            </a:r>
          </a:p>
          <a:p>
            <a:pPr lvl="1"/>
            <a:r>
              <a:rPr lang="en-GB" sz="1600" smtClean="0">
                <a:solidFill>
                  <a:srgbClr val="5F5F5F"/>
                </a:solidFill>
                <a:latin typeface="Arial" panose="020B0604020202020204" pitchFamily="34" charset="0"/>
              </a:rPr>
              <a:t>Upturn isn</a:t>
            </a:r>
            <a:r>
              <a:rPr lang="en-GB" altLang="en-US" sz="1600" smtClean="0">
                <a:solidFill>
                  <a:srgbClr val="5F5F5F"/>
                </a:solidFill>
                <a:latin typeface="Arial" panose="020B0604020202020204" pitchFamily="34" charset="0"/>
              </a:rPr>
              <a:t>’</a:t>
            </a:r>
            <a:r>
              <a:rPr lang="en-GB" sz="1600" smtClean="0">
                <a:solidFill>
                  <a:srgbClr val="5F5F5F"/>
                </a:solidFill>
                <a:latin typeface="Arial" panose="020B0604020202020204" pitchFamily="34" charset="0"/>
              </a:rPr>
              <a:t>t yet as strong as it needs to be</a:t>
            </a:r>
          </a:p>
          <a:p>
            <a:pPr>
              <a:lnSpc>
                <a:spcPct val="140000"/>
              </a:lnSpc>
            </a:pPr>
            <a:r>
              <a:rPr lang="en-GB" sz="2000" smtClean="0">
                <a:solidFill>
                  <a:srgbClr val="5F5F5F"/>
                </a:solidFill>
                <a:latin typeface="Arial" panose="020B0604020202020204" pitchFamily="34" charset="0"/>
              </a:rPr>
              <a:t>Impact of technology</a:t>
            </a:r>
          </a:p>
          <a:p>
            <a:pPr lvl="1"/>
            <a:r>
              <a:rPr lang="en-GB" sz="1600" smtClean="0">
                <a:solidFill>
                  <a:srgbClr val="5F5F5F"/>
                </a:solidFill>
                <a:latin typeface="Arial" panose="020B0604020202020204" pitchFamily="34" charset="0"/>
              </a:rPr>
              <a:t>Direct hiring more effective than ever</a:t>
            </a:r>
          </a:p>
          <a:p>
            <a:pPr lvl="1"/>
            <a:r>
              <a:rPr lang="en-GB" sz="1600" smtClean="0">
                <a:solidFill>
                  <a:srgbClr val="5F5F5F"/>
                </a:solidFill>
                <a:latin typeface="Arial" panose="020B0604020202020204" pitchFamily="34" charset="0"/>
              </a:rPr>
              <a:t>Rise of online databases</a:t>
            </a:r>
          </a:p>
          <a:p>
            <a:pPr>
              <a:lnSpc>
                <a:spcPct val="140000"/>
              </a:lnSpc>
            </a:pPr>
            <a:r>
              <a:rPr lang="en-GB" sz="2000" smtClean="0">
                <a:solidFill>
                  <a:srgbClr val="5F5F5F"/>
                </a:solidFill>
                <a:latin typeface="Arial" panose="020B0604020202020204" pitchFamily="34" charset="0"/>
              </a:rPr>
              <a:t>Recruitment business models</a:t>
            </a:r>
          </a:p>
          <a:p>
            <a:pPr lvl="1"/>
            <a:r>
              <a:rPr lang="en-GB" sz="1600" smtClean="0">
                <a:solidFill>
                  <a:srgbClr val="5F5F5F"/>
                </a:solidFill>
                <a:latin typeface="Arial" panose="020B0604020202020204" pitchFamily="34" charset="0"/>
              </a:rPr>
              <a:t>MSP</a:t>
            </a:r>
            <a:r>
              <a:rPr lang="en-GB" altLang="en-US" sz="1600" smtClean="0">
                <a:solidFill>
                  <a:srgbClr val="5F5F5F"/>
                </a:solidFill>
                <a:latin typeface="Arial" panose="020B0604020202020204" pitchFamily="34" charset="0"/>
              </a:rPr>
              <a:t>’</a:t>
            </a:r>
            <a:r>
              <a:rPr lang="en-GB" sz="1600" smtClean="0">
                <a:solidFill>
                  <a:srgbClr val="5F5F5F"/>
                </a:solidFill>
                <a:latin typeface="Arial" panose="020B0604020202020204" pitchFamily="34" charset="0"/>
              </a:rPr>
              <a:t>s, ATS</a:t>
            </a:r>
            <a:r>
              <a:rPr lang="en-GB" altLang="en-US" sz="1600" smtClean="0">
                <a:solidFill>
                  <a:srgbClr val="5F5F5F"/>
                </a:solidFill>
                <a:latin typeface="Arial" panose="020B0604020202020204" pitchFamily="34" charset="0"/>
              </a:rPr>
              <a:t>’</a:t>
            </a:r>
            <a:r>
              <a:rPr lang="en-GB" sz="1600" smtClean="0">
                <a:solidFill>
                  <a:srgbClr val="5F5F5F"/>
                </a:solidFill>
                <a:latin typeface="Arial" panose="020B0604020202020204" pitchFamily="34" charset="0"/>
              </a:rPr>
              <a:t>s, RPO</a:t>
            </a:r>
            <a:r>
              <a:rPr lang="en-GB" altLang="en-US" sz="1600" smtClean="0">
                <a:solidFill>
                  <a:srgbClr val="5F5F5F"/>
                </a:solidFill>
                <a:latin typeface="Arial" panose="020B0604020202020204" pitchFamily="34" charset="0"/>
              </a:rPr>
              <a:t>’</a:t>
            </a:r>
            <a:r>
              <a:rPr lang="en-GB" sz="1600" smtClean="0">
                <a:solidFill>
                  <a:srgbClr val="5F5F5F"/>
                </a:solidFill>
                <a:latin typeface="Arial" panose="020B0604020202020204" pitchFamily="34" charset="0"/>
              </a:rPr>
              <a:t>s etc. now bedded in</a:t>
            </a:r>
          </a:p>
          <a:p>
            <a:pPr lvl="1"/>
            <a:r>
              <a:rPr lang="en-GB" sz="1600" smtClean="0">
                <a:solidFill>
                  <a:srgbClr val="5F5F5F"/>
                </a:solidFill>
                <a:latin typeface="Arial" panose="020B0604020202020204" pitchFamily="34" charset="0"/>
              </a:rPr>
              <a:t>Industry is polarising rather than consolidating</a:t>
            </a:r>
          </a:p>
        </p:txBody>
      </p:sp>
      <p:sp>
        <p:nvSpPr>
          <p:cNvPr id="8196" name="Slide Number Placeholder 5"/>
          <p:cNvSpPr>
            <a:spLocks noGrp="1"/>
          </p:cNvSpPr>
          <p:nvPr>
            <p:ph type="sldNum" sz="quarter" idx="10"/>
          </p:nvPr>
        </p:nvSpPr>
        <p:spPr bwMode="auto">
          <a:xfrm>
            <a:off x="539750" y="6448425"/>
            <a:ext cx="81422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panose="020B0604020202020204" pitchFamily="34" charset="0"/>
              <a:buChar char="•"/>
              <a:defRPr sz="3200">
                <a:solidFill>
                  <a:srgbClr val="262727"/>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262727"/>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262727"/>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9pPr>
          </a:lstStyle>
          <a:p>
            <a:pPr algn="r">
              <a:spcBef>
                <a:spcPct val="0"/>
              </a:spcBef>
              <a:buFontTx/>
              <a:buNone/>
            </a:pPr>
            <a:r>
              <a:rPr lang="en-GB" sz="1200" smtClean="0">
                <a:solidFill>
                  <a:prstClr val="white"/>
                </a:solidFill>
                <a:latin typeface="Calibri" panose="020F0502020204030204" pitchFamily="34" charset="0"/>
              </a:rPr>
              <a:t>A new approach to finding talent</a:t>
            </a:r>
          </a:p>
        </p:txBody>
      </p:sp>
    </p:spTree>
    <p:extLst>
      <p:ext uri="{BB962C8B-B14F-4D97-AF65-F5344CB8AC3E}">
        <p14:creationId xmlns:p14="http://schemas.microsoft.com/office/powerpoint/2010/main" val="1389354381"/>
      </p:ext>
    </p:extLst>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Content Placeholder 2"/>
          <p:cNvSpPr>
            <a:spLocks noGrp="1"/>
          </p:cNvSpPr>
          <p:nvPr>
            <p:ph idx="1"/>
          </p:nvPr>
        </p:nvSpPr>
        <p:spPr>
          <a:xfrm>
            <a:off x="971550" y="1412776"/>
            <a:ext cx="6768802" cy="4849912"/>
          </a:xfrm>
        </p:spPr>
        <p:txBody>
          <a:bodyPr/>
          <a:lstStyle/>
          <a:p>
            <a:r>
              <a:rPr lang="en-GB" altLang="en-US" sz="2800" b="1" dirty="0" smtClean="0">
                <a:latin typeface="Bliss Medium"/>
              </a:rPr>
              <a:t>UK labour market – What's going on?</a:t>
            </a:r>
          </a:p>
          <a:p>
            <a:r>
              <a:rPr lang="en-GB" altLang="en-US" sz="2800" b="1" dirty="0" smtClean="0">
                <a:latin typeface="Bliss Medium"/>
              </a:rPr>
              <a:t>Recruitment Industry </a:t>
            </a:r>
            <a:r>
              <a:rPr lang="en-GB" altLang="en-US" sz="2800" b="1" dirty="0">
                <a:latin typeface="Bliss Medium"/>
              </a:rPr>
              <a:t>T</a:t>
            </a:r>
            <a:r>
              <a:rPr lang="en-GB" altLang="en-US" sz="2800" b="1" dirty="0" smtClean="0">
                <a:latin typeface="Bliss Medium"/>
              </a:rPr>
              <a:t>rends</a:t>
            </a:r>
          </a:p>
          <a:p>
            <a:r>
              <a:rPr lang="en-GB" altLang="en-US" sz="2800" b="1" dirty="0" smtClean="0">
                <a:latin typeface="Bliss Medium"/>
              </a:rPr>
              <a:t>The Impending </a:t>
            </a:r>
            <a:r>
              <a:rPr lang="en-GB" altLang="en-US" sz="2800" b="1" dirty="0">
                <a:latin typeface="Bliss Medium"/>
              </a:rPr>
              <a:t>T</a:t>
            </a:r>
            <a:r>
              <a:rPr lang="en-GB" altLang="en-US" sz="2800" b="1" dirty="0" smtClean="0">
                <a:latin typeface="Bliss Medium"/>
              </a:rPr>
              <a:t>alent Crisis</a:t>
            </a:r>
          </a:p>
          <a:p>
            <a:r>
              <a:rPr lang="en-GB" altLang="en-US" sz="2800" b="1" dirty="0" smtClean="0">
                <a:latin typeface="Bliss Medium"/>
              </a:rPr>
              <a:t>Three models of Recruitment success</a:t>
            </a:r>
          </a:p>
          <a:p>
            <a:r>
              <a:rPr lang="en-GB" altLang="en-US" sz="2800" b="1" dirty="0" smtClean="0">
                <a:latin typeface="Bliss Medium"/>
              </a:rPr>
              <a:t>The REC’s Good Recruitment Campaign</a:t>
            </a:r>
          </a:p>
        </p:txBody>
      </p:sp>
    </p:spTree>
    <p:extLst>
      <p:ext uri="{BB962C8B-B14F-4D97-AF65-F5344CB8AC3E}">
        <p14:creationId xmlns:p14="http://schemas.microsoft.com/office/powerpoint/2010/main" val="37950907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idx="4294967295"/>
          </p:nvPr>
        </p:nvSpPr>
        <p:spPr/>
        <p:txBody>
          <a:bodyPr/>
          <a:lstStyle/>
          <a:p>
            <a:r>
              <a:rPr lang="en-US" sz="2800" smtClean="0">
                <a:latin typeface="Arial" panose="020B0604020202020204" pitchFamily="34" charset="0"/>
                <a:cs typeface="Arial" panose="020B0604020202020204" pitchFamily="34" charset="0"/>
              </a:rPr>
              <a:t>Historical value proposition of Recruitment</a:t>
            </a:r>
            <a:endParaRPr lang="en-US" sz="3200" smtClean="0">
              <a:latin typeface="Arial" panose="020B0604020202020204" pitchFamily="34" charset="0"/>
              <a:cs typeface="Arial" panose="020B0604020202020204" pitchFamily="34" charset="0"/>
            </a:endParaRPr>
          </a:p>
        </p:txBody>
      </p:sp>
      <p:sp>
        <p:nvSpPr>
          <p:cNvPr id="9219" name="Slide Number Placeholder 5"/>
          <p:cNvSpPr txBox="1">
            <a:spLocks noGrp="1"/>
          </p:cNvSpPr>
          <p:nvPr/>
        </p:nvSpPr>
        <p:spPr bwMode="auto">
          <a:xfrm>
            <a:off x="539750" y="6448425"/>
            <a:ext cx="81422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262727"/>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262727"/>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262727"/>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9pPr>
          </a:lstStyle>
          <a:p>
            <a:pPr algn="r" fontAlgn="base">
              <a:spcBef>
                <a:spcPct val="0"/>
              </a:spcBef>
              <a:spcAft>
                <a:spcPct val="0"/>
              </a:spcAft>
              <a:buFontTx/>
              <a:buNone/>
            </a:pPr>
            <a:r>
              <a:rPr lang="en-GB" sz="1200" smtClean="0">
                <a:solidFill>
                  <a:prstClr val="white"/>
                </a:solidFill>
                <a:latin typeface="Calibri" panose="020F0502020204030204" pitchFamily="34" charset="0"/>
              </a:rPr>
              <a:t>A new approach to finding talent</a:t>
            </a:r>
          </a:p>
        </p:txBody>
      </p:sp>
      <p:graphicFrame>
        <p:nvGraphicFramePr>
          <p:cNvPr id="5" name="Content Placeholder 5"/>
          <p:cNvGraphicFramePr>
            <a:graphicFrameLocks noGrp="1"/>
          </p:cNvGraphicFramePr>
          <p:nvPr>
            <p:ph idx="1"/>
          </p:nvPr>
        </p:nvGraphicFramePr>
        <p:xfrm>
          <a:off x="-120650" y="646113"/>
          <a:ext cx="9385300" cy="5672137"/>
        </p:xfrm>
        <a:graphic>
          <a:graphicData uri="http://schemas.openxmlformats.org/drawingml/2006/chart">
            <c:chart xmlns:c="http://schemas.openxmlformats.org/drawingml/2006/chart" xmlns:r="http://schemas.openxmlformats.org/officeDocument/2006/relationships" r:id="rId2"/>
          </a:graphicData>
        </a:graphic>
      </p:graphicFrame>
      <p:sp>
        <p:nvSpPr>
          <p:cNvPr id="19" name="Rectangle 18"/>
          <p:cNvSpPr>
            <a:spLocks noChangeArrowheads="1"/>
          </p:cNvSpPr>
          <p:nvPr/>
        </p:nvSpPr>
        <p:spPr bwMode="auto">
          <a:xfrm>
            <a:off x="107950" y="2314575"/>
            <a:ext cx="15113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262727"/>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262727"/>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262727"/>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pPr>
            <a:r>
              <a:rPr lang="en-GB" sz="1600" smtClean="0">
                <a:solidFill>
                  <a:prstClr val="white"/>
                </a:solidFill>
                <a:latin typeface="Calibri" panose="020F0502020204030204" pitchFamily="34" charset="0"/>
              </a:rPr>
              <a:t>Closing</a:t>
            </a:r>
            <a:endParaRPr lang="en-US" sz="1600" smtClean="0">
              <a:solidFill>
                <a:prstClr val="white"/>
              </a:solidFill>
              <a:latin typeface="Calibri" panose="020F0502020204030204" pitchFamily="34" charset="0"/>
            </a:endParaRPr>
          </a:p>
        </p:txBody>
      </p:sp>
      <p:sp>
        <p:nvSpPr>
          <p:cNvPr id="20" name="Rectangle 19"/>
          <p:cNvSpPr>
            <a:spLocks noChangeArrowheads="1"/>
          </p:cNvSpPr>
          <p:nvPr/>
        </p:nvSpPr>
        <p:spPr bwMode="auto">
          <a:xfrm>
            <a:off x="457200" y="3322638"/>
            <a:ext cx="13779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262727"/>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262727"/>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262727"/>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9pPr>
          </a:lstStyle>
          <a:p>
            <a:pPr algn="r" eaLnBrk="0" fontAlgn="base" hangingPunct="0">
              <a:spcBef>
                <a:spcPct val="0"/>
              </a:spcBef>
              <a:spcAft>
                <a:spcPct val="0"/>
              </a:spcAft>
              <a:buFontTx/>
              <a:buNone/>
            </a:pPr>
            <a:r>
              <a:rPr lang="en-GB" sz="1600" smtClean="0">
                <a:solidFill>
                  <a:prstClr val="white"/>
                </a:solidFill>
                <a:latin typeface="Calibri" panose="020F0502020204030204" pitchFamily="34" charset="0"/>
              </a:rPr>
              <a:t>Assessment</a:t>
            </a:r>
            <a:endParaRPr lang="en-US" sz="1600" smtClean="0">
              <a:solidFill>
                <a:prstClr val="white"/>
              </a:solidFill>
              <a:latin typeface="Calibri" panose="020F0502020204030204" pitchFamily="34" charset="0"/>
            </a:endParaRPr>
          </a:p>
        </p:txBody>
      </p:sp>
      <p:sp>
        <p:nvSpPr>
          <p:cNvPr id="21" name="Rectangle 20"/>
          <p:cNvSpPr>
            <a:spLocks noChangeArrowheads="1"/>
          </p:cNvSpPr>
          <p:nvPr/>
        </p:nvSpPr>
        <p:spPr bwMode="auto">
          <a:xfrm>
            <a:off x="6018213" y="4332288"/>
            <a:ext cx="12922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262727"/>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262727"/>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262727"/>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pPr>
            <a:r>
              <a:rPr lang="en-GB" sz="1600" smtClean="0">
                <a:solidFill>
                  <a:srgbClr val="5F5F5F"/>
                </a:solidFill>
                <a:latin typeface="Calibri" panose="020F0502020204030204" pitchFamily="34" charset="0"/>
              </a:rPr>
              <a:t>Identification</a:t>
            </a:r>
            <a:endParaRPr lang="en-US" sz="1600" smtClean="0">
              <a:solidFill>
                <a:srgbClr val="5F5F5F"/>
              </a:solidFill>
              <a:latin typeface="Calibri" panose="020F0502020204030204" pitchFamily="34" charset="0"/>
            </a:endParaRPr>
          </a:p>
        </p:txBody>
      </p:sp>
      <p:cxnSp>
        <p:nvCxnSpPr>
          <p:cNvPr id="11" name="Straight Connector 10"/>
          <p:cNvCxnSpPr>
            <a:cxnSpLocks noChangeShapeType="1"/>
          </p:cNvCxnSpPr>
          <p:nvPr/>
        </p:nvCxnSpPr>
        <p:spPr bwMode="auto">
          <a:xfrm>
            <a:off x="900113" y="5556250"/>
            <a:ext cx="6551612" cy="0"/>
          </a:xfrm>
          <a:prstGeom prst="line">
            <a:avLst/>
          </a:prstGeom>
          <a:noFill/>
          <a:ln w="317500">
            <a:solidFill>
              <a:srgbClr val="5F5F5F"/>
            </a:solidFill>
            <a:round/>
            <a:headEnd/>
            <a:tailEnd type="triangle" w="med" len="med"/>
          </a:ln>
          <a:effectLst>
            <a:outerShdw blurRad="50800" dist="38100" dir="5400000" algn="t" rotWithShape="0">
              <a:srgbClr val="808080">
                <a:alpha val="39999"/>
              </a:srgbClr>
            </a:outerShdw>
          </a:effectLst>
          <a:extLst>
            <a:ext uri="{909E8E84-426E-40DD-AFC4-6F175D3DCCD1}">
              <a14:hiddenFill xmlns:a14="http://schemas.microsoft.com/office/drawing/2010/main">
                <a:noFill/>
              </a14:hiddenFill>
            </a:ext>
          </a:extLst>
        </p:spPr>
      </p:cxnSp>
      <p:sp>
        <p:nvSpPr>
          <p:cNvPr id="12" name="Rectangle 11"/>
          <p:cNvSpPr>
            <a:spLocks noChangeArrowheads="1"/>
          </p:cNvSpPr>
          <p:nvPr/>
        </p:nvSpPr>
        <p:spPr bwMode="auto">
          <a:xfrm>
            <a:off x="3779838" y="5359400"/>
            <a:ext cx="288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262727"/>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262727"/>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262727"/>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pPr>
            <a:r>
              <a:rPr lang="en-GB" sz="1600" smtClean="0">
                <a:solidFill>
                  <a:prstClr val="white"/>
                </a:solidFill>
                <a:latin typeface="Calibri" panose="020F0502020204030204" pitchFamily="34" charset="0"/>
              </a:rPr>
              <a:t>£</a:t>
            </a:r>
            <a:endParaRPr lang="en-US" sz="1600" smtClean="0">
              <a:solidFill>
                <a:prstClr val="white"/>
              </a:solidFill>
              <a:latin typeface="Calibri" panose="020F0502020204030204" pitchFamily="34" charset="0"/>
            </a:endParaRPr>
          </a:p>
        </p:txBody>
      </p:sp>
    </p:spTree>
    <p:extLst>
      <p:ext uri="{BB962C8B-B14F-4D97-AF65-F5344CB8AC3E}">
        <p14:creationId xmlns:p14="http://schemas.microsoft.com/office/powerpoint/2010/main" val="122724271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19" grpId="0"/>
      <p:bldP spid="20" grpId="0"/>
      <p:bldP spid="2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468313" y="260350"/>
            <a:ext cx="8229600" cy="1143000"/>
          </a:xfrm>
        </p:spPr>
        <p:txBody>
          <a:bodyPr/>
          <a:lstStyle/>
          <a:p>
            <a:r>
              <a:rPr lang="en-US" sz="2800" smtClean="0">
                <a:latin typeface="Arial" panose="020B0604020202020204" pitchFamily="34" charset="0"/>
                <a:cs typeface="Arial" panose="020B0604020202020204" pitchFamily="34" charset="0"/>
              </a:rPr>
              <a:t>Current value proposition of Recruitment</a:t>
            </a:r>
            <a:endParaRPr lang="en-US" sz="3200" smtClean="0">
              <a:latin typeface="Arial" panose="020B0604020202020204" pitchFamily="34" charset="0"/>
              <a:cs typeface="Arial" panose="020B0604020202020204" pitchFamily="34" charset="0"/>
            </a:endParaRPr>
          </a:p>
        </p:txBody>
      </p:sp>
      <p:sp>
        <p:nvSpPr>
          <p:cNvPr id="10243" name="Slide Number Placeholder 5"/>
          <p:cNvSpPr txBox="1">
            <a:spLocks noGrp="1"/>
          </p:cNvSpPr>
          <p:nvPr/>
        </p:nvSpPr>
        <p:spPr bwMode="auto">
          <a:xfrm>
            <a:off x="539750" y="6448425"/>
            <a:ext cx="81422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262727"/>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262727"/>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262727"/>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9pPr>
          </a:lstStyle>
          <a:p>
            <a:pPr algn="r" fontAlgn="base">
              <a:spcBef>
                <a:spcPct val="0"/>
              </a:spcBef>
              <a:spcAft>
                <a:spcPct val="0"/>
              </a:spcAft>
              <a:buFontTx/>
              <a:buNone/>
            </a:pPr>
            <a:r>
              <a:rPr lang="en-GB" sz="1200" smtClean="0">
                <a:solidFill>
                  <a:prstClr val="white"/>
                </a:solidFill>
                <a:latin typeface="Calibri" panose="020F0502020204030204" pitchFamily="34" charset="0"/>
              </a:rPr>
              <a:t>A new approach to finding talent</a:t>
            </a:r>
          </a:p>
        </p:txBody>
      </p:sp>
      <p:graphicFrame>
        <p:nvGraphicFramePr>
          <p:cNvPr id="5" name="Content Placeholder 5"/>
          <p:cNvGraphicFramePr>
            <a:graphicFrameLocks noGrp="1"/>
          </p:cNvGraphicFramePr>
          <p:nvPr>
            <p:ph idx="1"/>
          </p:nvPr>
        </p:nvGraphicFramePr>
        <p:xfrm>
          <a:off x="-120650" y="646113"/>
          <a:ext cx="9385300" cy="5672137"/>
        </p:xfrm>
        <a:graphic>
          <a:graphicData uri="http://schemas.openxmlformats.org/drawingml/2006/chart">
            <c:chart xmlns:c="http://schemas.openxmlformats.org/drawingml/2006/chart" xmlns:r="http://schemas.openxmlformats.org/officeDocument/2006/relationships" r:id="rId2"/>
          </a:graphicData>
        </a:graphic>
      </p:graphicFrame>
      <p:sp>
        <p:nvSpPr>
          <p:cNvPr id="12" name="Rectangle 11"/>
          <p:cNvSpPr>
            <a:spLocks noChangeArrowheads="1"/>
          </p:cNvSpPr>
          <p:nvPr/>
        </p:nvSpPr>
        <p:spPr bwMode="auto">
          <a:xfrm>
            <a:off x="6442075" y="2314575"/>
            <a:ext cx="7810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262727"/>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262727"/>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262727"/>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pPr>
            <a:r>
              <a:rPr lang="en-GB" sz="1600" smtClean="0">
                <a:solidFill>
                  <a:prstClr val="white"/>
                </a:solidFill>
                <a:latin typeface="Calibri" panose="020F0502020204030204" pitchFamily="34" charset="0"/>
              </a:rPr>
              <a:t>Closing</a:t>
            </a:r>
            <a:endParaRPr lang="en-US" sz="1600" smtClean="0">
              <a:solidFill>
                <a:prstClr val="white"/>
              </a:solidFill>
              <a:latin typeface="Calibri" panose="020F0502020204030204" pitchFamily="34" charset="0"/>
            </a:endParaRPr>
          </a:p>
        </p:txBody>
      </p:sp>
      <p:sp>
        <p:nvSpPr>
          <p:cNvPr id="13" name="Rectangle 12"/>
          <p:cNvSpPr>
            <a:spLocks noChangeArrowheads="1"/>
          </p:cNvSpPr>
          <p:nvPr/>
        </p:nvSpPr>
        <p:spPr bwMode="auto">
          <a:xfrm>
            <a:off x="6084888" y="3322638"/>
            <a:ext cx="1168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262727"/>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262727"/>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262727"/>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9pPr>
          </a:lstStyle>
          <a:p>
            <a:pPr algn="r" eaLnBrk="0" fontAlgn="base" hangingPunct="0">
              <a:spcBef>
                <a:spcPct val="0"/>
              </a:spcBef>
              <a:spcAft>
                <a:spcPct val="0"/>
              </a:spcAft>
              <a:buFontTx/>
              <a:buNone/>
            </a:pPr>
            <a:r>
              <a:rPr lang="en-GB" sz="1600" smtClean="0">
                <a:solidFill>
                  <a:prstClr val="white"/>
                </a:solidFill>
                <a:latin typeface="Calibri" panose="020F0502020204030204" pitchFamily="34" charset="0"/>
              </a:rPr>
              <a:t>Assessment</a:t>
            </a:r>
            <a:endParaRPr lang="en-US" sz="1600" smtClean="0">
              <a:solidFill>
                <a:prstClr val="white"/>
              </a:solidFill>
              <a:latin typeface="Calibri" panose="020F0502020204030204" pitchFamily="34" charset="0"/>
            </a:endParaRPr>
          </a:p>
        </p:txBody>
      </p:sp>
      <p:sp>
        <p:nvSpPr>
          <p:cNvPr id="14" name="Rectangle 13"/>
          <p:cNvSpPr>
            <a:spLocks noChangeArrowheads="1"/>
          </p:cNvSpPr>
          <p:nvPr/>
        </p:nvSpPr>
        <p:spPr bwMode="auto">
          <a:xfrm>
            <a:off x="2265363" y="4332288"/>
            <a:ext cx="12938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262727"/>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262727"/>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262727"/>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pPr>
            <a:r>
              <a:rPr lang="en-GB" sz="1600" smtClean="0">
                <a:solidFill>
                  <a:srgbClr val="5F5F5F"/>
                </a:solidFill>
                <a:latin typeface="Calibri" panose="020F0502020204030204" pitchFamily="34" charset="0"/>
              </a:rPr>
              <a:t>Identification</a:t>
            </a:r>
            <a:endParaRPr lang="en-US" sz="1600" smtClean="0">
              <a:solidFill>
                <a:srgbClr val="5F5F5F"/>
              </a:solidFill>
              <a:latin typeface="Calibri" panose="020F0502020204030204" pitchFamily="34" charset="0"/>
            </a:endParaRPr>
          </a:p>
        </p:txBody>
      </p:sp>
      <p:cxnSp>
        <p:nvCxnSpPr>
          <p:cNvPr id="17" name="Straight Connector 16"/>
          <p:cNvCxnSpPr>
            <a:cxnSpLocks noChangeShapeType="1"/>
          </p:cNvCxnSpPr>
          <p:nvPr/>
        </p:nvCxnSpPr>
        <p:spPr bwMode="auto">
          <a:xfrm>
            <a:off x="900113" y="5556250"/>
            <a:ext cx="6551612" cy="0"/>
          </a:xfrm>
          <a:prstGeom prst="line">
            <a:avLst/>
          </a:prstGeom>
          <a:noFill/>
          <a:ln w="317500">
            <a:solidFill>
              <a:srgbClr val="5F5F5F"/>
            </a:solidFill>
            <a:round/>
            <a:headEnd/>
            <a:tailEnd type="triangle" w="med" len="med"/>
          </a:ln>
          <a:effectLst>
            <a:outerShdw blurRad="50800" dist="38100" dir="5400000" algn="t" rotWithShape="0">
              <a:srgbClr val="808080">
                <a:alpha val="39999"/>
              </a:srgbClr>
            </a:outerShdw>
          </a:effectLst>
          <a:extLst>
            <a:ext uri="{909E8E84-426E-40DD-AFC4-6F175D3DCCD1}">
              <a14:hiddenFill xmlns:a14="http://schemas.microsoft.com/office/drawing/2010/main">
                <a:noFill/>
              </a14:hiddenFill>
            </a:ext>
          </a:extLst>
        </p:spPr>
      </p:cxnSp>
      <p:sp>
        <p:nvSpPr>
          <p:cNvPr id="8" name="Rectangle 7"/>
          <p:cNvSpPr>
            <a:spLocks noChangeArrowheads="1"/>
          </p:cNvSpPr>
          <p:nvPr/>
        </p:nvSpPr>
        <p:spPr bwMode="auto">
          <a:xfrm>
            <a:off x="3779838" y="5359400"/>
            <a:ext cx="288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262727"/>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262727"/>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262727"/>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pPr>
            <a:r>
              <a:rPr lang="en-GB" sz="1600" smtClean="0">
                <a:solidFill>
                  <a:prstClr val="white"/>
                </a:solidFill>
                <a:latin typeface="Calibri" panose="020F0502020204030204" pitchFamily="34" charset="0"/>
              </a:rPr>
              <a:t>£</a:t>
            </a:r>
            <a:endParaRPr lang="en-US" sz="1600" smtClean="0">
              <a:solidFill>
                <a:prstClr val="white"/>
              </a:solidFill>
              <a:latin typeface="Calibri" panose="020F0502020204030204" pitchFamily="34" charset="0"/>
            </a:endParaRPr>
          </a:p>
        </p:txBody>
      </p:sp>
    </p:spTree>
    <p:extLst>
      <p:ext uri="{BB962C8B-B14F-4D97-AF65-F5344CB8AC3E}">
        <p14:creationId xmlns:p14="http://schemas.microsoft.com/office/powerpoint/2010/main" val="299048734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0-#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12" grpId="0"/>
      <p:bldP spid="13" grpId="0"/>
      <p:bldP spid="14"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sz="2800" smtClean="0">
                <a:latin typeface="Arial" panose="020B0604020202020204" pitchFamily="34" charset="0"/>
                <a:cs typeface="Arial" panose="020B0604020202020204" pitchFamily="34" charset="0"/>
              </a:rPr>
              <a:t>Essential qualities for today</a:t>
            </a:r>
            <a:r>
              <a:rPr lang="en-GB" sz="2800" smtClean="0">
                <a:latin typeface="Arial" panose="020B0604020202020204" pitchFamily="34" charset="0"/>
                <a:cs typeface="Arial" panose="020B0604020202020204" pitchFamily="34" charset="0"/>
              </a:rPr>
              <a:t>’</a:t>
            </a:r>
            <a:r>
              <a:rPr lang="en-US" altLang="ja-JP" sz="2800" smtClean="0">
                <a:latin typeface="Arial" panose="020B0604020202020204" pitchFamily="34" charset="0"/>
                <a:cs typeface="Arial" panose="020B0604020202020204" pitchFamily="34" charset="0"/>
              </a:rPr>
              <a:t>s recruiter</a:t>
            </a:r>
            <a:endParaRPr lang="en-US" sz="2800" smtClean="0">
              <a:latin typeface="Arial" panose="020B0604020202020204" pitchFamily="34" charset="0"/>
              <a:cs typeface="Arial" panose="020B0604020202020204" pitchFamily="34" charset="0"/>
            </a:endParaRPr>
          </a:p>
        </p:txBody>
      </p:sp>
      <p:sp>
        <p:nvSpPr>
          <p:cNvPr id="11267" name="Content Placeholder 2"/>
          <p:cNvSpPr>
            <a:spLocks noGrp="1"/>
          </p:cNvSpPr>
          <p:nvPr>
            <p:ph idx="1"/>
          </p:nvPr>
        </p:nvSpPr>
        <p:spPr>
          <a:xfrm>
            <a:off x="539750" y="1773238"/>
            <a:ext cx="4968875" cy="2663825"/>
          </a:xfrm>
        </p:spPr>
        <p:txBody>
          <a:bodyPr/>
          <a:lstStyle/>
          <a:p>
            <a:r>
              <a:rPr lang="en-GB" sz="2000" smtClean="0">
                <a:solidFill>
                  <a:srgbClr val="5F5F5F"/>
                </a:solidFill>
                <a:latin typeface="Arial" panose="020B0604020202020204" pitchFamily="34" charset="0"/>
              </a:rPr>
              <a:t>Relationship oriented </a:t>
            </a:r>
          </a:p>
          <a:p>
            <a:pPr lvl="1"/>
            <a:r>
              <a:rPr lang="en-GB" sz="1600" smtClean="0">
                <a:solidFill>
                  <a:srgbClr val="5F5F5F"/>
                </a:solidFill>
                <a:latin typeface="Arial" panose="020B0604020202020204" pitchFamily="34" charset="0"/>
              </a:rPr>
              <a:t>Long term view –</a:t>
            </a:r>
            <a:br>
              <a:rPr lang="en-GB" sz="1600" smtClean="0">
                <a:solidFill>
                  <a:srgbClr val="5F5F5F"/>
                </a:solidFill>
                <a:latin typeface="Arial" panose="020B0604020202020204" pitchFamily="34" charset="0"/>
              </a:rPr>
            </a:br>
            <a:r>
              <a:rPr lang="en-GB" sz="1600" smtClean="0">
                <a:solidFill>
                  <a:srgbClr val="5F5F5F"/>
                </a:solidFill>
                <a:latin typeface="Arial" panose="020B0604020202020204" pitchFamily="34" charset="0"/>
              </a:rPr>
              <a:t>take time to get to know client</a:t>
            </a:r>
          </a:p>
          <a:p>
            <a:pPr lvl="1"/>
            <a:r>
              <a:rPr lang="en-GB" sz="1600" smtClean="0">
                <a:solidFill>
                  <a:srgbClr val="5F5F5F"/>
                </a:solidFill>
                <a:latin typeface="Arial" panose="020B0604020202020204" pitchFamily="34" charset="0"/>
              </a:rPr>
              <a:t>Responsive, available</a:t>
            </a:r>
          </a:p>
          <a:p>
            <a:pPr lvl="1"/>
            <a:r>
              <a:rPr lang="en-GB" sz="1600" smtClean="0">
                <a:solidFill>
                  <a:srgbClr val="5F5F5F"/>
                </a:solidFill>
                <a:latin typeface="Arial" panose="020B0604020202020204" pitchFamily="34" charset="0"/>
              </a:rPr>
              <a:t>Anticipate issues and</a:t>
            </a:r>
            <a:br>
              <a:rPr lang="en-GB" sz="1600" smtClean="0">
                <a:solidFill>
                  <a:srgbClr val="5F5F5F"/>
                </a:solidFill>
                <a:latin typeface="Arial" panose="020B0604020202020204" pitchFamily="34" charset="0"/>
              </a:rPr>
            </a:br>
            <a:r>
              <a:rPr lang="en-GB" sz="1600" smtClean="0">
                <a:solidFill>
                  <a:srgbClr val="5F5F5F"/>
                </a:solidFill>
                <a:latin typeface="Arial" panose="020B0604020202020204" pitchFamily="34" charset="0"/>
              </a:rPr>
              <a:t>offer solutions</a:t>
            </a:r>
          </a:p>
          <a:p>
            <a:pPr lvl="1"/>
            <a:r>
              <a:rPr lang="en-GB" sz="1600" smtClean="0">
                <a:solidFill>
                  <a:srgbClr val="5F5F5F"/>
                </a:solidFill>
                <a:latin typeface="Arial" panose="020B0604020202020204" pitchFamily="34" charset="0"/>
              </a:rPr>
              <a:t>Not cheap but takes long</a:t>
            </a:r>
            <a:br>
              <a:rPr lang="en-GB" sz="1600" smtClean="0">
                <a:solidFill>
                  <a:srgbClr val="5F5F5F"/>
                </a:solidFill>
                <a:latin typeface="Arial" panose="020B0604020202020204" pitchFamily="34" charset="0"/>
              </a:rPr>
            </a:br>
            <a:r>
              <a:rPr lang="en-GB" sz="1600" smtClean="0">
                <a:solidFill>
                  <a:srgbClr val="5F5F5F"/>
                </a:solidFill>
                <a:latin typeface="Arial" panose="020B0604020202020204" pitchFamily="34" charset="0"/>
              </a:rPr>
              <a:t>term commercial view</a:t>
            </a:r>
          </a:p>
        </p:txBody>
      </p:sp>
      <p:sp>
        <p:nvSpPr>
          <p:cNvPr id="11268" name="Slide Number Placeholder 5"/>
          <p:cNvSpPr>
            <a:spLocks noGrp="1"/>
          </p:cNvSpPr>
          <p:nvPr>
            <p:ph type="sldNum" sz="quarter" idx="10"/>
          </p:nvPr>
        </p:nvSpPr>
        <p:spPr bwMode="auto">
          <a:xfrm>
            <a:off x="539750" y="6448425"/>
            <a:ext cx="81422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panose="020B0604020202020204" pitchFamily="34" charset="0"/>
              <a:buChar char="•"/>
              <a:defRPr sz="3200">
                <a:solidFill>
                  <a:srgbClr val="262727"/>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262727"/>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262727"/>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9pPr>
          </a:lstStyle>
          <a:p>
            <a:pPr algn="r">
              <a:spcBef>
                <a:spcPct val="0"/>
              </a:spcBef>
              <a:buFontTx/>
              <a:buNone/>
            </a:pPr>
            <a:r>
              <a:rPr lang="en-GB" sz="1200" smtClean="0">
                <a:solidFill>
                  <a:prstClr val="white"/>
                </a:solidFill>
                <a:latin typeface="Calibri" panose="020F0502020204030204" pitchFamily="34" charset="0"/>
              </a:rPr>
              <a:t>A new approach to finding talent</a:t>
            </a:r>
          </a:p>
        </p:txBody>
      </p:sp>
      <p:sp>
        <p:nvSpPr>
          <p:cNvPr id="7" name="Right Arrow 6"/>
          <p:cNvSpPr/>
          <p:nvPr/>
        </p:nvSpPr>
        <p:spPr>
          <a:xfrm rot="16200000">
            <a:off x="5087541" y="897236"/>
            <a:ext cx="2952327" cy="4415453"/>
          </a:xfrm>
          <a:prstGeom prst="rightArrow">
            <a:avLst/>
          </a:prstGeom>
          <a:solidFill>
            <a:srgbClr val="4A2A71"/>
          </a:solidFill>
          <a:ln>
            <a:noFill/>
          </a:ln>
          <a:effectLst>
            <a:innerShdw blurRad="63500" dist="50800" dir="54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400">
              <a:solidFill>
                <a:prstClr val="white"/>
              </a:solidFill>
            </a:endParaRPr>
          </a:p>
        </p:txBody>
      </p:sp>
      <p:sp>
        <p:nvSpPr>
          <p:cNvPr id="8" name="Rectangle 7"/>
          <p:cNvSpPr>
            <a:spLocks noChangeArrowheads="1"/>
          </p:cNvSpPr>
          <p:nvPr/>
        </p:nvSpPr>
        <p:spPr bwMode="auto">
          <a:xfrm>
            <a:off x="5508625" y="3644900"/>
            <a:ext cx="2159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262727"/>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262727"/>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262727"/>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pPr>
            <a:r>
              <a:rPr lang="en-GB" sz="2800" smtClean="0">
                <a:solidFill>
                  <a:prstClr val="white"/>
                </a:solidFill>
                <a:latin typeface="Calibri" panose="020F0502020204030204" pitchFamily="34" charset="0"/>
              </a:rPr>
              <a:t>Trusted</a:t>
            </a:r>
            <a:endParaRPr lang="en-US" sz="2800" smtClean="0">
              <a:solidFill>
                <a:prstClr val="white"/>
              </a:solidFill>
              <a:latin typeface="Calibri" panose="020F0502020204030204" pitchFamily="34" charset="0"/>
            </a:endParaRPr>
          </a:p>
        </p:txBody>
      </p:sp>
    </p:spTree>
    <p:extLst>
      <p:ext uri="{BB962C8B-B14F-4D97-AF65-F5344CB8AC3E}">
        <p14:creationId xmlns:p14="http://schemas.microsoft.com/office/powerpoint/2010/main" val="28534442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sz="2800" smtClean="0">
                <a:latin typeface="Arial" panose="020B0604020202020204" pitchFamily="34" charset="0"/>
                <a:cs typeface="Arial" panose="020B0604020202020204" pitchFamily="34" charset="0"/>
              </a:rPr>
              <a:t>Essential qualities for today</a:t>
            </a:r>
            <a:r>
              <a:rPr lang="en-GB" sz="2800" smtClean="0">
                <a:latin typeface="Arial" panose="020B0604020202020204" pitchFamily="34" charset="0"/>
                <a:cs typeface="Arial" panose="020B0604020202020204" pitchFamily="34" charset="0"/>
              </a:rPr>
              <a:t>’</a:t>
            </a:r>
            <a:r>
              <a:rPr lang="en-US" altLang="ja-JP" sz="2800" smtClean="0">
                <a:latin typeface="Arial" panose="020B0604020202020204" pitchFamily="34" charset="0"/>
                <a:cs typeface="Arial" panose="020B0604020202020204" pitchFamily="34" charset="0"/>
              </a:rPr>
              <a:t>s recruiter</a:t>
            </a:r>
            <a:endParaRPr lang="en-US" sz="2800" smtClean="0">
              <a:latin typeface="Arial" panose="020B0604020202020204" pitchFamily="34" charset="0"/>
              <a:cs typeface="Arial" panose="020B0604020202020204" pitchFamily="34" charset="0"/>
            </a:endParaRPr>
          </a:p>
        </p:txBody>
      </p:sp>
      <p:sp>
        <p:nvSpPr>
          <p:cNvPr id="12291" name="Content Placeholder 2"/>
          <p:cNvSpPr>
            <a:spLocks noGrp="1"/>
          </p:cNvSpPr>
          <p:nvPr>
            <p:ph idx="1"/>
          </p:nvPr>
        </p:nvSpPr>
        <p:spPr>
          <a:xfrm>
            <a:off x="539750" y="1844675"/>
            <a:ext cx="6983413" cy="2592388"/>
          </a:xfrm>
        </p:spPr>
        <p:txBody>
          <a:bodyPr/>
          <a:lstStyle/>
          <a:p>
            <a:pPr>
              <a:lnSpc>
                <a:spcPct val="140000"/>
              </a:lnSpc>
            </a:pPr>
            <a:r>
              <a:rPr lang="en-GB" sz="2000" smtClean="0">
                <a:solidFill>
                  <a:srgbClr val="5F5F5F"/>
                </a:solidFill>
                <a:latin typeface="Arial" panose="020B0604020202020204" pitchFamily="34" charset="0"/>
              </a:rPr>
              <a:t>Market knowledge </a:t>
            </a:r>
          </a:p>
          <a:p>
            <a:pPr lvl="1"/>
            <a:r>
              <a:rPr lang="en-GB" sz="1600" smtClean="0">
                <a:solidFill>
                  <a:srgbClr val="5F5F5F"/>
                </a:solidFill>
                <a:latin typeface="Arial" panose="020B0604020202020204" pitchFamily="34" charset="0"/>
              </a:rPr>
              <a:t>Aware of Industry/sector issues</a:t>
            </a:r>
            <a:br>
              <a:rPr lang="en-GB" sz="1600" smtClean="0">
                <a:solidFill>
                  <a:srgbClr val="5F5F5F"/>
                </a:solidFill>
                <a:latin typeface="Arial" panose="020B0604020202020204" pitchFamily="34" charset="0"/>
              </a:rPr>
            </a:br>
            <a:r>
              <a:rPr lang="en-GB" sz="1600" smtClean="0">
                <a:solidFill>
                  <a:srgbClr val="5F5F5F"/>
                </a:solidFill>
                <a:latin typeface="Arial" panose="020B0604020202020204" pitchFamily="34" charset="0"/>
              </a:rPr>
              <a:t>and impact on talent</a:t>
            </a:r>
          </a:p>
          <a:p>
            <a:pPr lvl="1"/>
            <a:r>
              <a:rPr lang="en-GB" sz="1600" smtClean="0">
                <a:solidFill>
                  <a:srgbClr val="5F5F5F"/>
                </a:solidFill>
                <a:latin typeface="Arial" panose="020B0604020202020204" pitchFamily="34" charset="0"/>
              </a:rPr>
              <a:t>Knowledge of key players</a:t>
            </a:r>
            <a:br>
              <a:rPr lang="en-GB" sz="1600" smtClean="0">
                <a:solidFill>
                  <a:srgbClr val="5F5F5F"/>
                </a:solidFill>
                <a:latin typeface="Arial" panose="020B0604020202020204" pitchFamily="34" charset="0"/>
              </a:rPr>
            </a:br>
            <a:r>
              <a:rPr lang="en-GB" sz="1600" smtClean="0">
                <a:solidFill>
                  <a:srgbClr val="5F5F5F"/>
                </a:solidFill>
                <a:latin typeface="Arial" panose="020B0604020202020204" pitchFamily="34" charset="0"/>
              </a:rPr>
              <a:t>and who is up and coming</a:t>
            </a:r>
          </a:p>
          <a:p>
            <a:pPr lvl="1"/>
            <a:r>
              <a:rPr lang="en-GB" sz="1600" smtClean="0">
                <a:solidFill>
                  <a:srgbClr val="5F5F5F"/>
                </a:solidFill>
                <a:latin typeface="Arial" panose="020B0604020202020204" pitchFamily="34" charset="0"/>
              </a:rPr>
              <a:t>Up to date with trends in talent,</a:t>
            </a:r>
            <a:br>
              <a:rPr lang="en-GB" sz="1600" smtClean="0">
                <a:solidFill>
                  <a:srgbClr val="5F5F5F"/>
                </a:solidFill>
                <a:latin typeface="Arial" panose="020B0604020202020204" pitchFamily="34" charset="0"/>
              </a:rPr>
            </a:br>
            <a:r>
              <a:rPr lang="en-GB" sz="1600" smtClean="0">
                <a:solidFill>
                  <a:srgbClr val="5F5F5F"/>
                </a:solidFill>
                <a:latin typeface="Arial" panose="020B0604020202020204" pitchFamily="34" charset="0"/>
              </a:rPr>
              <a:t>compensation and new</a:t>
            </a:r>
            <a:br>
              <a:rPr lang="en-GB" sz="1600" smtClean="0">
                <a:solidFill>
                  <a:srgbClr val="5F5F5F"/>
                </a:solidFill>
                <a:latin typeface="Arial" panose="020B0604020202020204" pitchFamily="34" charset="0"/>
              </a:rPr>
            </a:br>
            <a:r>
              <a:rPr lang="en-GB" sz="1600" smtClean="0">
                <a:solidFill>
                  <a:srgbClr val="5F5F5F"/>
                </a:solidFill>
                <a:latin typeface="Arial" panose="020B0604020202020204" pitchFamily="34" charset="0"/>
              </a:rPr>
              <a:t>processes/business models.</a:t>
            </a:r>
          </a:p>
        </p:txBody>
      </p:sp>
      <p:sp>
        <p:nvSpPr>
          <p:cNvPr id="12292" name="Slide Number Placeholder 5"/>
          <p:cNvSpPr>
            <a:spLocks noGrp="1"/>
          </p:cNvSpPr>
          <p:nvPr>
            <p:ph type="sldNum" sz="quarter" idx="10"/>
          </p:nvPr>
        </p:nvSpPr>
        <p:spPr bwMode="auto">
          <a:xfrm>
            <a:off x="539750" y="6448425"/>
            <a:ext cx="81422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panose="020B0604020202020204" pitchFamily="34" charset="0"/>
              <a:buChar char="•"/>
              <a:defRPr sz="3200">
                <a:solidFill>
                  <a:srgbClr val="262727"/>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262727"/>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262727"/>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9pPr>
          </a:lstStyle>
          <a:p>
            <a:pPr algn="r">
              <a:spcBef>
                <a:spcPct val="0"/>
              </a:spcBef>
              <a:buFontTx/>
              <a:buNone/>
            </a:pPr>
            <a:r>
              <a:rPr lang="en-GB" sz="1200" smtClean="0">
                <a:solidFill>
                  <a:prstClr val="white"/>
                </a:solidFill>
                <a:latin typeface="Calibri" panose="020F0502020204030204" pitchFamily="34" charset="0"/>
              </a:rPr>
              <a:t>A new approach to finding talent</a:t>
            </a:r>
          </a:p>
        </p:txBody>
      </p:sp>
      <p:sp>
        <p:nvSpPr>
          <p:cNvPr id="9" name="Right Arrow 8"/>
          <p:cNvSpPr/>
          <p:nvPr/>
        </p:nvSpPr>
        <p:spPr>
          <a:xfrm rot="16200000">
            <a:off x="5159547" y="825229"/>
            <a:ext cx="2952327" cy="4415453"/>
          </a:xfrm>
          <a:prstGeom prst="rightArrow">
            <a:avLst/>
          </a:prstGeom>
          <a:solidFill>
            <a:srgbClr val="4A2A71"/>
          </a:solidFill>
          <a:ln>
            <a:noFill/>
          </a:ln>
          <a:effectLst>
            <a:innerShdw blurRad="63500" dist="50800" dir="54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400">
              <a:solidFill>
                <a:prstClr val="white"/>
              </a:solidFill>
            </a:endParaRPr>
          </a:p>
        </p:txBody>
      </p:sp>
      <p:sp>
        <p:nvSpPr>
          <p:cNvPr id="10" name="Rectangle 9"/>
          <p:cNvSpPr>
            <a:spLocks noChangeArrowheads="1"/>
          </p:cNvSpPr>
          <p:nvPr/>
        </p:nvSpPr>
        <p:spPr bwMode="auto">
          <a:xfrm>
            <a:off x="5580063" y="3573463"/>
            <a:ext cx="21605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262727"/>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262727"/>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262727"/>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FontTx/>
              <a:buNone/>
            </a:pPr>
            <a:r>
              <a:rPr lang="en-GB" sz="2800" smtClean="0">
                <a:solidFill>
                  <a:prstClr val="white"/>
                </a:solidFill>
                <a:latin typeface="Calibri" panose="020F0502020204030204" pitchFamily="34" charset="0"/>
              </a:rPr>
              <a:t>Respected</a:t>
            </a:r>
            <a:endParaRPr lang="en-US" sz="2800" smtClean="0">
              <a:solidFill>
                <a:prstClr val="white"/>
              </a:solidFill>
              <a:latin typeface="Calibri" panose="020F0502020204030204" pitchFamily="34" charset="0"/>
            </a:endParaRPr>
          </a:p>
        </p:txBody>
      </p:sp>
    </p:spTree>
    <p:extLst>
      <p:ext uri="{BB962C8B-B14F-4D97-AF65-F5344CB8AC3E}">
        <p14:creationId xmlns:p14="http://schemas.microsoft.com/office/powerpoint/2010/main" val="108354802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028" descr="bkg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itle 1"/>
          <p:cNvSpPr>
            <a:spLocks noGrp="1"/>
          </p:cNvSpPr>
          <p:nvPr>
            <p:ph type="title"/>
          </p:nvPr>
        </p:nvSpPr>
        <p:spPr>
          <a:xfrm>
            <a:off x="457200" y="4953000"/>
            <a:ext cx="8229600" cy="1143000"/>
          </a:xfrm>
        </p:spPr>
        <p:txBody>
          <a:bodyPr/>
          <a:lstStyle/>
          <a:p>
            <a:pPr eaLnBrk="1" hangingPunct="1"/>
            <a:r>
              <a:rPr lang="en-GB" sz="2400" smtClean="0">
                <a:latin typeface="Calibri" panose="020F0502020204030204" pitchFamily="34" charset="0"/>
              </a:rPr>
              <a:t/>
            </a:r>
            <a:br>
              <a:rPr lang="en-GB" sz="2400" smtClean="0">
                <a:latin typeface="Calibri" panose="020F0502020204030204" pitchFamily="34" charset="0"/>
              </a:rPr>
            </a:br>
            <a:r>
              <a:rPr lang="en-US" sz="1600" smtClean="0">
                <a:latin typeface="Helvetica" panose="020B0604020202020204" pitchFamily="34" charset="0"/>
              </a:rPr>
              <a:t>First identified by Jeff Howe </a:t>
            </a:r>
            <a:br>
              <a:rPr lang="en-US" sz="1600" smtClean="0">
                <a:latin typeface="Helvetica" panose="020B0604020202020204" pitchFamily="34" charset="0"/>
              </a:rPr>
            </a:br>
            <a:r>
              <a:rPr lang="en-US" sz="1600" smtClean="0">
                <a:latin typeface="Calibri" panose="020F0502020204030204" pitchFamily="34" charset="0"/>
              </a:rPr>
              <a:t>–</a:t>
            </a:r>
            <a:r>
              <a:rPr lang="en-US" sz="1600" smtClean="0">
                <a:latin typeface="Helvetica" panose="020B0604020202020204" pitchFamily="34" charset="0"/>
              </a:rPr>
              <a:t> Wired Magazine in 2005</a:t>
            </a:r>
            <a:r>
              <a:rPr lang="en-GB" sz="2400" smtClean="0">
                <a:latin typeface="Calibri" panose="020F0502020204030204" pitchFamily="34" charset="0"/>
              </a:rPr>
              <a:t/>
            </a:r>
            <a:br>
              <a:rPr lang="en-GB" sz="2400" smtClean="0">
                <a:latin typeface="Calibri" panose="020F0502020204030204" pitchFamily="34" charset="0"/>
              </a:rPr>
            </a:br>
            <a:endParaRPr lang="en-GB" sz="3600" smtClean="0">
              <a:latin typeface="Calibri" panose="020F0502020204030204" pitchFamily="34" charset="0"/>
            </a:endParaRPr>
          </a:p>
        </p:txBody>
      </p:sp>
      <p:sp>
        <p:nvSpPr>
          <p:cNvPr id="18435" name="Content Placeholder 2"/>
          <p:cNvSpPr>
            <a:spLocks noGrp="1"/>
          </p:cNvSpPr>
          <p:nvPr>
            <p:ph idx="1"/>
          </p:nvPr>
        </p:nvSpPr>
        <p:spPr>
          <a:xfrm>
            <a:off x="395288" y="2347913"/>
            <a:ext cx="8229600" cy="1441450"/>
          </a:xfrm>
        </p:spPr>
        <p:txBody>
          <a:bodyPr anchor="ctr"/>
          <a:lstStyle/>
          <a:p>
            <a:pPr marL="0" indent="0" algn="ctr" eaLnBrk="1" hangingPunct="1">
              <a:lnSpc>
                <a:spcPct val="120000"/>
              </a:lnSpc>
              <a:buFont typeface="Arial" panose="020B0604020202020204" pitchFamily="34" charset="0"/>
              <a:buNone/>
            </a:pPr>
            <a:r>
              <a:rPr lang="en-US" sz="4800" smtClean="0">
                <a:latin typeface="Helvetica" panose="020B0604020202020204" pitchFamily="34" charset="0"/>
              </a:rPr>
              <a:t>Crowdsourcing</a:t>
            </a:r>
            <a:r>
              <a:rPr lang="en-US" sz="2400" smtClean="0">
                <a:latin typeface="Helvetica" panose="020B0604020202020204" pitchFamily="34" charset="0"/>
              </a:rPr>
              <a:t> </a:t>
            </a:r>
            <a:br>
              <a:rPr lang="en-US" sz="2400" smtClean="0">
                <a:latin typeface="Helvetica" panose="020B0604020202020204" pitchFamily="34" charset="0"/>
              </a:rPr>
            </a:br>
            <a:r>
              <a:rPr lang="en-US" sz="2400" smtClean="0">
                <a:latin typeface="Helvetica" panose="020B0604020202020204" pitchFamily="34" charset="0"/>
              </a:rPr>
              <a:t>...an open call to a large group</a:t>
            </a:r>
            <a:endParaRPr lang="en-GB" altLang="ja-JP" sz="2400" smtClean="0">
              <a:latin typeface="Calibri" panose="020F0502020204030204" pitchFamily="34" charset="0"/>
            </a:endParaRPr>
          </a:p>
        </p:txBody>
      </p:sp>
      <p:sp>
        <p:nvSpPr>
          <p:cNvPr id="13317" name="Slide Number Placeholder 5"/>
          <p:cNvSpPr>
            <a:spLocks noGrp="1"/>
          </p:cNvSpPr>
          <p:nvPr>
            <p:ph type="sldNum" sz="quarter" idx="10"/>
          </p:nvPr>
        </p:nvSpPr>
        <p:spPr bwMode="auto">
          <a:xfrm>
            <a:off x="539750" y="6448425"/>
            <a:ext cx="81422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panose="020B0604020202020204" pitchFamily="34" charset="0"/>
              <a:buChar char="•"/>
              <a:defRPr sz="3200">
                <a:solidFill>
                  <a:srgbClr val="262727"/>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262727"/>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262727"/>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9pPr>
          </a:lstStyle>
          <a:p>
            <a:pPr algn="r">
              <a:spcBef>
                <a:spcPct val="0"/>
              </a:spcBef>
              <a:buFontTx/>
              <a:buNone/>
            </a:pPr>
            <a:r>
              <a:rPr lang="en-GB" sz="1200" smtClean="0">
                <a:solidFill>
                  <a:prstClr val="white"/>
                </a:solidFill>
                <a:latin typeface="Calibri" panose="020F0502020204030204" pitchFamily="34" charset="0"/>
              </a:rPr>
              <a:t>A new approach to finding talent</a:t>
            </a:r>
          </a:p>
        </p:txBody>
      </p:sp>
      <p:sp>
        <p:nvSpPr>
          <p:cNvPr id="13318" name="Title 1"/>
          <p:cNvSpPr>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rgbClr val="262727"/>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262727"/>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262727"/>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FontTx/>
              <a:buNone/>
            </a:pPr>
            <a:r>
              <a:rPr lang="en-US" sz="2800" smtClean="0">
                <a:solidFill>
                  <a:srgbClr val="4A2A71"/>
                </a:solidFill>
                <a:cs typeface="Arial" panose="020B0604020202020204" pitchFamily="34" charset="0"/>
              </a:rPr>
              <a:t>A smarter way to solve complex problems </a:t>
            </a:r>
          </a:p>
        </p:txBody>
      </p:sp>
    </p:spTree>
    <p:extLst>
      <p:ext uri="{BB962C8B-B14F-4D97-AF65-F5344CB8AC3E}">
        <p14:creationId xmlns:p14="http://schemas.microsoft.com/office/powerpoint/2010/main" val="235098725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fade">
                                      <p:cBhvr>
                                        <p:cTn id="7" dur="500"/>
                                        <p:tgtEl>
                                          <p:spTgt spid="184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p:cNvSpPr>
          <p:nvPr/>
        </p:nvSpPr>
        <p:spPr bwMode="auto">
          <a:xfrm>
            <a:off x="0" y="6324600"/>
            <a:ext cx="9144000" cy="533400"/>
          </a:xfrm>
          <a:prstGeom prst="rect">
            <a:avLst/>
          </a:prstGeom>
          <a:solidFill>
            <a:srgbClr val="26272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rgbClr val="262727"/>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262727"/>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262727"/>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9pPr>
          </a:lstStyle>
          <a:p>
            <a:pPr fontAlgn="base">
              <a:spcBef>
                <a:spcPct val="0"/>
              </a:spcBef>
              <a:spcAft>
                <a:spcPct val="0"/>
              </a:spcAft>
              <a:buFontTx/>
              <a:buNone/>
            </a:pPr>
            <a:endParaRPr lang="en-GB" sz="2400" smtClean="0">
              <a:solidFill>
                <a:prstClr val="black"/>
              </a:solidFill>
              <a:latin typeface="Calibri" panose="020F0502020204030204" pitchFamily="34" charset="0"/>
            </a:endParaRPr>
          </a:p>
        </p:txBody>
      </p:sp>
      <p:sp>
        <p:nvSpPr>
          <p:cNvPr id="14339" name="Text Box 2"/>
          <p:cNvSpPr txBox="1">
            <a:spLocks noChangeArrowheads="1"/>
          </p:cNvSpPr>
          <p:nvPr/>
        </p:nvSpPr>
        <p:spPr bwMode="auto">
          <a:xfrm>
            <a:off x="1465263" y="6399213"/>
            <a:ext cx="268287"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rgbClr val="262727"/>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262727"/>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262727"/>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9pPr>
          </a:lstStyle>
          <a:p>
            <a:pPr algn="ctr" fontAlgn="base">
              <a:spcBef>
                <a:spcPct val="0"/>
              </a:spcBef>
              <a:spcAft>
                <a:spcPct val="0"/>
              </a:spcAft>
              <a:buFontTx/>
              <a:buNone/>
            </a:pPr>
            <a:fld id="{464F1A87-F409-4EEC-9099-21D537467E5B}" type="slidenum">
              <a:rPr lang="en-US" sz="1200" smtClean="0">
                <a:solidFill>
                  <a:srgbClr val="FFFFFF"/>
                </a:solidFill>
                <a:latin typeface="Calibri" panose="020F0502020204030204" pitchFamily="34" charset="0"/>
                <a:sym typeface="Calibri" panose="020F0502020204030204" pitchFamily="34" charset="0"/>
              </a:rPr>
              <a:pPr algn="ctr" fontAlgn="base">
                <a:spcBef>
                  <a:spcPct val="0"/>
                </a:spcBef>
                <a:spcAft>
                  <a:spcPct val="0"/>
                </a:spcAft>
                <a:buFontTx/>
                <a:buNone/>
              </a:pPr>
              <a:t>35</a:t>
            </a:fld>
            <a:endParaRPr lang="en-US" sz="1200" smtClean="0">
              <a:solidFill>
                <a:srgbClr val="FFFFFF"/>
              </a:solidFill>
              <a:latin typeface="Calibri" panose="020F0502020204030204" pitchFamily="34" charset="0"/>
              <a:sym typeface="Calibri" panose="020F0502020204030204" pitchFamily="34" charset="0"/>
            </a:endParaRPr>
          </a:p>
        </p:txBody>
      </p:sp>
      <p:pic>
        <p:nvPicPr>
          <p:cNvPr id="14340" name="Picture 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725" y="6454775"/>
            <a:ext cx="1601788"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4"/>
          <p:cNvSpPr>
            <a:spLocks/>
          </p:cNvSpPr>
          <p:nvPr/>
        </p:nvSpPr>
        <p:spPr bwMode="auto">
          <a:xfrm>
            <a:off x="296863" y="484188"/>
            <a:ext cx="88646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nchor="ctr"/>
          <a:lstStyle>
            <a:lvl1pPr marL="39688">
              <a:spcBef>
                <a:spcPct val="20000"/>
              </a:spcBef>
              <a:buFont typeface="Arial" panose="020B0604020202020204" pitchFamily="34" charset="0"/>
              <a:buChar char="•"/>
              <a:defRPr sz="3200">
                <a:solidFill>
                  <a:srgbClr val="262727"/>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262727"/>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262727"/>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9pPr>
          </a:lstStyle>
          <a:p>
            <a:pPr fontAlgn="base">
              <a:spcBef>
                <a:spcPct val="0"/>
              </a:spcBef>
              <a:spcAft>
                <a:spcPct val="0"/>
              </a:spcAft>
              <a:buFontTx/>
              <a:buNone/>
            </a:pPr>
            <a:r>
              <a:rPr lang="en-US" sz="2800" smtClean="0">
                <a:solidFill>
                  <a:srgbClr val="4A2A71"/>
                </a:solidFill>
                <a:cs typeface="Arial" panose="020B0604020202020204" pitchFamily="34" charset="0"/>
              </a:rPr>
              <a:t>Crowdsourcing platforms that we all use</a:t>
            </a:r>
          </a:p>
        </p:txBody>
      </p:sp>
      <p:grpSp>
        <p:nvGrpSpPr>
          <p:cNvPr id="2" name="Group 17"/>
          <p:cNvGrpSpPr>
            <a:grpSpLocks/>
          </p:cNvGrpSpPr>
          <p:nvPr/>
        </p:nvGrpSpPr>
        <p:grpSpPr bwMode="auto">
          <a:xfrm>
            <a:off x="395288" y="1484313"/>
            <a:ext cx="7926387" cy="4394200"/>
            <a:chOff x="395536" y="1484784"/>
            <a:chExt cx="7925990" cy="4393389"/>
          </a:xfrm>
        </p:grpSpPr>
        <p:grpSp>
          <p:nvGrpSpPr>
            <p:cNvPr id="14343" name="Group 15"/>
            <p:cNvGrpSpPr>
              <a:grpSpLocks/>
            </p:cNvGrpSpPr>
            <p:nvPr/>
          </p:nvGrpSpPr>
          <p:grpSpPr bwMode="auto">
            <a:xfrm>
              <a:off x="395536" y="1484784"/>
              <a:ext cx="7925990" cy="4391545"/>
              <a:chOff x="395536" y="1484784"/>
              <a:chExt cx="7925990" cy="4391545"/>
            </a:xfrm>
          </p:grpSpPr>
          <p:grpSp>
            <p:nvGrpSpPr>
              <p:cNvPr id="14345" name="Group 13"/>
              <p:cNvGrpSpPr>
                <a:grpSpLocks/>
              </p:cNvGrpSpPr>
              <p:nvPr/>
            </p:nvGrpSpPr>
            <p:grpSpPr bwMode="auto">
              <a:xfrm>
                <a:off x="395536" y="1484784"/>
                <a:ext cx="7925990" cy="4391545"/>
                <a:chOff x="395536" y="1484313"/>
                <a:chExt cx="7925990" cy="4391545"/>
              </a:xfrm>
            </p:grpSpPr>
            <p:pic>
              <p:nvPicPr>
                <p:cNvPr id="14347"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916361"/>
                  <a:ext cx="119380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6" y="5156721"/>
                  <a:ext cx="269875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313" y="1484313"/>
                  <a:ext cx="2970212"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6176" y="1916361"/>
                  <a:ext cx="216535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11"/>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5536" y="3861048"/>
                  <a:ext cx="3132137"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12"/>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96136" y="3860577"/>
                  <a:ext cx="2376487"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46" name="Picture 14" descr="http://www.logodesignlove.com/images/evolution/ebay-logo-0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47864" y="2852936"/>
                <a:ext cx="2016224" cy="1492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44" name="Picture 16" descr="http://cdn.thatgrapejuice.net/wp-content/uploads/2011/05/twitter-logo.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44008" y="4869161"/>
              <a:ext cx="2736304" cy="100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770029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p:cNvSpPr>
          <p:nvPr/>
        </p:nvSpPr>
        <p:spPr bwMode="auto">
          <a:xfrm>
            <a:off x="468313" y="3200400"/>
            <a:ext cx="8229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rgbClr val="262727"/>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262727"/>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262727"/>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9pPr>
          </a:lstStyle>
          <a:p>
            <a:pPr algn="ctr" fontAlgn="base">
              <a:spcBef>
                <a:spcPct val="0"/>
              </a:spcBef>
              <a:spcAft>
                <a:spcPct val="0"/>
              </a:spcAft>
              <a:buFontTx/>
              <a:buNone/>
            </a:pPr>
            <a:endParaRPr lang="en-GB" sz="3600" smtClean="0">
              <a:solidFill>
                <a:srgbClr val="4A2A71"/>
              </a:solidFill>
              <a:latin typeface="Calibri" panose="020F0502020204030204" pitchFamily="34" charset="0"/>
            </a:endParaRPr>
          </a:p>
        </p:txBody>
      </p:sp>
      <p:pic>
        <p:nvPicPr>
          <p:cNvPr id="16387" name="Picture 8" descr="TheJopPost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417763"/>
            <a:ext cx="6629400"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Slide Number Placeholder 5"/>
          <p:cNvSpPr>
            <a:spLocks noGrp="1"/>
          </p:cNvSpPr>
          <p:nvPr>
            <p:ph type="sldNum" sz="quarter" idx="10"/>
          </p:nvPr>
        </p:nvSpPr>
        <p:spPr bwMode="auto">
          <a:xfrm>
            <a:off x="539750" y="6448425"/>
            <a:ext cx="81422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panose="020B0604020202020204" pitchFamily="34" charset="0"/>
              <a:buChar char="•"/>
              <a:defRPr sz="3200">
                <a:solidFill>
                  <a:srgbClr val="262727"/>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262727"/>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262727"/>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9pPr>
          </a:lstStyle>
          <a:p>
            <a:pPr algn="r">
              <a:spcBef>
                <a:spcPct val="0"/>
              </a:spcBef>
              <a:buFontTx/>
              <a:buNone/>
            </a:pPr>
            <a:r>
              <a:rPr lang="en-GB" sz="1200" smtClean="0">
                <a:solidFill>
                  <a:prstClr val="white"/>
                </a:solidFill>
                <a:latin typeface="Calibri" panose="020F0502020204030204" pitchFamily="34" charset="0"/>
              </a:rPr>
              <a:t>A new approach to finding talent</a:t>
            </a:r>
          </a:p>
        </p:txBody>
      </p:sp>
      <p:sp>
        <p:nvSpPr>
          <p:cNvPr id="16389" name="TextBox 1"/>
          <p:cNvSpPr txBox="1">
            <a:spLocks noChangeArrowheads="1"/>
          </p:cNvSpPr>
          <p:nvPr/>
        </p:nvSpPr>
        <p:spPr bwMode="auto">
          <a:xfrm>
            <a:off x="827088" y="639763"/>
            <a:ext cx="5689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262727"/>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262727"/>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262727"/>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9pPr>
          </a:lstStyle>
          <a:p>
            <a:pPr fontAlgn="base">
              <a:spcBef>
                <a:spcPct val="0"/>
              </a:spcBef>
              <a:spcAft>
                <a:spcPct val="0"/>
              </a:spcAft>
              <a:buFontTx/>
              <a:buNone/>
            </a:pPr>
            <a:r>
              <a:rPr lang="en-US" sz="2400" smtClean="0">
                <a:solidFill>
                  <a:srgbClr val="4A2A71"/>
                </a:solidFill>
                <a:cs typeface="Arial" panose="020B0604020202020204" pitchFamily="34" charset="0"/>
              </a:rPr>
              <a:t>Crowdsourcing in recruitment …..it’s not if or when but how</a:t>
            </a:r>
          </a:p>
        </p:txBody>
      </p:sp>
    </p:spTree>
    <p:extLst>
      <p:ext uri="{BB962C8B-B14F-4D97-AF65-F5344CB8AC3E}">
        <p14:creationId xmlns:p14="http://schemas.microsoft.com/office/powerpoint/2010/main" val="2647770932"/>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sz="2800" smtClean="0">
                <a:latin typeface="Arial" panose="020B0604020202020204" pitchFamily="34" charset="0"/>
                <a:cs typeface="Arial" panose="020B0604020202020204" pitchFamily="34" charset="0"/>
              </a:rPr>
              <a:t>TheJobPost  - our philosophy</a:t>
            </a:r>
          </a:p>
        </p:txBody>
      </p:sp>
      <p:sp>
        <p:nvSpPr>
          <p:cNvPr id="18435" name="Content Placeholder 2"/>
          <p:cNvSpPr>
            <a:spLocks noGrp="1"/>
          </p:cNvSpPr>
          <p:nvPr>
            <p:ph idx="1"/>
          </p:nvPr>
        </p:nvSpPr>
        <p:spPr>
          <a:xfrm>
            <a:off x="511175" y="1628775"/>
            <a:ext cx="6983413" cy="3744913"/>
          </a:xfrm>
        </p:spPr>
        <p:txBody>
          <a:bodyPr/>
          <a:lstStyle/>
          <a:p>
            <a:r>
              <a:rPr lang="en-GB" sz="2000" smtClean="0">
                <a:solidFill>
                  <a:srgbClr val="5F5F5F"/>
                </a:solidFill>
                <a:latin typeface="Arial" panose="020B0604020202020204" pitchFamily="34" charset="0"/>
              </a:rPr>
              <a:t>Our offering has to work for employers </a:t>
            </a:r>
            <a:r>
              <a:rPr lang="en-GB" sz="2000" b="1" smtClean="0">
                <a:solidFill>
                  <a:srgbClr val="5F5F5F"/>
                </a:solidFill>
                <a:latin typeface="Arial" panose="020B0604020202020204" pitchFamily="34" charset="0"/>
              </a:rPr>
              <a:t>and</a:t>
            </a:r>
            <a:r>
              <a:rPr lang="en-GB" sz="2000" smtClean="0">
                <a:solidFill>
                  <a:srgbClr val="5F5F5F"/>
                </a:solidFill>
                <a:latin typeface="Arial" panose="020B0604020202020204" pitchFamily="34" charset="0"/>
              </a:rPr>
              <a:t> recruiters </a:t>
            </a:r>
          </a:p>
          <a:p>
            <a:pPr lvl="1"/>
            <a:r>
              <a:rPr lang="en-GB" sz="1600" smtClean="0">
                <a:solidFill>
                  <a:srgbClr val="5F5F5F"/>
                </a:solidFill>
                <a:latin typeface="Arial" panose="020B0604020202020204" pitchFamily="34" charset="0"/>
              </a:rPr>
              <a:t>Employers need access to the whole recruitment supply chain</a:t>
            </a:r>
          </a:p>
          <a:p>
            <a:pPr lvl="1"/>
            <a:r>
              <a:rPr lang="en-GB" sz="1600" smtClean="0">
                <a:solidFill>
                  <a:srgbClr val="5F5F5F"/>
                </a:solidFill>
                <a:latin typeface="Arial" panose="020B0604020202020204" pitchFamily="34" charset="0"/>
              </a:rPr>
              <a:t>Recruiters need an effective economic model</a:t>
            </a:r>
          </a:p>
          <a:p>
            <a:pPr>
              <a:lnSpc>
                <a:spcPct val="140000"/>
              </a:lnSpc>
            </a:pPr>
            <a:r>
              <a:rPr lang="en-GB" sz="2000" smtClean="0">
                <a:solidFill>
                  <a:srgbClr val="5F5F5F"/>
                </a:solidFill>
                <a:latin typeface="Arial" panose="020B0604020202020204" pitchFamily="34" charset="0"/>
              </a:rPr>
              <a:t>Facilitation rather than management </a:t>
            </a:r>
          </a:p>
          <a:p>
            <a:pPr lvl="1"/>
            <a:r>
              <a:rPr lang="en-GB" sz="1600" smtClean="0">
                <a:solidFill>
                  <a:srgbClr val="5F5F5F"/>
                </a:solidFill>
                <a:latin typeface="Arial" panose="020B0604020202020204" pitchFamily="34" charset="0"/>
              </a:rPr>
              <a:t>Let the recruiter know who the employer is</a:t>
            </a:r>
          </a:p>
          <a:p>
            <a:pPr lvl="1"/>
            <a:r>
              <a:rPr lang="en-GB" sz="1600" smtClean="0">
                <a:solidFill>
                  <a:srgbClr val="5F5F5F"/>
                </a:solidFill>
                <a:latin typeface="Arial" panose="020B0604020202020204" pitchFamily="34" charset="0"/>
              </a:rPr>
              <a:t>Allow them to engage with each other</a:t>
            </a:r>
          </a:p>
          <a:p>
            <a:pPr>
              <a:lnSpc>
                <a:spcPct val="140000"/>
              </a:lnSpc>
            </a:pPr>
            <a:r>
              <a:rPr lang="en-GB" sz="2000" smtClean="0">
                <a:solidFill>
                  <a:srgbClr val="5F5F5F"/>
                </a:solidFill>
                <a:latin typeface="Arial" panose="020B0604020202020204" pitchFamily="34" charset="0"/>
              </a:rPr>
              <a:t>Need to cover permanent and contract</a:t>
            </a:r>
          </a:p>
          <a:p>
            <a:pPr lvl="1"/>
            <a:r>
              <a:rPr lang="en-GB" sz="1600" smtClean="0">
                <a:solidFill>
                  <a:srgbClr val="5F5F5F"/>
                </a:solidFill>
                <a:latin typeface="Arial" panose="020B0604020202020204" pitchFamily="34" charset="0"/>
              </a:rPr>
              <a:t>TJP is the only platform to offer a contract solution</a:t>
            </a:r>
          </a:p>
          <a:p>
            <a:pPr lvl="1"/>
            <a:r>
              <a:rPr lang="en-GB" sz="1600" smtClean="0">
                <a:solidFill>
                  <a:srgbClr val="5F5F5F"/>
                </a:solidFill>
                <a:latin typeface="Arial" panose="020B0604020202020204" pitchFamily="34" charset="0"/>
              </a:rPr>
              <a:t>Allows even the smallest firm to engage on contract roles</a:t>
            </a:r>
          </a:p>
          <a:p>
            <a:pPr lvl="1"/>
            <a:r>
              <a:rPr lang="en-GB" sz="1600" smtClean="0">
                <a:solidFill>
                  <a:srgbClr val="5F5F5F"/>
                </a:solidFill>
                <a:latin typeface="Arial" panose="020B0604020202020204" pitchFamily="34" charset="0"/>
              </a:rPr>
              <a:t>Fully compliant: salary and margin paid every week</a:t>
            </a:r>
          </a:p>
        </p:txBody>
      </p:sp>
      <p:sp>
        <p:nvSpPr>
          <p:cNvPr id="18436" name="Slide Number Placeholder 5"/>
          <p:cNvSpPr>
            <a:spLocks noGrp="1"/>
          </p:cNvSpPr>
          <p:nvPr>
            <p:ph type="sldNum" sz="quarter" idx="10"/>
          </p:nvPr>
        </p:nvSpPr>
        <p:spPr bwMode="auto">
          <a:xfrm>
            <a:off x="539750" y="6448425"/>
            <a:ext cx="81422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panose="020B0604020202020204" pitchFamily="34" charset="0"/>
              <a:buChar char="•"/>
              <a:defRPr sz="3200">
                <a:solidFill>
                  <a:srgbClr val="262727"/>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262727"/>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262727"/>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9pPr>
          </a:lstStyle>
          <a:p>
            <a:pPr algn="r">
              <a:spcBef>
                <a:spcPct val="0"/>
              </a:spcBef>
              <a:buFontTx/>
              <a:buNone/>
            </a:pPr>
            <a:r>
              <a:rPr lang="en-GB" sz="1200" smtClean="0">
                <a:solidFill>
                  <a:prstClr val="white"/>
                </a:solidFill>
                <a:latin typeface="Calibri" panose="020F0502020204030204" pitchFamily="34" charset="0"/>
              </a:rPr>
              <a:t>A new approach to finding talent</a:t>
            </a:r>
          </a:p>
        </p:txBody>
      </p:sp>
    </p:spTree>
    <p:extLst>
      <p:ext uri="{BB962C8B-B14F-4D97-AF65-F5344CB8AC3E}">
        <p14:creationId xmlns:p14="http://schemas.microsoft.com/office/powerpoint/2010/main" val="1018079058"/>
      </p:ext>
    </p:extLst>
  </p:cSld>
  <p:clrMapOvr>
    <a:masterClrMapping/>
  </p:clrMapOvr>
  <p:transition spd="slow">
    <p:push/>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4" descr="Yahoo-Logo.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24675" y="3059113"/>
            <a:ext cx="1441450"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itle 1"/>
          <p:cNvSpPr>
            <a:spLocks noGrp="1"/>
          </p:cNvSpPr>
          <p:nvPr>
            <p:ph type="title"/>
          </p:nvPr>
        </p:nvSpPr>
        <p:spPr>
          <a:xfrm>
            <a:off x="468313" y="274638"/>
            <a:ext cx="8351837" cy="1143000"/>
          </a:xfrm>
        </p:spPr>
        <p:txBody>
          <a:bodyPr/>
          <a:lstStyle/>
          <a:p>
            <a:r>
              <a:rPr lang="en-US" sz="2800" smtClean="0">
                <a:latin typeface="Rockwell" panose="02060603020205020403" pitchFamily="18" charset="0"/>
              </a:rPr>
              <a:t>We deliver excellent results for these companies</a:t>
            </a:r>
          </a:p>
        </p:txBody>
      </p:sp>
      <p:pic>
        <p:nvPicPr>
          <p:cNvPr id="19460" name="Picture 17" descr="xchanging logo.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763713"/>
            <a:ext cx="197802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descr="1287x929_vodafone_logo.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9925" y="1557338"/>
            <a:ext cx="1368425"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descr="2281_ox_logo_blue_pos.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35600" y="1619250"/>
            <a:ext cx="8445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8" descr="carphonewarehouse.jpe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6600" y="1835150"/>
            <a:ext cx="12144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9" descr="epson-logo1.jpe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43213" y="3490913"/>
            <a:ext cx="14843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10" descr="GT_Logo.jpe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227763" y="4932363"/>
            <a:ext cx="2154237"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11" descr="Harrods_logo.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11188" y="3284538"/>
            <a:ext cx="1584325"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12" descr="Serco_logo_2007color_Serco%20Inc..jpe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787900" y="3505200"/>
            <a:ext cx="158432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8" name="Slide Number Placeholder 5"/>
          <p:cNvSpPr>
            <a:spLocks noGrp="1"/>
          </p:cNvSpPr>
          <p:nvPr>
            <p:ph type="sldNum" sz="quarter" idx="10"/>
          </p:nvPr>
        </p:nvSpPr>
        <p:spPr bwMode="auto">
          <a:xfrm>
            <a:off x="539750" y="6448425"/>
            <a:ext cx="81422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panose="020B0604020202020204" pitchFamily="34" charset="0"/>
              <a:buChar char="•"/>
              <a:defRPr sz="3200">
                <a:solidFill>
                  <a:srgbClr val="262727"/>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262727"/>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262727"/>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9pPr>
          </a:lstStyle>
          <a:p>
            <a:pPr algn="r">
              <a:spcBef>
                <a:spcPct val="0"/>
              </a:spcBef>
              <a:buFontTx/>
              <a:buNone/>
            </a:pPr>
            <a:r>
              <a:rPr lang="en-GB" sz="1200" smtClean="0">
                <a:solidFill>
                  <a:prstClr val="white"/>
                </a:solidFill>
                <a:latin typeface="Calibri" panose="020F0502020204030204" pitchFamily="34" charset="0"/>
              </a:rPr>
              <a:t>A new approach to finding talent</a:t>
            </a:r>
          </a:p>
        </p:txBody>
      </p:sp>
      <p:pic>
        <p:nvPicPr>
          <p:cNvPr id="19469" name="Picture 16" descr="http://upload.wikimedia.org/wikipedia/en/b/bb/Estee_Lauder_logo.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9750" y="5078413"/>
            <a:ext cx="2303463"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Picture 18" descr="http://newaygonationals.com/wp-content/uploads/2011/01/Nestle_logo.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90950" y="4895850"/>
            <a:ext cx="1490663"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0811864"/>
      </p:ext>
    </p:extLst>
  </p:cSld>
  <p:clrMapOvr>
    <a:masterClrMapping/>
  </p:clrMapOvr>
  <p:transition spd="slow">
    <p:push/>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GB" sz="2800" smtClean="0">
                <a:latin typeface="Arial" panose="020B0604020202020204" pitchFamily="34" charset="0"/>
              </a:rPr>
              <a:t>Threats and opportunities in 2014</a:t>
            </a:r>
            <a:endParaRPr lang="en-US" sz="2800" smtClean="0">
              <a:latin typeface="Arial" panose="020B0604020202020204" pitchFamily="34" charset="0"/>
              <a:cs typeface="Arial" panose="020B0604020202020204" pitchFamily="34" charset="0"/>
            </a:endParaRPr>
          </a:p>
        </p:txBody>
      </p:sp>
      <p:sp>
        <p:nvSpPr>
          <p:cNvPr id="20483" name="Content Placeholder 2"/>
          <p:cNvSpPr>
            <a:spLocks noGrp="1"/>
          </p:cNvSpPr>
          <p:nvPr>
            <p:ph idx="1"/>
          </p:nvPr>
        </p:nvSpPr>
        <p:spPr>
          <a:xfrm>
            <a:off x="511175" y="1628775"/>
            <a:ext cx="6983413" cy="3744913"/>
          </a:xfrm>
        </p:spPr>
        <p:txBody>
          <a:bodyPr/>
          <a:lstStyle/>
          <a:p>
            <a:pPr>
              <a:lnSpc>
                <a:spcPct val="110000"/>
              </a:lnSpc>
            </a:pPr>
            <a:r>
              <a:rPr lang="en-GB" sz="2000" smtClean="0">
                <a:solidFill>
                  <a:srgbClr val="5F5F5F"/>
                </a:solidFill>
                <a:latin typeface="Arial" panose="020B0604020202020204" pitchFamily="34" charset="0"/>
              </a:rPr>
              <a:t>The </a:t>
            </a:r>
            <a:r>
              <a:rPr lang="en-GB" altLang="en-US" sz="2000" smtClean="0">
                <a:solidFill>
                  <a:srgbClr val="5F5F5F"/>
                </a:solidFill>
                <a:latin typeface="Arial" panose="020B0604020202020204" pitchFamily="34" charset="0"/>
              </a:rPr>
              <a:t>‘</a:t>
            </a:r>
            <a:r>
              <a:rPr lang="en-GB" sz="2000" smtClean="0">
                <a:solidFill>
                  <a:srgbClr val="5F5F5F"/>
                </a:solidFill>
                <a:latin typeface="Arial" panose="020B0604020202020204" pitchFamily="34" charset="0"/>
              </a:rPr>
              <a:t>run faster</a:t>
            </a:r>
            <a:r>
              <a:rPr lang="en-GB" altLang="en-US" sz="2000" smtClean="0">
                <a:solidFill>
                  <a:srgbClr val="5F5F5F"/>
                </a:solidFill>
                <a:latin typeface="Arial" panose="020B0604020202020204" pitchFamily="34" charset="0"/>
              </a:rPr>
              <a:t>’</a:t>
            </a:r>
            <a:r>
              <a:rPr lang="en-GB" sz="2000" smtClean="0">
                <a:solidFill>
                  <a:srgbClr val="5F5F5F"/>
                </a:solidFill>
                <a:latin typeface="Arial" panose="020B0604020202020204" pitchFamily="34" charset="0"/>
              </a:rPr>
              <a:t> model of recruitment </a:t>
            </a:r>
            <a:br>
              <a:rPr lang="en-GB" sz="2000" smtClean="0">
                <a:solidFill>
                  <a:srgbClr val="5F5F5F"/>
                </a:solidFill>
                <a:latin typeface="Arial" panose="020B0604020202020204" pitchFamily="34" charset="0"/>
              </a:rPr>
            </a:br>
            <a:r>
              <a:rPr lang="en-GB" sz="2000" smtClean="0">
                <a:solidFill>
                  <a:srgbClr val="5F5F5F"/>
                </a:solidFill>
                <a:latin typeface="Arial" panose="020B0604020202020204" pitchFamily="34" charset="0"/>
              </a:rPr>
              <a:t>will continue to decline</a:t>
            </a:r>
          </a:p>
          <a:p>
            <a:pPr>
              <a:lnSpc>
                <a:spcPct val="140000"/>
              </a:lnSpc>
            </a:pPr>
            <a:r>
              <a:rPr lang="en-GB" sz="2000" smtClean="0">
                <a:solidFill>
                  <a:srgbClr val="5F5F5F"/>
                </a:solidFill>
                <a:latin typeface="Arial" panose="020B0604020202020204" pitchFamily="34" charset="0"/>
              </a:rPr>
              <a:t>Crowdsourcing will disrupt the industry</a:t>
            </a:r>
          </a:p>
          <a:p>
            <a:pPr>
              <a:lnSpc>
                <a:spcPct val="140000"/>
              </a:lnSpc>
            </a:pPr>
            <a:r>
              <a:rPr lang="en-GB" sz="2000" smtClean="0">
                <a:solidFill>
                  <a:srgbClr val="5F5F5F"/>
                </a:solidFill>
                <a:latin typeface="Arial" panose="020B0604020202020204" pitchFamily="34" charset="0"/>
              </a:rPr>
              <a:t>Effective engagement is a huge opportunity</a:t>
            </a:r>
          </a:p>
          <a:p>
            <a:pPr lvl="1"/>
            <a:r>
              <a:rPr lang="en-GB" sz="1600" smtClean="0">
                <a:solidFill>
                  <a:srgbClr val="5F5F5F"/>
                </a:solidFill>
                <a:latin typeface="Arial" panose="020B0604020202020204" pitchFamily="34" charset="0"/>
              </a:rPr>
              <a:t>Consolidate your existing relationships</a:t>
            </a:r>
          </a:p>
          <a:p>
            <a:pPr lvl="1"/>
            <a:r>
              <a:rPr lang="en-GB" sz="1600" smtClean="0">
                <a:solidFill>
                  <a:srgbClr val="5F5F5F"/>
                </a:solidFill>
                <a:latin typeface="Arial" panose="020B0604020202020204" pitchFamily="34" charset="0"/>
              </a:rPr>
              <a:t>Allows access and engagement with new employers</a:t>
            </a:r>
          </a:p>
          <a:p>
            <a:pPr lvl="1"/>
            <a:r>
              <a:rPr lang="en-GB" sz="1600" smtClean="0">
                <a:solidFill>
                  <a:srgbClr val="5F5F5F"/>
                </a:solidFill>
                <a:latin typeface="Arial" panose="020B0604020202020204" pitchFamily="34" charset="0"/>
              </a:rPr>
              <a:t>More effective management of your BD costs</a:t>
            </a:r>
          </a:p>
          <a:p>
            <a:pPr lvl="1"/>
            <a:r>
              <a:rPr lang="en-GB" sz="1600" smtClean="0">
                <a:solidFill>
                  <a:srgbClr val="5F5F5F"/>
                </a:solidFill>
                <a:latin typeface="Arial" panose="020B0604020202020204" pitchFamily="34" charset="0"/>
              </a:rPr>
              <a:t>Higher profitability</a:t>
            </a:r>
          </a:p>
          <a:p>
            <a:pPr>
              <a:lnSpc>
                <a:spcPct val="140000"/>
              </a:lnSpc>
            </a:pPr>
            <a:r>
              <a:rPr lang="en-GB" sz="2000" smtClean="0">
                <a:solidFill>
                  <a:srgbClr val="5F5F5F"/>
                </a:solidFill>
                <a:latin typeface="Arial" panose="020B0604020202020204" pitchFamily="34" charset="0"/>
              </a:rPr>
              <a:t>A salutary tale….part 2</a:t>
            </a:r>
          </a:p>
          <a:p>
            <a:pPr lvl="1"/>
            <a:endParaRPr lang="en-GB" sz="1600" smtClean="0">
              <a:solidFill>
                <a:srgbClr val="5F5F5F"/>
              </a:solidFill>
              <a:latin typeface="Arial" panose="020B0604020202020204" pitchFamily="34" charset="0"/>
            </a:endParaRPr>
          </a:p>
          <a:p>
            <a:pPr lvl="1"/>
            <a:endParaRPr lang="en-GB" sz="1600" smtClean="0">
              <a:solidFill>
                <a:srgbClr val="5F5F5F"/>
              </a:solidFill>
              <a:latin typeface="Arial" panose="020B0604020202020204" pitchFamily="34" charset="0"/>
            </a:endParaRPr>
          </a:p>
          <a:p>
            <a:endParaRPr lang="en-GB" sz="2000" smtClean="0">
              <a:solidFill>
                <a:srgbClr val="5F5F5F"/>
              </a:solidFill>
              <a:latin typeface="Arial" panose="020B0604020202020204" pitchFamily="34" charset="0"/>
            </a:endParaRPr>
          </a:p>
          <a:p>
            <a:endParaRPr lang="en-GB" sz="2000" smtClean="0">
              <a:solidFill>
                <a:srgbClr val="5F5F5F"/>
              </a:solidFill>
              <a:latin typeface="Arial" panose="020B0604020202020204" pitchFamily="34" charset="0"/>
            </a:endParaRPr>
          </a:p>
        </p:txBody>
      </p:sp>
      <p:sp>
        <p:nvSpPr>
          <p:cNvPr id="20484" name="Slide Number Placeholder 5"/>
          <p:cNvSpPr>
            <a:spLocks noGrp="1"/>
          </p:cNvSpPr>
          <p:nvPr>
            <p:ph type="sldNum" sz="quarter" idx="10"/>
          </p:nvPr>
        </p:nvSpPr>
        <p:spPr bwMode="auto">
          <a:xfrm>
            <a:off x="539750" y="6448425"/>
            <a:ext cx="81422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panose="020B0604020202020204" pitchFamily="34" charset="0"/>
              <a:buChar char="•"/>
              <a:defRPr sz="3200">
                <a:solidFill>
                  <a:srgbClr val="262727"/>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262727"/>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262727"/>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262727"/>
                </a:solidFill>
                <a:latin typeface="Arial" panose="020B0604020202020204" pitchFamily="34" charset="0"/>
                <a:ea typeface="MS PGothic" panose="020B0600070205080204" pitchFamily="34" charset="-128"/>
              </a:defRPr>
            </a:lvl9pPr>
          </a:lstStyle>
          <a:p>
            <a:pPr algn="r">
              <a:spcBef>
                <a:spcPct val="0"/>
              </a:spcBef>
              <a:buFontTx/>
              <a:buNone/>
            </a:pPr>
            <a:r>
              <a:rPr lang="en-GB" sz="1200" smtClean="0">
                <a:solidFill>
                  <a:prstClr val="white"/>
                </a:solidFill>
                <a:latin typeface="Calibri" panose="020F0502020204030204" pitchFamily="34" charset="0"/>
              </a:rPr>
              <a:t>A new approach to finding talent</a:t>
            </a:r>
          </a:p>
        </p:txBody>
      </p:sp>
    </p:spTree>
    <p:extLst>
      <p:ext uri="{BB962C8B-B14F-4D97-AF65-F5344CB8AC3E}">
        <p14:creationId xmlns:p14="http://schemas.microsoft.com/office/powerpoint/2010/main" val="1758084832"/>
      </p:ext>
    </p:extLst>
  </p:cSld>
  <p:clrMapOvr>
    <a:masterClrMapping/>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395288" y="692150"/>
            <a:ext cx="7416800" cy="735013"/>
          </a:xfrm>
        </p:spPr>
        <p:txBody>
          <a:bodyPr/>
          <a:lstStyle/>
          <a:p>
            <a:r>
              <a:rPr lang="en-GB" altLang="en-US" sz="3200" b="1" dirty="0" smtClean="0">
                <a:latin typeface="Bliss Medium"/>
              </a:rPr>
              <a:t>UK Labour Market </a:t>
            </a:r>
            <a:r>
              <a:rPr lang="en-GB" altLang="en-US" sz="3200" dirty="0" smtClean="0">
                <a:latin typeface="Bliss Medium"/>
              </a:rPr>
              <a:t/>
            </a:r>
            <a:br>
              <a:rPr lang="en-GB" altLang="en-US" sz="3200" dirty="0" smtClean="0">
                <a:latin typeface="Bliss Medium"/>
              </a:rPr>
            </a:br>
            <a:endParaRPr lang="en-GB" altLang="en-US" sz="2000" dirty="0" smtClean="0">
              <a:latin typeface="Bliss Medium"/>
            </a:endParaRPr>
          </a:p>
        </p:txBody>
      </p:sp>
      <p:sp>
        <p:nvSpPr>
          <p:cNvPr id="57347" name="Content Placeholder 2"/>
          <p:cNvSpPr>
            <a:spLocks noGrp="1"/>
          </p:cNvSpPr>
          <p:nvPr>
            <p:ph idx="1"/>
          </p:nvPr>
        </p:nvSpPr>
        <p:spPr>
          <a:xfrm>
            <a:off x="395288" y="1628775"/>
            <a:ext cx="8640762" cy="4464050"/>
          </a:xfrm>
        </p:spPr>
        <p:txBody>
          <a:bodyPr/>
          <a:lstStyle/>
          <a:p>
            <a:r>
              <a:rPr lang="en-GB" altLang="en-US" sz="2400" b="1" dirty="0" smtClean="0">
                <a:latin typeface="Bliss Medium"/>
              </a:rPr>
              <a:t>Economy grew by 1.9% in 2013 and forecast 2.5% in 2014</a:t>
            </a:r>
          </a:p>
          <a:p>
            <a:r>
              <a:rPr lang="en-GB" altLang="en-US" sz="2400" b="1" dirty="0" smtClean="0">
                <a:latin typeface="Bliss Medium"/>
              </a:rPr>
              <a:t>Record Employment – even with economy not back to 2008 levels</a:t>
            </a:r>
          </a:p>
          <a:p>
            <a:r>
              <a:rPr lang="en-GB" altLang="en-US" sz="2400" b="1" dirty="0" smtClean="0">
                <a:latin typeface="Bliss Medium"/>
              </a:rPr>
              <a:t>Unemployment – Falling from 7.7 in August  to  7.1 %</a:t>
            </a:r>
          </a:p>
          <a:p>
            <a:r>
              <a:rPr lang="en-GB" altLang="en-US" sz="2400" b="1" dirty="0" smtClean="0">
                <a:latin typeface="Bliss Medium"/>
              </a:rPr>
              <a:t>Youth unemployment and long term unemployment still too high </a:t>
            </a:r>
          </a:p>
          <a:p>
            <a:r>
              <a:rPr lang="en-GB" altLang="en-US" sz="2400" b="1" dirty="0" smtClean="0">
                <a:latin typeface="Bliss Medium"/>
              </a:rPr>
              <a:t>Skills and talent shortages, worsening in many sectors </a:t>
            </a:r>
          </a:p>
          <a:p>
            <a:r>
              <a:rPr lang="en-GB" altLang="en-US" sz="2400" b="1" dirty="0" smtClean="0">
                <a:latin typeface="Bliss Medium"/>
              </a:rPr>
              <a:t>Perm starting Salaries rising </a:t>
            </a:r>
          </a:p>
          <a:p>
            <a:r>
              <a:rPr lang="en-GB" altLang="en-US" sz="2400" b="1" dirty="0" smtClean="0">
                <a:latin typeface="Bliss Medium"/>
              </a:rPr>
              <a:t>Immigration, living costs and productivity the key issues </a:t>
            </a:r>
          </a:p>
        </p:txBody>
      </p:sp>
    </p:spTree>
    <p:extLst>
      <p:ext uri="{BB962C8B-B14F-4D97-AF65-F5344CB8AC3E}">
        <p14:creationId xmlns:p14="http://schemas.microsoft.com/office/powerpoint/2010/main" val="38779268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9551" y="1412776"/>
            <a:ext cx="8208912" cy="2952328"/>
          </a:xfrm>
        </p:spPr>
        <p:txBody>
          <a:bodyPr>
            <a:noAutofit/>
          </a:bodyPr>
          <a:lstStyle/>
          <a:p>
            <a:pPr algn="l"/>
            <a:endParaRPr lang="en-GB" sz="4000" dirty="0" smtClean="0">
              <a:solidFill>
                <a:srgbClr val="62318A"/>
              </a:solidFill>
              <a:latin typeface="Rockwell" pitchFamily="18" charset="0"/>
            </a:endParaRPr>
          </a:p>
          <a:p>
            <a:pPr algn="l"/>
            <a:r>
              <a:rPr lang="en-GB" sz="4000" dirty="0" smtClean="0">
                <a:solidFill>
                  <a:srgbClr val="62318A"/>
                </a:solidFill>
                <a:latin typeface="Rockwell" pitchFamily="18" charset="0"/>
              </a:rPr>
              <a:t>Recruitment Leaders Connect</a:t>
            </a:r>
          </a:p>
          <a:p>
            <a:pPr algn="l"/>
            <a:r>
              <a:rPr lang="en-GB" dirty="0" smtClean="0">
                <a:solidFill>
                  <a:schemeClr val="tx1"/>
                </a:solidFill>
                <a:latin typeface="Rockwell" pitchFamily="18" charset="0"/>
              </a:rPr>
              <a:t>The year ahead </a:t>
            </a:r>
            <a:r>
              <a:rPr lang="en-GB" dirty="0" smtClean="0">
                <a:solidFill>
                  <a:srgbClr val="62318A"/>
                </a:solidFill>
                <a:latin typeface="Rockwell" pitchFamily="18" charset="0"/>
              </a:rPr>
              <a:t>#</a:t>
            </a:r>
            <a:r>
              <a:rPr lang="en-GB" dirty="0" err="1" smtClean="0">
                <a:solidFill>
                  <a:srgbClr val="62318A"/>
                </a:solidFill>
                <a:latin typeface="Rockwell" pitchFamily="18" charset="0"/>
              </a:rPr>
              <a:t>RLCon</a:t>
            </a:r>
            <a:r>
              <a:rPr lang="en-US" sz="2800" dirty="0" smtClean="0">
                <a:solidFill>
                  <a:srgbClr val="62318A"/>
                </a:solidFill>
                <a:latin typeface="Rockwell" pitchFamily="18" charset="0"/>
              </a:rPr>
              <a:t/>
            </a:r>
            <a:br>
              <a:rPr lang="en-US" sz="2800" dirty="0" smtClean="0">
                <a:solidFill>
                  <a:srgbClr val="62318A"/>
                </a:solidFill>
                <a:latin typeface="Rockwell" pitchFamily="18" charset="0"/>
              </a:rPr>
            </a:br>
            <a:endParaRPr lang="en-US" sz="900" dirty="0" smtClean="0">
              <a:solidFill>
                <a:srgbClr val="62318A"/>
              </a:solidFill>
              <a:latin typeface="Rockwell" pitchFamily="18" charset="0"/>
            </a:endParaRPr>
          </a:p>
          <a:p>
            <a:pPr algn="l"/>
            <a:r>
              <a:rPr lang="en-US" sz="2000" dirty="0" smtClean="0">
                <a:solidFill>
                  <a:schemeClr val="tx1"/>
                </a:solidFill>
                <a:latin typeface="Rockwell" pitchFamily="18" charset="0"/>
              </a:rPr>
              <a:t>Today’s </a:t>
            </a:r>
            <a:r>
              <a:rPr lang="en-US" sz="2000" dirty="0" err="1" smtClean="0">
                <a:solidFill>
                  <a:schemeClr val="tx1"/>
                </a:solidFill>
                <a:latin typeface="Rockwell" pitchFamily="18" charset="0"/>
              </a:rPr>
              <a:t>WiFi</a:t>
            </a:r>
            <a:r>
              <a:rPr lang="en-US" sz="2000" dirty="0" smtClean="0">
                <a:solidFill>
                  <a:schemeClr val="tx1"/>
                </a:solidFill>
                <a:latin typeface="Rockwell" pitchFamily="18" charset="0"/>
              </a:rPr>
              <a:t> Access</a:t>
            </a:r>
          </a:p>
          <a:p>
            <a:pPr algn="l"/>
            <a:r>
              <a:rPr lang="en-US" sz="1800" dirty="0" smtClean="0">
                <a:solidFill>
                  <a:schemeClr val="tx1"/>
                </a:solidFill>
                <a:latin typeface="Rockwell" pitchFamily="18" charset="0"/>
              </a:rPr>
              <a:t>Network: </a:t>
            </a:r>
            <a:r>
              <a:rPr lang="en-US" sz="1800" dirty="0" smtClean="0">
                <a:solidFill>
                  <a:srgbClr val="62318A"/>
                </a:solidFill>
                <a:latin typeface="Rockwell" pitchFamily="18" charset="0"/>
              </a:rPr>
              <a:t>VENUE GUESTS</a:t>
            </a:r>
            <a:r>
              <a:rPr lang="en-US" sz="1800" dirty="0" smtClean="0">
                <a:solidFill>
                  <a:schemeClr val="tx1"/>
                </a:solidFill>
                <a:latin typeface="Rockwell" pitchFamily="18" charset="0"/>
              </a:rPr>
              <a:t>, Password: </a:t>
            </a:r>
            <a:r>
              <a:rPr lang="en-US" sz="1800" dirty="0" smtClean="0">
                <a:solidFill>
                  <a:srgbClr val="62318A"/>
                </a:solidFill>
                <a:latin typeface="Rockwell" pitchFamily="18" charset="0"/>
              </a:rPr>
              <a:t>EVENT</a:t>
            </a:r>
            <a:endParaRPr lang="en-GB" sz="1800" dirty="0">
              <a:solidFill>
                <a:srgbClr val="62318A"/>
              </a:solidFill>
              <a:latin typeface="Rockwell"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5342" y="5949280"/>
            <a:ext cx="3857331" cy="777305"/>
          </a:xfrm>
          <a:prstGeom prst="rect">
            <a:avLst/>
          </a:prstGeom>
        </p:spPr>
      </p:pic>
    </p:spTree>
    <p:extLst>
      <p:ext uri="{BB962C8B-B14F-4D97-AF65-F5344CB8AC3E}">
        <p14:creationId xmlns:p14="http://schemas.microsoft.com/office/powerpoint/2010/main" val="3683480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6274" y="1981200"/>
            <a:ext cx="7858125" cy="1676400"/>
          </a:xfrm>
        </p:spPr>
        <p:txBody>
          <a:bodyPr>
            <a:normAutofit fontScale="90000"/>
          </a:bodyPr>
          <a:lstStyle/>
          <a:p>
            <a:r>
              <a:rPr lang="en-GB" b="1" dirty="0"/>
              <a:t>Private Equity and the recruitment sector; what is the attraction?</a:t>
            </a:r>
            <a:endParaRPr lang="en-GB" dirty="0"/>
          </a:p>
        </p:txBody>
      </p:sp>
      <p:sp>
        <p:nvSpPr>
          <p:cNvPr id="3" name="Subtitle 2"/>
          <p:cNvSpPr>
            <a:spLocks noGrp="1"/>
          </p:cNvSpPr>
          <p:nvPr>
            <p:ph type="subTitle" idx="1"/>
          </p:nvPr>
        </p:nvSpPr>
        <p:spPr>
          <a:xfrm>
            <a:off x="1362075" y="3876675"/>
            <a:ext cx="6400800" cy="1752600"/>
          </a:xfrm>
        </p:spPr>
        <p:txBody>
          <a:bodyPr/>
          <a:lstStyle/>
          <a:p>
            <a:r>
              <a:rPr lang="en-US" dirty="0" smtClean="0">
                <a:solidFill>
                  <a:schemeClr val="tx1"/>
                </a:solidFill>
              </a:rPr>
              <a:t>Chris Harper</a:t>
            </a:r>
          </a:p>
          <a:p>
            <a:r>
              <a:rPr lang="en-US" dirty="0" smtClean="0">
                <a:solidFill>
                  <a:schemeClr val="tx1"/>
                </a:solidFill>
              </a:rPr>
              <a:t>Managing Director </a:t>
            </a:r>
          </a:p>
          <a:p>
            <a:r>
              <a:rPr lang="en-US" dirty="0" smtClean="0">
                <a:solidFill>
                  <a:schemeClr val="tx1"/>
                </a:solidFill>
              </a:rPr>
              <a:t>Baird Capital</a:t>
            </a:r>
            <a:endParaRPr lang="en-GB" dirty="0">
              <a:solidFill>
                <a:schemeClr val="tx1"/>
              </a:solidFill>
            </a:endParaRPr>
          </a:p>
        </p:txBody>
      </p:sp>
      <p:pic>
        <p:nvPicPr>
          <p:cNvPr id="2050" name="Picture 2" descr="S:\Capital Partners\Business Development\Marketing\Picture files\Logos\Baird Capital Logos - Rebrand January 2013\BairdCapital-logo_rgb_300r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1" y="866352"/>
            <a:ext cx="4526264" cy="968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094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smtClean="0">
                <a:solidFill>
                  <a:schemeClr val="tx1"/>
                </a:solidFill>
                <a:latin typeface="+mj-lt"/>
                <a:ea typeface="Verdana" panose="020B0604030504040204" pitchFamily="34" charset="0"/>
                <a:cs typeface="Verdana" panose="020B0604030504040204" pitchFamily="34" charset="0"/>
              </a:rPr>
              <a:t>About The Presenter</a:t>
            </a:r>
            <a:endParaRPr lang="en-GB" sz="2800" dirty="0">
              <a:solidFill>
                <a:schemeClr val="tx1"/>
              </a:solidFill>
              <a:latin typeface="+mj-lt"/>
              <a:ea typeface="Verdana" panose="020B0604030504040204" pitchFamily="34" charset="0"/>
              <a:cs typeface="Verdana" panose="020B0604030504040204" pitchFamily="34" charset="0"/>
            </a:endParaRPr>
          </a:p>
        </p:txBody>
      </p:sp>
      <p:sp>
        <p:nvSpPr>
          <p:cNvPr id="3" name="Content Placeholder 2"/>
          <p:cNvSpPr>
            <a:spLocks noGrp="1"/>
          </p:cNvSpPr>
          <p:nvPr>
            <p:ph idx="4294967295"/>
          </p:nvPr>
        </p:nvSpPr>
        <p:spPr>
          <a:xfrm>
            <a:off x="342900" y="1143000"/>
            <a:ext cx="8229600" cy="1439863"/>
          </a:xfrm>
        </p:spPr>
        <p:txBody>
          <a:bodyPr>
            <a:normAutofit/>
          </a:bodyPr>
          <a:lstStyle/>
          <a:p>
            <a:pPr lvl="1">
              <a:buFont typeface="Arial" pitchFamily="34" charset="0"/>
              <a:buChar char="•"/>
            </a:pPr>
            <a:r>
              <a:rPr lang="en-US" sz="2200" dirty="0" smtClean="0">
                <a:latin typeface="+mj-lt"/>
                <a:ea typeface="Verdana" panose="020B0604030504040204" pitchFamily="34" charset="0"/>
                <a:cs typeface="Verdana" panose="020B0604030504040204" pitchFamily="34" charset="0"/>
              </a:rPr>
              <a:t>25 years within private equity</a:t>
            </a:r>
          </a:p>
          <a:p>
            <a:pPr lvl="1">
              <a:buFont typeface="Arial" pitchFamily="34" charset="0"/>
              <a:buChar char="•"/>
            </a:pPr>
            <a:r>
              <a:rPr lang="en-US" sz="2200" dirty="0" smtClean="0">
                <a:latin typeface="+mj-lt"/>
                <a:ea typeface="Verdana" panose="020B0604030504040204" pitchFamily="34" charset="0"/>
                <a:cs typeface="Verdana" panose="020B0604030504040204" pitchFamily="34" charset="0"/>
              </a:rPr>
              <a:t>Managing Director at Baird Capital </a:t>
            </a:r>
          </a:p>
          <a:p>
            <a:pPr lvl="1">
              <a:buFont typeface="Arial" pitchFamily="34" charset="0"/>
              <a:buChar char="•"/>
            </a:pPr>
            <a:r>
              <a:rPr lang="en-US" sz="2200" dirty="0" smtClean="0">
                <a:latin typeface="+mj-lt"/>
                <a:ea typeface="Verdana" panose="020B0604030504040204" pitchFamily="34" charset="0"/>
                <a:cs typeface="Verdana" panose="020B0604030504040204" pitchFamily="34" charset="0"/>
              </a:rPr>
              <a:t>Significant experience of investing in the recruitment sector:</a:t>
            </a:r>
          </a:p>
        </p:txBody>
      </p:sp>
      <p:sp>
        <p:nvSpPr>
          <p:cNvPr id="13" name="TextBox 12"/>
          <p:cNvSpPr txBox="1"/>
          <p:nvPr/>
        </p:nvSpPr>
        <p:spPr>
          <a:xfrm>
            <a:off x="4457700" y="6477000"/>
            <a:ext cx="228600" cy="261610"/>
          </a:xfrm>
          <a:prstGeom prst="rect">
            <a:avLst/>
          </a:prstGeom>
          <a:noFill/>
        </p:spPr>
        <p:txBody>
          <a:bodyPr wrap="square" rtlCol="0">
            <a:spAutoFit/>
          </a:bodyPr>
          <a:lstStyle/>
          <a:p>
            <a:pPr algn="ctr"/>
            <a:r>
              <a:rPr lang="en-GB" sz="1100" dirty="0">
                <a:solidFill>
                  <a:prstClr val="black"/>
                </a:solidFill>
              </a:rPr>
              <a:t>2</a:t>
            </a:r>
          </a:p>
        </p:txBody>
      </p:sp>
      <p:pic>
        <p:nvPicPr>
          <p:cNvPr id="5" name="Picture 4" descr="I:\Documents\Logos\15557_logo.gif"/>
          <p:cNvPicPr/>
          <p:nvPr/>
        </p:nvPicPr>
        <p:blipFill>
          <a:blip r:embed="rId3" cstate="print"/>
          <a:srcRect/>
          <a:stretch>
            <a:fillRect/>
          </a:stretch>
        </p:blipFill>
        <p:spPr bwMode="auto">
          <a:xfrm>
            <a:off x="4648200" y="3036207"/>
            <a:ext cx="1952625" cy="299913"/>
          </a:xfrm>
          <a:prstGeom prst="rect">
            <a:avLst/>
          </a:prstGeom>
          <a:noFill/>
          <a:ln w="9525">
            <a:noFill/>
            <a:miter lim="800000"/>
            <a:headEnd/>
            <a:tailEnd/>
          </a:ln>
        </p:spPr>
      </p:pic>
      <p:pic>
        <p:nvPicPr>
          <p:cNvPr id="6" name="Picture 5" descr="I:\Documents\Logos\Elan Logo.gif"/>
          <p:cNvPicPr/>
          <p:nvPr/>
        </p:nvPicPr>
        <p:blipFill>
          <a:blip r:embed="rId4" cstate="print"/>
          <a:srcRect/>
          <a:stretch>
            <a:fillRect/>
          </a:stretch>
        </p:blipFill>
        <p:spPr bwMode="auto">
          <a:xfrm>
            <a:off x="2514600" y="3036207"/>
            <a:ext cx="1381125" cy="590550"/>
          </a:xfrm>
          <a:prstGeom prst="rect">
            <a:avLst/>
          </a:prstGeom>
          <a:noFill/>
          <a:ln w="9525">
            <a:noFill/>
            <a:miter lim="800000"/>
            <a:headEnd/>
            <a:tailEnd/>
          </a:ln>
        </p:spPr>
      </p:pic>
      <p:pic>
        <p:nvPicPr>
          <p:cNvPr id="7" name="Picture 6" descr="I:\Documents\Logos\Nigel Wright Logo.JPG"/>
          <p:cNvPicPr/>
          <p:nvPr/>
        </p:nvPicPr>
        <p:blipFill>
          <a:blip r:embed="rId5" cstate="print"/>
          <a:srcRect/>
          <a:stretch>
            <a:fillRect/>
          </a:stretch>
        </p:blipFill>
        <p:spPr bwMode="auto">
          <a:xfrm>
            <a:off x="5734050" y="4191000"/>
            <a:ext cx="2343150" cy="676275"/>
          </a:xfrm>
          <a:prstGeom prst="rect">
            <a:avLst/>
          </a:prstGeom>
          <a:noFill/>
          <a:ln w="9525">
            <a:noFill/>
            <a:miter lim="800000"/>
            <a:headEnd/>
            <a:tailEnd/>
          </a:ln>
        </p:spPr>
      </p:pic>
      <p:pic>
        <p:nvPicPr>
          <p:cNvPr id="8" name="Picture 7"/>
          <p:cNvPicPr/>
          <p:nvPr/>
        </p:nvPicPr>
        <p:blipFill>
          <a:blip r:embed="rId6" cstate="print"/>
          <a:srcRect/>
          <a:stretch>
            <a:fillRect/>
          </a:stretch>
        </p:blipFill>
        <p:spPr bwMode="auto">
          <a:xfrm>
            <a:off x="762000" y="3036207"/>
            <a:ext cx="1224000" cy="864000"/>
          </a:xfrm>
          <a:prstGeom prst="rect">
            <a:avLst/>
          </a:prstGeom>
          <a:noFill/>
          <a:ln w="9525">
            <a:noFill/>
            <a:miter lim="800000"/>
            <a:headEnd/>
            <a:tailEnd/>
          </a:ln>
        </p:spPr>
      </p:pic>
      <p:pic>
        <p:nvPicPr>
          <p:cNvPr id="9" name="Picture 8" descr="I:\Documents\Logos\synarbor.gif"/>
          <p:cNvPicPr/>
          <p:nvPr/>
        </p:nvPicPr>
        <p:blipFill>
          <a:blip r:embed="rId7" cstate="print"/>
          <a:srcRect/>
          <a:stretch>
            <a:fillRect/>
          </a:stretch>
        </p:blipFill>
        <p:spPr bwMode="auto">
          <a:xfrm>
            <a:off x="3162300" y="4038600"/>
            <a:ext cx="2095500" cy="762000"/>
          </a:xfrm>
          <a:prstGeom prst="rect">
            <a:avLst/>
          </a:prstGeom>
          <a:noFill/>
          <a:ln w="9525">
            <a:noFill/>
            <a:miter lim="800000"/>
            <a:headEnd/>
            <a:tailEnd/>
          </a:ln>
        </p:spPr>
      </p:pic>
      <p:pic>
        <p:nvPicPr>
          <p:cNvPr id="10" name="Picture 9" descr="I:\Documents\Logos\grosvenor.gif"/>
          <p:cNvPicPr/>
          <p:nvPr/>
        </p:nvPicPr>
        <p:blipFill>
          <a:blip r:embed="rId8" cstate="print"/>
          <a:srcRect/>
          <a:stretch>
            <a:fillRect/>
          </a:stretch>
        </p:blipFill>
        <p:spPr bwMode="auto">
          <a:xfrm>
            <a:off x="685800" y="4267200"/>
            <a:ext cx="1400175" cy="790575"/>
          </a:xfrm>
          <a:prstGeom prst="rect">
            <a:avLst/>
          </a:prstGeom>
          <a:noFill/>
          <a:ln w="9525">
            <a:noFill/>
            <a:miter lim="800000"/>
            <a:headEnd/>
            <a:tailEnd/>
          </a:ln>
        </p:spPr>
      </p:pic>
      <p:pic>
        <p:nvPicPr>
          <p:cNvPr id="11" name="Picture 10"/>
          <p:cNvPicPr/>
          <p:nvPr/>
        </p:nvPicPr>
        <p:blipFill>
          <a:blip r:embed="rId9" cstate="print"/>
          <a:srcRect/>
          <a:stretch>
            <a:fillRect/>
          </a:stretch>
        </p:blipFill>
        <p:spPr bwMode="auto">
          <a:xfrm>
            <a:off x="7467600" y="5734050"/>
            <a:ext cx="1143000" cy="752475"/>
          </a:xfrm>
          <a:prstGeom prst="rect">
            <a:avLst/>
          </a:prstGeom>
          <a:noFill/>
          <a:ln w="9525">
            <a:noFill/>
            <a:miter lim="800000"/>
            <a:headEnd/>
            <a:tailEnd/>
          </a:ln>
        </p:spPr>
      </p:pic>
      <p:pic>
        <p:nvPicPr>
          <p:cNvPr id="12" name="Picture 11" descr="I:\Documents\Logos\logo.png"/>
          <p:cNvPicPr/>
          <p:nvPr/>
        </p:nvPicPr>
        <p:blipFill>
          <a:blip r:embed="rId10" cstate="print"/>
          <a:srcRect/>
          <a:stretch>
            <a:fillRect/>
          </a:stretch>
        </p:blipFill>
        <p:spPr bwMode="auto">
          <a:xfrm>
            <a:off x="4800600" y="5734050"/>
            <a:ext cx="1333500" cy="495300"/>
          </a:xfrm>
          <a:prstGeom prst="rect">
            <a:avLst/>
          </a:prstGeom>
          <a:noFill/>
          <a:ln w="9525">
            <a:noFill/>
            <a:miter lim="800000"/>
            <a:headEnd/>
            <a:tailEnd/>
          </a:ln>
        </p:spPr>
      </p:pic>
      <p:pic>
        <p:nvPicPr>
          <p:cNvPr id="14" name="Picture 13" descr="I:\Documents\Logos\lgoHireRight.gif"/>
          <p:cNvPicPr/>
          <p:nvPr/>
        </p:nvPicPr>
        <p:blipFill>
          <a:blip r:embed="rId11" cstate="print"/>
          <a:srcRect/>
          <a:stretch>
            <a:fillRect/>
          </a:stretch>
        </p:blipFill>
        <p:spPr bwMode="auto">
          <a:xfrm>
            <a:off x="5610225" y="5033962"/>
            <a:ext cx="2209800" cy="533400"/>
          </a:xfrm>
          <a:prstGeom prst="rect">
            <a:avLst/>
          </a:prstGeom>
          <a:noFill/>
          <a:ln w="9525">
            <a:noFill/>
            <a:miter lim="800000"/>
            <a:headEnd/>
            <a:tailEnd/>
          </a:ln>
        </p:spPr>
      </p:pic>
      <p:pic>
        <p:nvPicPr>
          <p:cNvPr id="15" name="Picture 1"/>
          <p:cNvPicPr>
            <a:picLocks noChangeAspect="1" noChangeArrowheads="1"/>
          </p:cNvPicPr>
          <p:nvPr/>
        </p:nvPicPr>
        <p:blipFill>
          <a:blip r:embed="rId12" cstate="print"/>
          <a:srcRect/>
          <a:stretch>
            <a:fillRect/>
          </a:stretch>
        </p:blipFill>
        <p:spPr bwMode="auto">
          <a:xfrm>
            <a:off x="2286000" y="5410200"/>
            <a:ext cx="1714500" cy="981075"/>
          </a:xfrm>
          <a:prstGeom prst="rect">
            <a:avLst/>
          </a:prstGeom>
          <a:noFill/>
          <a:ln w="9525">
            <a:noFill/>
            <a:miter lim="800000"/>
            <a:headEnd/>
            <a:tailEnd/>
          </a:ln>
        </p:spPr>
      </p:pic>
      <p:sp>
        <p:nvSpPr>
          <p:cNvPr id="4" name="AutoShape 2" descr="data:image/jpeg;base64,/9j/4AAQSkZJRgABAQAAAQABAAD/2wCEAAkGBhEGERUSBxIVFRQQFRsXFxcXFBUXGBIUFhkVFRUVGBQXHjIiFxkjHBgVIC8gIykpLDA4Fx4xNjAqNSYrLCkBCQoKDgwOGg8PGDUkHiQ1NS01LDIsLDYvKTItKjUvLzUtLTMwLDAtNDU1KiwpMDMqNCo0Ly0sLCksLSwpKSkpLP/AABEIAMkA+wMBIgACEQEDEQH/xAAbAAEAAgMBAQAAAAAAAAAAAAAABgcBBAUDAv/EAEAQAAIBAwIEAgUHCwQDAQAAAAABAgMEEQUSBgchMRNBIjJRYXEUcnOBkbGyCBUjMzQ1QlKhwcI2goPDF2LwFv/EABkBAQADAQEAAAAAAAAAAAAAAAABAgMEBf/EACkRAQEAAgIBAwMDBQEAAAAAAAABAhEDIUESMVEEE2EiocFxgbHR8RT/2gAMAwEAAhEDEQA/ALxAAAAAAAAAAAAAAAAAAAAAAAAAAAAAAAAAAAAAAAAAAAAAAAAAAAAAAAAAAAAAAAAAAAAAAAAAAAAAAAAAAAAAAAAAAAAAAAAAAAAAAAAAAAAAAAAAAAAAAAAAAAAAAAAAAAAAAAAAAAAAAAAAAAAAAAAAAAAAAAAAAAAAAAAAAAAAACvePubEOFqvybS6Xj3HTcsvbTcvVi9vWU3/ACoCwgUzDnJqWizi+JbDbTm/KFSlLH/q5tqT9zwWpZa7T1O1V1p2asJU3OKivSlhN7En2llYw/MDpApn/wAvatq7c9C07NJPzp1aj6eTknFZ9yJHwFzYjxPV+S6tS8C467V121HH1opS6wmv5WBYYORxRxNR4St5XGot7Y9IxXrVJv1YRXtZVy5w6tqW6rpOnxdCL6vw6tTou+akWln4IC6AQvl/zLpcbqUJx8K4prMqecqUe2+EvNZ7p9V0NbhrmTU13VK1hUoRjGj4m2am3J+HKMesWsdcgT0FU6rzW1Owq1Yw0qThSnJKTVbrGLaUsqOMNLPQ51nzwv8AUcqx06NTb1ex1Z4T7Z2x6AXOCJ8NcX3Gp2NW61WznSnRc8UkpbqkYRUsxU0nl9V9RBVzf1fVc1NG05OkvPw61Tp89NJ/UgLmBA+X/NOnxhJ0Lyn4NzFN7ctxqJettb6przi+pnmRzGqcDToQt6EavjqTblNxwouKwsLv1AnYPmlPxEn7Un9p9AAAAAAAAAAAAAAAAAAAAKP5aUY6lr93Uu1ulTdacW+uJeIoZXvUcovApDlbNWuvXkK72yl46Sfm1VUml9XUkW/r2hUeI6E7fUo7oVF8HFrqpRflJPzPOysrbg+12UNtKhbxbbb6RXWUpNvu28v6za1PVKWjUp1tQmoU6azKT8l/d+4rznFrMdS0iFTSainRr1oJyi8qUfSaT/3JZT9hA59/z5jGbjodlKpCP8Tbi2vbsjF7V8SE6rxZDibVbW7saLoTdSiqi3J7qiqJbk0v5Wl19hcHKWwoWul0JWSjmtHdUksZlUy1JSfu7Y8sFbcyrChYa7Q+QJRdSVCdSMcJKo6qWcLs3FJ/18yR2PyhKrfyOGfRbqPHvxCOfsbLX0W0hYW9KnbRUYQpxSSWEkooqX8oT1rP4Vf8D4pcrNar04xjqK8OUV08ev0i0vRxt69PeBq6S6cuKn+ZMeH4k9231f1X6bGPLxP6nry8/wBSXXxuPxxJ9wBy2o8DqU93i16ixKo47VGPfZCPks933f8AQgPLz/Ul18bj8cQLov8A9VP5kvuZUf5PHq3n/D91Uty//VT+ZL7mVH+Tx2vP+H7qpAtrUdRpaTSnWvpqFOnHdKT7JL/7sVTd8+0ptaPZSnTj5yk4vHt2Qi9v1s6PP2vOnYUo0s7Z11u9+IylFP61/Qk3LfTqFjptt+blHFSlGc5LGZzkszcn5vOV9QFM0eJaev65bXem0nR8WtS3xynmb9CbTXdNNf1JJ+UD+vs/m1PxQOZxPYUNO4kox05KMXWoSlGPaNSTzJJLtno8e86v5QdJxqWc2vRxUWfenCWPsJFx2vqR+avuR6mtplzG8o0527UozhFprqmmk0zYyQMgZAAAAAAAAAAAAAAAAAArPj7lVU1e4+W8M1VSuMpyTbipTj0VSM4+rPHR+T+0swAUlV5ea/xY40+JLlRowefSqRl2/iVOmkpS9jkyzIcD2sdP/N21+Ds25z6W7O7xM/z7vSySEAUnT5da9wlKUOGLlSozeelSMPrdOomoy98TztOTOpSr0bm/r0pz8aNSrunOUkoyjLO7b6baXuwXgAK95q8A3PGrt3pkqa8Hfu3uS6S24awnnsye21LwIRjL+GKX2JI9GV/qvEl9xDeTs+F3GnGh+sqv2ro+uHhZ6LCbeGa8fHeS9eGeecwWCVxwpy7udE1eve3U6TpVfF2qLk5fpJRaymsLGPabWjatqei3kLTX148K6e2rCPq47tySXT2ppPqjPEXE95qF58g4Y2xlBZqVH129E3jPZLK64by8Iv8A+fL1almvffjSn3prevxpN7in40JRX8UWvtWCCcqOA7nghXH50lTfjOG3ZKT6Q35bylj1keC4g1HgyvShxLONahXe3xIrrF9E2nhdsrKa7dj1434pvtNvadvoso/paa2xcFLM5Sks5fw+BM+myuUks7734R9/GTdn9kt4l4dpcU207e/ztn2a7wkusZx96ZU9Hl/xBwtuo8PXKdGTeNtSMV189lSL2P27WSHUL3WeDoxuNRqwuKWVvisejnyztTXsysokPE/Gq0qxhc2C3SuNqpp9k5Jybkl3wk+ntIv0+W56bvfwmc2OrvrSv9F5OahZ3dvc3tajNxrRq1czm5ZUsv0mvTb9vQtHi3hWhxhbuhf5XXdCa9anNdpL7mvNNkT+S8QW8FXjWp1JPDdHEez8sYS+yR2uNNcudG09VqW2nXbgpLpNRcvWSz3+IvBfVJMpd9J+91bZZpB7Xlrr2gJ0tD1CKop5it8opf7HB7fgmTPgXSNU0lVv/wBVcxrbseHiW5xwnuedq79OhI9FupXtvRqV+sqlOMpNdMtpN9CMcF8RXGtVr2F/JSjRm1DEUtqzNYyu/ZFJx2zK/C1znU+WOV2sV9Yo1pajUlUca2E5Y6LbF46Ltk7nFnE0eFaCrVKbqZmobU0vWz1y/gRfk7+z1/pv8ImpzaoXajvq1IO0c4KMEvTVTD6t46rv5nVlxY5fU3G+znnJljwerysi0uPlcIzisKcVLHs3JP8AucvVdfnptxRo07epUVd4dSK9Gl1x6XT6yNaLp2tbaLdzQ8LEHtccvw8Lp6nfb7zc4q4iuNLv7OhaSSp136acU93pY7+XT2GM4f16ll9/lpeX9O7LPZMgV1xdxPqFtqCtNElH9JCKjFwi8SlluW59sJefQ8b7VNX4I2VtXqQuKEpJTSXWOfLO1NPvjuiZ9NlZO5u+0LzyW9XryssEU4w4z/MltTnpyU6l1jws9sNJ7mvPulj3kZ1m313TreVe5uU44zOEMbqcX3a9Hy9zZXD6e5SW2TfynPmmPUm9LQMka5dy8TT6UpVZVHLc3Kbbak5PMct9k+hJTHPH05XH4a45erGUABVYAAAAAAAAAAGCu+W/7dqH0n+dQsUrm/0m94Ovat1odHx6Nz1nBZzFt5awuvR5aaz3wzq4NXHLDfd/25+bcuOXiLFK84W/fl981/ipnvo9TVOIrynXvYytbejnNPr+lz5OL6yz06tLGOh5a/ot5w9fSv8AQKfjRrLFSn5+Wendp4TyuxfjwmFywtm7P337bUzy9Ws5OpTnD+ot/pv7Hlr379svo4/9h5V7G/5g16X50t3bW1CW5qWcy9uM9W3jHbC6nT1vRa9xrNrXo0pOlTglKaxtjjxOj+1fabY2YYzC3uTL92eUuVuUnW5+zqcx/wB21/hH8cTl2PDMOKdHt6VSW2UYKUJYztkty6rzTTaO3x1Y1NRsK1Ozi5zko4iu7xKLePqTOHU4fvqmmWsNNqSo17dKThlR3tZe2T9q74fTyZhx5a45rLV9X8NeSfru5ua/lpVfz7w1TcpTpXFKiuvTMti8/KTwviz44w4gjxNovj047W6sYyjnO2cX1WfNef1i74l1jUaTt1p8o1JxcJVMNLD6NrPorKz1zg6tpwC46U7KtJeJN+I5d4xq5UkvfHol9ptvHC45Z6l34+GWrlLjhvWvPykXDX7Hb/Qw/CiF8tv2jUfpP8qh5WOuavoVFWrsZVJ01shUSbW1dItuPSWPble83eWmhXWkzuXq9OUHUcerae9+k5NNPr3K3D0Ycltnft379rTL15Yal6/H4fPJz9nr/Tf4RNjm/wDsEfpofdI5dvY3/L6vVWl27ubatLclHOYvyzjqml07YeEb89Ov+OLSvDW6UaGZRnbp5UoyjnpNd9vveH1fQtlr705tz07nn+ETf2vta7TLR/2el9FD8MSD8dfvXT/ivxnha6/rOm0lbfIXKpBKEauG44XRN49GWFjrlG3rukXmo3mnVa9HLppeM4NOFOW7Mur8inHx/b5N2zz5/C2efrw1JfHj8vO9/wBR0vov+uodXmp+7qnzofiNa60avPXKdxGlLwY0sOfTansmsfHLR0eYmnVdUsZ07GDnNyi1Fd2lJNkeqfc4u/E/yem+jk6+Uc4k0Sre6bZXNj1nZ0oTa9sdsW378OKePZk8NQ5j1OJLd2+l2tR1q0dkselFZ6S24/vjHmTO3sKi0xUXF+J8l2bemd+zG37SDaBrV/wHbqF/YSdGMnKU84kt3txlfaacdmcvUtl671/1TOXGzvUs76Tzg3Q3w9Z06NbG9JuWO26Ty0vh2+o7ZpaRqtPWqMK1m8wqLKz0a8mmvJp5Runn523K3L3duEkxknsAAqsAAAAAAAAAAAMAAYwZwABjBnAAAYAAxgyABjBnAAGMDBkAYwZwAAwAAOBxZqN7pkYT0OgqyUn4keu7bjptS+/r27EU1TjW81+lO3sdOqxnVi4Sck8RT6PukvreCygb8fLjjO8d2f1Y58eWV6y1HD4M0OXDtnTo12nNZcsdlKTy0vcux3ADLLK5W5Xy0xxmMkgACqwAAAAAAAAAAAAAAAAAAAAAAAAAAAAAAAAAAAAAAAAAAAAAAAAAAAAAAAAAAAAAAAAAAAAAAAAAAAAAAAAAAAAAAAAAAAAAAAAAAAAAAAAAAAAAAAAAAAAAAAAAAAAAAAAAAAAAAAAAAAAAAAAAAAAAAAAAAAAAAAAAAAAAAAAAAP/Z"/>
          <p:cNvSpPr>
            <a:spLocks noChangeAspect="1" noChangeArrowheads="1"/>
          </p:cNvSpPr>
          <p:nvPr/>
        </p:nvSpPr>
        <p:spPr bwMode="auto">
          <a:xfrm>
            <a:off x="0" y="-1539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6" name="AutoShape 4" descr="data:image/jpeg;base64,/9j/4AAQSkZJRgABAQAAAQABAAD/2wCEAAkGBhEGERUSBxIVFRQQFRsXFxcXFBUXGBIUFhkVFRUVGBQXHjIiFxkjHBgVIC8gIykpLDA4Fx4xNjAqNSYrLCkBCQoKDgwOGg8PGDUkHiQ1NS01LDIsLDYvKTItKjUvLzUtLTMwLDAtNDU1KiwpMDMqNCo0Ly0sLCksLSwpKSkpLP/AABEIAMkA+wMBIgACEQEDEQH/xAAbAAEAAgMBAQAAAAAAAAAAAAAABgcBBAUDAv/EAEAQAAIBAwIEAgUHCwQDAQAAAAABAgMEEQUSBgchMRNBIjJRYXEUcnOBkbGyCBUjMzQ1QlKhwcI2goPDF2LwFv/EABkBAQADAQEAAAAAAAAAAAAAAAABAgMEBf/EACkRAQEAAgIBAwMDBQEAAAAAAAABAhEDIUESMVEEE2EiocFxgbHR8RT/2gAMAwEAAhEDEQA/ALxAAAAAAAAAAAAAAAAAAAAAAAAAAAAAAAAAAAAAAAAAAAAAAAAAAAAAAAAAAAAAAAAAAAAAAAAAAAAAAAAAAAAAAAAAAAAAAAAAAAAAAAAAAAAAAAAAAAAAAAAAAAAAAAAAAAAAAAAAAAAAAAAAAAAAAAAAAAAAAAAAAAAAAAAAAAAAACvePubEOFqvybS6Xj3HTcsvbTcvVi9vWU3/ACoCwgUzDnJqWizi+JbDbTm/KFSlLH/q5tqT9zwWpZa7T1O1V1p2asJU3OKivSlhN7En2llYw/MDpApn/wAvatq7c9C07NJPzp1aj6eTknFZ9yJHwFzYjxPV+S6tS8C467V121HH1opS6wmv5WBYYORxRxNR4St5XGot7Y9IxXrVJv1YRXtZVy5w6tqW6rpOnxdCL6vw6tTou+akWln4IC6AQvl/zLpcbqUJx8K4prMqecqUe2+EvNZ7p9V0NbhrmTU13VK1hUoRjGj4m2am3J+HKMesWsdcgT0FU6rzW1Owq1Yw0qThSnJKTVbrGLaUsqOMNLPQ51nzwv8AUcqx06NTb1ex1Z4T7Z2x6AXOCJ8NcX3Gp2NW61WznSnRc8UkpbqkYRUsxU0nl9V9RBVzf1fVc1NG05OkvPw61Tp89NJ/UgLmBA+X/NOnxhJ0Lyn4NzFN7ctxqJettb6przi+pnmRzGqcDToQt6EavjqTblNxwouKwsLv1AnYPmlPxEn7Un9p9AAAAAAAAAAAAAAAAAAAAKP5aUY6lr93Uu1ulTdacW+uJeIoZXvUcovApDlbNWuvXkK72yl46Sfm1VUml9XUkW/r2hUeI6E7fUo7oVF8HFrqpRflJPzPOysrbg+12UNtKhbxbbb6RXWUpNvu28v6za1PVKWjUp1tQmoU6azKT8l/d+4rznFrMdS0iFTSainRr1oJyi8qUfSaT/3JZT9hA59/z5jGbjodlKpCP8Tbi2vbsjF7V8SE6rxZDibVbW7saLoTdSiqi3J7qiqJbk0v5Wl19hcHKWwoWul0JWSjmtHdUksZlUy1JSfu7Y8sFbcyrChYa7Q+QJRdSVCdSMcJKo6qWcLs3FJ/18yR2PyhKrfyOGfRbqPHvxCOfsbLX0W0hYW9KnbRUYQpxSSWEkooqX8oT1rP4Vf8D4pcrNar04xjqK8OUV08ev0i0vRxt69PeBq6S6cuKn+ZMeH4k9231f1X6bGPLxP6nry8/wBSXXxuPxxJ9wBy2o8DqU93i16ixKo47VGPfZCPks933f8AQgPLz/Ul18bj8cQLov8A9VP5kvuZUf5PHq3n/D91Uty//VT+ZL7mVH+Tx2vP+H7qpAtrUdRpaTSnWvpqFOnHdKT7JL/7sVTd8+0ptaPZSnTj5yk4vHt2Qi9v1s6PP2vOnYUo0s7Z11u9+IylFP61/Qk3LfTqFjptt+blHFSlGc5LGZzkszcn5vOV9QFM0eJaev65bXem0nR8WtS3xynmb9CbTXdNNf1JJ+UD+vs/m1PxQOZxPYUNO4kox05KMXWoSlGPaNSTzJJLtno8e86v5QdJxqWc2vRxUWfenCWPsJFx2vqR+avuR6mtplzG8o0527UozhFprqmmk0zYyQMgZAAAAAAAAAAAAAAAAAArPj7lVU1e4+W8M1VSuMpyTbipTj0VSM4+rPHR+T+0swAUlV5ea/xY40+JLlRowefSqRl2/iVOmkpS9jkyzIcD2sdP/N21+Ds25z6W7O7xM/z7vSySEAUnT5da9wlKUOGLlSozeelSMPrdOomoy98TztOTOpSr0bm/r0pz8aNSrunOUkoyjLO7b6baXuwXgAK95q8A3PGrt3pkqa8Hfu3uS6S24awnnsye21LwIRjL+GKX2JI9GV/qvEl9xDeTs+F3GnGh+sqv2ro+uHhZ6LCbeGa8fHeS9eGeecwWCVxwpy7udE1eve3U6TpVfF2qLk5fpJRaymsLGPabWjatqei3kLTX148K6e2rCPq47tySXT2ppPqjPEXE95qF58g4Y2xlBZqVH129E3jPZLK64by8Iv8A+fL1almvffjSn3prevxpN7in40JRX8UWvtWCCcqOA7nghXH50lTfjOG3ZKT6Q35bylj1keC4g1HgyvShxLONahXe3xIrrF9E2nhdsrKa7dj1434pvtNvadvoso/paa2xcFLM5Sks5fw+BM+myuUks7734R9/GTdn9kt4l4dpcU207e/ztn2a7wkusZx96ZU9Hl/xBwtuo8PXKdGTeNtSMV189lSL2P27WSHUL3WeDoxuNRqwuKWVvisejnyztTXsysokPE/Gq0qxhc2C3SuNqpp9k5Jybkl3wk+ntIv0+W56bvfwmc2OrvrSv9F5OahZ3dvc3tajNxrRq1czm5ZUsv0mvTb9vQtHi3hWhxhbuhf5XXdCa9anNdpL7mvNNkT+S8QW8FXjWp1JPDdHEez8sYS+yR2uNNcudG09VqW2nXbgpLpNRcvWSz3+IvBfVJMpd9J+91bZZpB7Xlrr2gJ0tD1CKop5it8opf7HB7fgmTPgXSNU0lVv/wBVcxrbseHiW5xwnuedq79OhI9FupXtvRqV+sqlOMpNdMtpN9CMcF8RXGtVr2F/JSjRm1DEUtqzNYyu/ZFJx2zK/C1znU+WOV2sV9Yo1pajUlUca2E5Y6LbF46Ltk7nFnE0eFaCrVKbqZmobU0vWz1y/gRfk7+z1/pv8ImpzaoXajvq1IO0c4KMEvTVTD6t46rv5nVlxY5fU3G+znnJljwerysi0uPlcIzisKcVLHs3JP8AucvVdfnptxRo07epUVd4dSK9Gl1x6XT6yNaLp2tbaLdzQ8LEHtccvw8Lp6nfb7zc4q4iuNLv7OhaSSp136acU93pY7+XT2GM4f16ll9/lpeX9O7LPZMgV1xdxPqFtqCtNElH9JCKjFwi8SlluW59sJefQ8b7VNX4I2VtXqQuKEpJTSXWOfLO1NPvjuiZ9NlZO5u+0LzyW9XryssEU4w4z/MltTnpyU6l1jws9sNJ7mvPulj3kZ1m313TreVe5uU44zOEMbqcX3a9Hy9zZXD6e5SW2TfynPmmPUm9LQMka5dy8TT6UpVZVHLc3Kbbak5PMct9k+hJTHPH05XH4a45erGUABVYAAAAAAAAAAGCu+W/7dqH0n+dQsUrm/0m94Ovat1odHx6Nz1nBZzFt5awuvR5aaz3wzq4NXHLDfd/25+bcuOXiLFK84W/fl981/ipnvo9TVOIrynXvYytbejnNPr+lz5OL6yz06tLGOh5a/ot5w9fSv8AQKfjRrLFSn5+Wendp4TyuxfjwmFywtm7P337bUzy9Ws5OpTnD+ot/pv7Hlr379svo4/9h5V7G/5g16X50t3bW1CW5qWcy9uM9W3jHbC6nT1vRa9xrNrXo0pOlTglKaxtjjxOj+1fabY2YYzC3uTL92eUuVuUnW5+zqcx/wB21/hH8cTl2PDMOKdHt6VSW2UYKUJYztkty6rzTTaO3x1Y1NRsK1Ozi5zko4iu7xKLePqTOHU4fvqmmWsNNqSo17dKThlR3tZe2T9q74fTyZhx5a45rLV9X8NeSfru5ua/lpVfz7w1TcpTpXFKiuvTMti8/KTwviz44w4gjxNovj047W6sYyjnO2cX1WfNef1i74l1jUaTt1p8o1JxcJVMNLD6NrPorKz1zg6tpwC46U7KtJeJN+I5d4xq5UkvfHol9ptvHC45Z6l34+GWrlLjhvWvPykXDX7Hb/Qw/CiF8tv2jUfpP8qh5WOuavoVFWrsZVJ01shUSbW1dItuPSWPble83eWmhXWkzuXq9OUHUcerae9+k5NNPr3K3D0Ycltnft379rTL15Yal6/H4fPJz9nr/Tf4RNjm/wDsEfpofdI5dvY3/L6vVWl27ubatLclHOYvyzjqml07YeEb89Ov+OLSvDW6UaGZRnbp5UoyjnpNd9vveH1fQtlr705tz07nn+ETf2vta7TLR/2el9FD8MSD8dfvXT/ivxnha6/rOm0lbfIXKpBKEauG44XRN49GWFjrlG3rukXmo3mnVa9HLppeM4NOFOW7Mur8inHx/b5N2zz5/C2efrw1JfHj8vO9/wBR0vov+uodXmp+7qnzofiNa60avPXKdxGlLwY0sOfTansmsfHLR0eYmnVdUsZ07GDnNyi1Fd2lJNkeqfc4u/E/yem+jk6+Uc4k0Sre6bZXNj1nZ0oTa9sdsW378OKePZk8NQ5j1OJLd2+l2tR1q0dkselFZ6S24/vjHmTO3sKi0xUXF+J8l2bemd+zG37SDaBrV/wHbqF/YSdGMnKU84kt3txlfaacdmcvUtl671/1TOXGzvUs76Tzg3Q3w9Z06NbG9JuWO26Ty0vh2+o7ZpaRqtPWqMK1m8wqLKz0a8mmvJp5Runn523K3L3duEkxknsAAqsAAAAAAAAAAAMAAYwZwABjBnAAAYAAxgyABjBnAAGMDBkAYwZwAAwAAOBxZqN7pkYT0OgqyUn4keu7bjptS+/r27EU1TjW81+lO3sdOqxnVi4Sck8RT6PukvreCygb8fLjjO8d2f1Y58eWV6y1HD4M0OXDtnTo12nNZcsdlKTy0vcux3ADLLK5W5Xy0xxmMkgACqwAAAAAAAAAAAAAAAAAAAAAAAAAAAAAAAAAAAAAAAAAAAAAAAAAAAAAAAAAAAAAAAAAAAAAAAAAAAAAAAAAAAAAAAAAAAAAAAAAAAAAAAAAAAAAAAAAAAAAAAAAAAAAAAAAAAAAAAAAAAAAAAAAAAAAAAAAAAAAAAAAAAAAAAAAAP/Z"/>
          <p:cNvSpPr>
            <a:spLocks noChangeAspect="1" noChangeArrowheads="1"/>
          </p:cNvSpPr>
          <p:nvPr/>
        </p:nvSpPr>
        <p:spPr bwMode="auto">
          <a:xfrm>
            <a:off x="152400" y="-15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pic>
        <p:nvPicPr>
          <p:cNvPr id="4102" name="Picture 6" descr="http://logofury.com/wp-content/uploads/2004/144903dcc1acd7bd40abb897c915e18d.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2400" y="5362575"/>
            <a:ext cx="1978025" cy="1128713"/>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S:\Capital Partners\Business Development\Marketing\Picture files\Logos\SR Group Logos\SR Group-CMYK-2008-NoLocations.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229475" y="2895600"/>
            <a:ext cx="1181100" cy="871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2855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046" y="228600"/>
            <a:ext cx="8409603" cy="640415"/>
          </a:xfrm>
        </p:spPr>
        <p:txBody>
          <a:bodyPr>
            <a:noAutofit/>
          </a:bodyPr>
          <a:lstStyle/>
          <a:p>
            <a:pPr fontAlgn="base">
              <a:spcAft>
                <a:spcPct val="0"/>
              </a:spcAft>
            </a:pPr>
            <a:r>
              <a:rPr lang="en-GB" sz="2800" dirty="0" smtClean="0">
                <a:solidFill>
                  <a:schemeClr val="tx1"/>
                </a:solidFill>
                <a:latin typeface="+mj-lt"/>
                <a:ea typeface="Verdana" pitchFamily="34" charset="0"/>
                <a:cs typeface="Verdana" pitchFamily="34" charset="0"/>
              </a:rPr>
              <a:t>Baird in the Human Capital and </a:t>
            </a:r>
            <a:br>
              <a:rPr lang="en-GB" sz="2800" dirty="0" smtClean="0">
                <a:solidFill>
                  <a:schemeClr val="tx1"/>
                </a:solidFill>
                <a:latin typeface="+mj-lt"/>
                <a:ea typeface="Verdana" pitchFamily="34" charset="0"/>
                <a:cs typeface="Verdana" pitchFamily="34" charset="0"/>
              </a:rPr>
            </a:br>
            <a:r>
              <a:rPr lang="en-GB" sz="2800" dirty="0" smtClean="0">
                <a:solidFill>
                  <a:schemeClr val="tx1"/>
                </a:solidFill>
                <a:latin typeface="+mj-lt"/>
                <a:ea typeface="Verdana" pitchFamily="34" charset="0"/>
                <a:cs typeface="Verdana" pitchFamily="34" charset="0"/>
              </a:rPr>
              <a:t>Recruitment Sector</a:t>
            </a:r>
            <a:endParaRPr lang="en-GB" sz="2800" dirty="0">
              <a:solidFill>
                <a:schemeClr val="tx1"/>
              </a:solidFill>
              <a:latin typeface="+mj-lt"/>
              <a:ea typeface="Verdana" pitchFamily="34" charset="0"/>
              <a:cs typeface="Verdana" pitchFamily="34" charset="0"/>
            </a:endParaRPr>
          </a:p>
        </p:txBody>
      </p:sp>
      <p:sp>
        <p:nvSpPr>
          <p:cNvPr id="101" name="Content Placeholder 2"/>
          <p:cNvSpPr>
            <a:spLocks noGrp="1"/>
          </p:cNvSpPr>
          <p:nvPr/>
        </p:nvSpPr>
        <p:spPr bwMode="auto">
          <a:xfrm>
            <a:off x="619990" y="1129248"/>
            <a:ext cx="7883717" cy="4610392"/>
          </a:xfrm>
          <a:prstGeom prst="rect">
            <a:avLst/>
          </a:prstGeom>
          <a:noFill/>
          <a:ln w="9525">
            <a:noFill/>
            <a:miter lim="800000"/>
            <a:headEnd/>
            <a:tailEnd/>
          </a:ln>
          <a:effectLst/>
        </p:spPr>
        <p:txBody>
          <a:bodyPr vert="horz" wrap="square" lIns="80037" tIns="40020" rIns="80037" bIns="40020" numCol="1" anchor="t" anchorCtr="0" compatLnSpc="1">
            <a:prstTxWarp prst="textNoShape">
              <a:avLst/>
            </a:prstTxWarp>
          </a:bodyPr>
          <a:lstStyle>
            <a:lvl1pPr marL="342900" indent="-342900" algn="l" rtl="0" fontAlgn="base">
              <a:spcBef>
                <a:spcPct val="20000"/>
              </a:spcBef>
              <a:spcAft>
                <a:spcPct val="0"/>
              </a:spcAft>
              <a:buClr>
                <a:srgbClr val="FF6600"/>
              </a:buClr>
              <a:buChar char="•"/>
              <a:defRPr sz="2000">
                <a:solidFill>
                  <a:schemeClr val="tx1"/>
                </a:solidFill>
                <a:latin typeface="+mn-lt"/>
                <a:ea typeface="+mn-ea"/>
                <a:cs typeface="+mn-cs"/>
              </a:defRPr>
            </a:lvl1pPr>
            <a:lvl2pPr marL="742950" indent="-285750" algn="l" rtl="0" fontAlgn="base">
              <a:spcBef>
                <a:spcPct val="20000"/>
              </a:spcBef>
              <a:spcAft>
                <a:spcPct val="0"/>
              </a:spcAft>
              <a:buClr>
                <a:srgbClr val="FF6600"/>
              </a:buClr>
              <a:buChar char="–"/>
              <a:defRPr sz="2000">
                <a:solidFill>
                  <a:schemeClr val="tx1"/>
                </a:solidFill>
                <a:latin typeface="+mn-lt"/>
              </a:defRPr>
            </a:lvl2pPr>
            <a:lvl3pPr marL="1143000" indent="-228600" algn="l" rtl="0" fontAlgn="base">
              <a:spcBef>
                <a:spcPct val="20000"/>
              </a:spcBef>
              <a:spcAft>
                <a:spcPct val="0"/>
              </a:spcAft>
              <a:buClr>
                <a:srgbClr val="FF6600"/>
              </a:buClr>
              <a:buChar char="•"/>
              <a:defRPr>
                <a:solidFill>
                  <a:schemeClr val="tx1"/>
                </a:solidFill>
                <a:latin typeface="+mn-lt"/>
              </a:defRPr>
            </a:lvl3pPr>
            <a:lvl4pPr marL="1600200" indent="-228600" algn="l" rtl="0" fontAlgn="base">
              <a:spcBef>
                <a:spcPct val="20000"/>
              </a:spcBef>
              <a:spcAft>
                <a:spcPct val="0"/>
              </a:spcAft>
              <a:buClr>
                <a:srgbClr val="FF6600"/>
              </a:buClr>
              <a:buChar char="–"/>
              <a:defRPr>
                <a:solidFill>
                  <a:schemeClr val="tx1"/>
                </a:solidFill>
                <a:latin typeface="+mn-lt"/>
              </a:defRPr>
            </a:lvl4pPr>
            <a:lvl5pPr marL="2057400" indent="-228600" algn="l" rtl="0" fontAlgn="base">
              <a:spcBef>
                <a:spcPct val="20000"/>
              </a:spcBef>
              <a:spcAft>
                <a:spcPct val="0"/>
              </a:spcAft>
              <a:buClr>
                <a:srgbClr val="FF6600"/>
              </a:buClr>
              <a:buChar char="»"/>
              <a:defRPr>
                <a:solidFill>
                  <a:schemeClr val="tx1"/>
                </a:solidFill>
                <a:latin typeface="+mn-lt"/>
              </a:defRPr>
            </a:lvl5pPr>
            <a:lvl6pPr marL="2514600" indent="-228600" algn="l" rtl="0" fontAlgn="base">
              <a:spcBef>
                <a:spcPct val="20000"/>
              </a:spcBef>
              <a:spcAft>
                <a:spcPct val="0"/>
              </a:spcAft>
              <a:buClr>
                <a:srgbClr val="004E26"/>
              </a:buClr>
              <a:buChar char="»"/>
              <a:defRPr>
                <a:solidFill>
                  <a:schemeClr val="tx1"/>
                </a:solidFill>
                <a:latin typeface="+mn-lt"/>
              </a:defRPr>
            </a:lvl6pPr>
            <a:lvl7pPr marL="2971800" indent="-228600" algn="l" rtl="0" fontAlgn="base">
              <a:spcBef>
                <a:spcPct val="20000"/>
              </a:spcBef>
              <a:spcAft>
                <a:spcPct val="0"/>
              </a:spcAft>
              <a:buClr>
                <a:srgbClr val="004E26"/>
              </a:buClr>
              <a:buChar char="»"/>
              <a:defRPr>
                <a:solidFill>
                  <a:schemeClr val="tx1"/>
                </a:solidFill>
                <a:latin typeface="+mn-lt"/>
              </a:defRPr>
            </a:lvl7pPr>
            <a:lvl8pPr marL="3429000" indent="-228600" algn="l" rtl="0" fontAlgn="base">
              <a:spcBef>
                <a:spcPct val="20000"/>
              </a:spcBef>
              <a:spcAft>
                <a:spcPct val="0"/>
              </a:spcAft>
              <a:buClr>
                <a:srgbClr val="004E26"/>
              </a:buClr>
              <a:buChar char="»"/>
              <a:defRPr>
                <a:solidFill>
                  <a:schemeClr val="tx1"/>
                </a:solidFill>
                <a:latin typeface="+mn-lt"/>
              </a:defRPr>
            </a:lvl8pPr>
            <a:lvl9pPr marL="3886200" indent="-228600" algn="l" rtl="0" fontAlgn="base">
              <a:spcBef>
                <a:spcPct val="20000"/>
              </a:spcBef>
              <a:spcAft>
                <a:spcPct val="0"/>
              </a:spcAft>
              <a:buClr>
                <a:srgbClr val="004E26"/>
              </a:buClr>
              <a:buChar char="»"/>
              <a:defRPr>
                <a:solidFill>
                  <a:schemeClr val="tx1"/>
                </a:solidFill>
                <a:latin typeface="+mn-lt"/>
              </a:defRPr>
            </a:lvl9pPr>
          </a:lstStyle>
          <a:p>
            <a:pPr marL="0" indent="0">
              <a:buClrTx/>
              <a:buFontTx/>
              <a:buNone/>
            </a:pPr>
            <a:endParaRPr lang="en-GB" sz="1400" dirty="0">
              <a:solidFill>
                <a:prstClr val="black"/>
              </a:solidFill>
              <a:latin typeface="Verdana" pitchFamily="34" charset="0"/>
              <a:ea typeface="Verdana" pitchFamily="34" charset="0"/>
              <a:cs typeface="Verdana" pitchFamily="34" charset="0"/>
            </a:endParaRPr>
          </a:p>
          <a:p>
            <a:pPr marL="0" indent="0">
              <a:buClrTx/>
              <a:buFontTx/>
              <a:buNone/>
            </a:pPr>
            <a:r>
              <a:rPr lang="en-GB" sz="2200" dirty="0">
                <a:solidFill>
                  <a:prstClr val="black"/>
                </a:solidFill>
                <a:ea typeface="Verdana" panose="020B0604030504040204" pitchFamily="34" charset="0"/>
                <a:cs typeface="Verdana" panose="020B0604030504040204" pitchFamily="34" charset="0"/>
              </a:rPr>
              <a:t>A group-wide sector focus</a:t>
            </a:r>
          </a:p>
          <a:p>
            <a:pPr>
              <a:buClrTx/>
              <a:buFontTx/>
              <a:buNone/>
            </a:pPr>
            <a:endParaRPr lang="en-GB" sz="1600" dirty="0">
              <a:solidFill>
                <a:prstClr val="black"/>
              </a:solidFill>
            </a:endParaRPr>
          </a:p>
          <a:p>
            <a:pPr marL="400196" lvl="1" indent="0">
              <a:buClrTx/>
              <a:buFontTx/>
              <a:buNone/>
            </a:pPr>
            <a:endParaRPr lang="en-GB" dirty="0" smtClean="0">
              <a:solidFill>
                <a:prstClr val="black"/>
              </a:solidFill>
            </a:endParaRPr>
          </a:p>
        </p:txBody>
      </p:sp>
      <p:graphicFrame>
        <p:nvGraphicFramePr>
          <p:cNvPr id="8" name="Diagram 7"/>
          <p:cNvGraphicFramePr/>
          <p:nvPr>
            <p:extLst/>
          </p:nvPr>
        </p:nvGraphicFramePr>
        <p:xfrm>
          <a:off x="1524000" y="1273199"/>
          <a:ext cx="6096000" cy="43116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4457700" y="6477000"/>
            <a:ext cx="228600" cy="261610"/>
          </a:xfrm>
          <a:prstGeom prst="rect">
            <a:avLst/>
          </a:prstGeom>
          <a:noFill/>
        </p:spPr>
        <p:txBody>
          <a:bodyPr wrap="square" rtlCol="0">
            <a:spAutoFit/>
          </a:bodyPr>
          <a:lstStyle/>
          <a:p>
            <a:pPr algn="ctr"/>
            <a:r>
              <a:rPr lang="en-GB" sz="1100" dirty="0" smtClean="0">
                <a:solidFill>
                  <a:prstClr val="black"/>
                </a:solidFill>
              </a:rPr>
              <a:t>3</a:t>
            </a:r>
            <a:endParaRPr lang="en-GB" sz="1100" dirty="0">
              <a:solidFill>
                <a:prstClr val="black"/>
              </a:solidFill>
            </a:endParaRPr>
          </a:p>
        </p:txBody>
      </p:sp>
    </p:spTree>
    <p:extLst>
      <p:ext uri="{BB962C8B-B14F-4D97-AF65-F5344CB8AC3E}">
        <p14:creationId xmlns:p14="http://schemas.microsoft.com/office/powerpoint/2010/main" val="39399856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590002" y="1440374"/>
            <a:ext cx="1909613" cy="495301"/>
            <a:chOff x="146" y="864"/>
            <a:chExt cx="5582" cy="312"/>
          </a:xfrm>
        </p:grpSpPr>
        <p:sp>
          <p:nvSpPr>
            <p:cNvPr id="1043461" name="Rectangle 5"/>
            <p:cNvSpPr>
              <a:spLocks noChangeArrowheads="1"/>
            </p:cNvSpPr>
            <p:nvPr/>
          </p:nvSpPr>
          <p:spPr bwMode="auto">
            <a:xfrm>
              <a:off x="258" y="864"/>
              <a:ext cx="5470" cy="144"/>
            </a:xfrm>
            <a:prstGeom prst="rect">
              <a:avLst/>
            </a:prstGeom>
            <a:noFill/>
            <a:ln w="9525">
              <a:noFill/>
              <a:miter lim="800000"/>
              <a:headEnd/>
              <a:tailEnd/>
            </a:ln>
            <a:effectLst/>
          </p:spPr>
          <p:txBody>
            <a:bodyPr lIns="0" tIns="0" rIns="0" anchor="b"/>
            <a:lstStyle/>
            <a:p>
              <a:pPr>
                <a:spcBef>
                  <a:spcPct val="25000"/>
                </a:spcBef>
                <a:buFont typeface="Wingdings" pitchFamily="2" charset="2"/>
                <a:buNone/>
              </a:pPr>
              <a:r>
                <a:rPr lang="en-US" sz="1400" b="1" dirty="0">
                  <a:solidFill>
                    <a:prstClr val="black"/>
                  </a:solidFill>
                </a:rPr>
                <a:t>Unparalleled Experience</a:t>
              </a:r>
            </a:p>
          </p:txBody>
        </p:sp>
        <p:sp>
          <p:nvSpPr>
            <p:cNvPr id="1043462" name="Line 6"/>
            <p:cNvSpPr>
              <a:spLocks noChangeShapeType="1"/>
            </p:cNvSpPr>
            <p:nvPr/>
          </p:nvSpPr>
          <p:spPr bwMode="auto">
            <a:xfrm>
              <a:off x="146" y="1009"/>
              <a:ext cx="5470" cy="0"/>
            </a:xfrm>
            <a:prstGeom prst="line">
              <a:avLst/>
            </a:prstGeom>
            <a:noFill/>
            <a:ln w="28575">
              <a:solidFill>
                <a:schemeClr val="tx1"/>
              </a:solidFill>
              <a:round/>
              <a:headEnd/>
              <a:tailEnd/>
            </a:ln>
            <a:effectLst>
              <a:outerShdw dist="35921" dir="2700000" algn="ctr" rotWithShape="0">
                <a:srgbClr val="DDDDDD"/>
              </a:outerShdw>
            </a:effectLst>
          </p:spPr>
          <p:txBody>
            <a:bodyPr/>
            <a:lstStyle/>
            <a:p>
              <a:endParaRPr lang="en-GB" dirty="0">
                <a:solidFill>
                  <a:prstClr val="black"/>
                </a:solidFill>
              </a:endParaRPr>
            </a:p>
          </p:txBody>
        </p:sp>
        <p:sp>
          <p:nvSpPr>
            <p:cNvPr id="1043463" name="Rectangle 7"/>
            <p:cNvSpPr>
              <a:spLocks noChangeArrowheads="1"/>
            </p:cNvSpPr>
            <p:nvPr/>
          </p:nvSpPr>
          <p:spPr bwMode="auto">
            <a:xfrm>
              <a:off x="146" y="1032"/>
              <a:ext cx="790" cy="144"/>
            </a:xfrm>
            <a:prstGeom prst="rect">
              <a:avLst/>
            </a:prstGeom>
            <a:noFill/>
            <a:ln w="9525">
              <a:noFill/>
              <a:miter lim="800000"/>
              <a:headEnd/>
              <a:tailEnd/>
            </a:ln>
            <a:effectLst/>
          </p:spPr>
          <p:txBody>
            <a:bodyPr wrap="none" lIns="0" tIns="0" rIns="0" anchor="b"/>
            <a:lstStyle/>
            <a:p>
              <a:pPr>
                <a:spcBef>
                  <a:spcPct val="25000"/>
                </a:spcBef>
                <a:buFont typeface="Wingdings" pitchFamily="2" charset="2"/>
                <a:buNone/>
              </a:pPr>
              <a:endParaRPr lang="en-US" sz="1000" i="1" dirty="0">
                <a:solidFill>
                  <a:prstClr val="black"/>
                </a:solidFill>
              </a:endParaRPr>
            </a:p>
          </p:txBody>
        </p:sp>
      </p:grpSp>
      <p:sp>
        <p:nvSpPr>
          <p:cNvPr id="1043464" name="Rectangle 8"/>
          <p:cNvSpPr>
            <a:spLocks noChangeArrowheads="1"/>
          </p:cNvSpPr>
          <p:nvPr/>
        </p:nvSpPr>
        <p:spPr bwMode="auto">
          <a:xfrm>
            <a:off x="567332" y="1861600"/>
            <a:ext cx="1993268" cy="3842077"/>
          </a:xfrm>
          <a:prstGeom prst="rect">
            <a:avLst/>
          </a:prstGeom>
          <a:noFill/>
          <a:ln w="9525">
            <a:noFill/>
            <a:miter lim="800000"/>
            <a:headEnd/>
            <a:tailEnd/>
          </a:ln>
          <a:effectLst/>
        </p:spPr>
        <p:txBody>
          <a:bodyPr wrap="square" lIns="0" tIns="0" rIns="0" bIns="0">
            <a:spAutoFit/>
          </a:bodyPr>
          <a:lstStyle/>
          <a:p>
            <a:pPr marL="176213" indent="-176213">
              <a:spcBef>
                <a:spcPts val="1800"/>
              </a:spcBef>
              <a:buSzPct val="100000"/>
              <a:buFont typeface="Arial" pitchFamily="34" charset="0"/>
              <a:buChar char="•"/>
            </a:pPr>
            <a:r>
              <a:rPr lang="en-GB" sz="1200" dirty="0">
                <a:solidFill>
                  <a:prstClr val="black"/>
                </a:solidFill>
              </a:rPr>
              <a:t>Dedicated coverage of all major human capital sectors</a:t>
            </a:r>
          </a:p>
          <a:p>
            <a:pPr marL="442913" lvl="1" indent="-168275">
              <a:spcBef>
                <a:spcPts val="800"/>
              </a:spcBef>
              <a:buSzPct val="80000"/>
              <a:buFont typeface="Arial Narrow" pitchFamily="34" charset="0"/>
              <a:buChar char="―"/>
            </a:pPr>
            <a:r>
              <a:rPr lang="en-GB" sz="1200" dirty="0">
                <a:solidFill>
                  <a:prstClr val="black"/>
                </a:solidFill>
              </a:rPr>
              <a:t>Staffing</a:t>
            </a:r>
          </a:p>
          <a:p>
            <a:pPr marL="442913" lvl="1" indent="-168275">
              <a:spcBef>
                <a:spcPts val="800"/>
              </a:spcBef>
              <a:buSzPct val="80000"/>
              <a:buFont typeface="Arial Narrow" pitchFamily="34" charset="0"/>
              <a:buChar char="―"/>
            </a:pPr>
            <a:r>
              <a:rPr lang="en-GB" sz="1200" dirty="0">
                <a:solidFill>
                  <a:prstClr val="black"/>
                </a:solidFill>
              </a:rPr>
              <a:t>HRO/BPO</a:t>
            </a:r>
          </a:p>
          <a:p>
            <a:pPr marL="442913" lvl="1" indent="-168275">
              <a:spcBef>
                <a:spcPts val="800"/>
              </a:spcBef>
              <a:buSzPct val="80000"/>
              <a:buFont typeface="Arial Narrow" pitchFamily="34" charset="0"/>
              <a:buChar char="―"/>
            </a:pPr>
            <a:r>
              <a:rPr lang="en-GB" sz="1200" dirty="0" smtClean="0">
                <a:solidFill>
                  <a:prstClr val="black"/>
                </a:solidFill>
              </a:rPr>
              <a:t>RPO</a:t>
            </a:r>
          </a:p>
          <a:p>
            <a:pPr marL="442913" lvl="1" indent="-168275">
              <a:spcBef>
                <a:spcPts val="800"/>
              </a:spcBef>
              <a:buSzPct val="80000"/>
              <a:buFont typeface="Arial Narrow" pitchFamily="34" charset="0"/>
              <a:buChar char="―"/>
            </a:pPr>
            <a:r>
              <a:rPr lang="en-GB" sz="1200" dirty="0" smtClean="0">
                <a:solidFill>
                  <a:prstClr val="black"/>
                </a:solidFill>
              </a:rPr>
              <a:t>PEO</a:t>
            </a:r>
            <a:endParaRPr lang="en-GB" sz="1200" dirty="0">
              <a:solidFill>
                <a:prstClr val="black"/>
              </a:solidFill>
            </a:endParaRPr>
          </a:p>
          <a:p>
            <a:pPr marL="442913" lvl="1" indent="-168275">
              <a:spcBef>
                <a:spcPts val="800"/>
              </a:spcBef>
              <a:buSzPct val="80000"/>
              <a:buFont typeface="Arial Narrow" pitchFamily="34" charset="0"/>
              <a:buChar char="―"/>
            </a:pPr>
            <a:r>
              <a:rPr lang="en-GB" sz="1200" dirty="0">
                <a:solidFill>
                  <a:prstClr val="black"/>
                </a:solidFill>
              </a:rPr>
              <a:t>Payroll</a:t>
            </a:r>
          </a:p>
          <a:p>
            <a:pPr marL="442913" lvl="1" indent="-168275">
              <a:spcBef>
                <a:spcPts val="800"/>
              </a:spcBef>
              <a:buSzPct val="80000"/>
              <a:buFont typeface="Arial Narrow" pitchFamily="34" charset="0"/>
              <a:buChar char="―"/>
            </a:pPr>
            <a:r>
              <a:rPr lang="en-GB" sz="1200" dirty="0">
                <a:solidFill>
                  <a:prstClr val="black"/>
                </a:solidFill>
              </a:rPr>
              <a:t>Benefits Admin. </a:t>
            </a:r>
          </a:p>
          <a:p>
            <a:pPr marL="442913" lvl="1" indent="-168275">
              <a:spcBef>
                <a:spcPts val="800"/>
              </a:spcBef>
              <a:buSzPct val="80000"/>
              <a:buFont typeface="Arial Narrow" pitchFamily="34" charset="0"/>
              <a:buChar char="―"/>
            </a:pPr>
            <a:r>
              <a:rPr lang="en-GB" sz="1200" dirty="0">
                <a:solidFill>
                  <a:prstClr val="black"/>
                </a:solidFill>
              </a:rPr>
              <a:t>Recruiting</a:t>
            </a:r>
          </a:p>
          <a:p>
            <a:pPr marL="442913" lvl="1" indent="-168275">
              <a:spcBef>
                <a:spcPts val="800"/>
              </a:spcBef>
              <a:buSzPct val="80000"/>
              <a:buFont typeface="Arial Narrow" pitchFamily="34" charset="0"/>
              <a:buChar char="―"/>
            </a:pPr>
            <a:r>
              <a:rPr lang="en-GB" sz="1200" dirty="0">
                <a:solidFill>
                  <a:prstClr val="black"/>
                </a:solidFill>
              </a:rPr>
              <a:t>HR ERP</a:t>
            </a:r>
          </a:p>
          <a:p>
            <a:pPr marL="442913" lvl="1" indent="-168275">
              <a:spcBef>
                <a:spcPts val="800"/>
              </a:spcBef>
              <a:buSzPct val="80000"/>
              <a:buFont typeface="Arial Narrow" pitchFamily="34" charset="0"/>
              <a:buChar char="―"/>
            </a:pPr>
            <a:r>
              <a:rPr lang="en-GB" sz="1200" dirty="0">
                <a:solidFill>
                  <a:prstClr val="black"/>
                </a:solidFill>
              </a:rPr>
              <a:t>Corporate Training</a:t>
            </a:r>
          </a:p>
          <a:p>
            <a:pPr marL="176213" indent="-176213">
              <a:spcBef>
                <a:spcPts val="1800"/>
              </a:spcBef>
              <a:buSzPct val="100000"/>
              <a:buFont typeface="Arial" pitchFamily="34" charset="0"/>
              <a:buChar char="•"/>
            </a:pPr>
            <a:r>
              <a:rPr lang="en-GB" sz="1200" dirty="0" smtClean="0">
                <a:solidFill>
                  <a:prstClr val="black"/>
                </a:solidFill>
              </a:rPr>
              <a:t>Transaction </a:t>
            </a:r>
            <a:r>
              <a:rPr lang="en-GB" sz="1200" dirty="0">
                <a:solidFill>
                  <a:prstClr val="black"/>
                </a:solidFill>
              </a:rPr>
              <a:t>Experience</a:t>
            </a:r>
          </a:p>
          <a:p>
            <a:pPr marL="442913" lvl="1" indent="-168275">
              <a:spcBef>
                <a:spcPts val="800"/>
              </a:spcBef>
              <a:buSzPct val="80000"/>
              <a:buFont typeface="Arial Narrow" pitchFamily="34" charset="0"/>
              <a:buChar char="―"/>
            </a:pPr>
            <a:r>
              <a:rPr lang="en-GB" sz="1200" dirty="0">
                <a:solidFill>
                  <a:prstClr val="black"/>
                </a:solidFill>
              </a:rPr>
              <a:t>Over 80 M&amp;A and equity transactions since 1995</a:t>
            </a:r>
          </a:p>
        </p:txBody>
      </p:sp>
      <p:sp>
        <p:nvSpPr>
          <p:cNvPr id="50" name="Text Box 35"/>
          <p:cNvSpPr txBox="1">
            <a:spLocks noChangeArrowheads="1"/>
          </p:cNvSpPr>
          <p:nvPr/>
        </p:nvSpPr>
        <p:spPr bwMode="auto">
          <a:xfrm>
            <a:off x="304800" y="6046377"/>
            <a:ext cx="1964005" cy="153888"/>
          </a:xfrm>
          <a:prstGeom prst="rect">
            <a:avLst/>
          </a:prstGeom>
          <a:noFill/>
          <a:ln w="9525">
            <a:noFill/>
            <a:miter lim="800000"/>
            <a:headEnd/>
            <a:tailEnd/>
          </a:ln>
          <a:effectLst/>
        </p:spPr>
        <p:txBody>
          <a:bodyPr wrap="square" lIns="0" rIns="0" bIns="0" anchor="b">
            <a:spAutoFit/>
          </a:bodyPr>
          <a:lstStyle/>
          <a:p>
            <a:pPr>
              <a:spcBef>
                <a:spcPct val="0"/>
              </a:spcBef>
            </a:pPr>
            <a:r>
              <a:rPr lang="en-US" sz="700" dirty="0" smtClean="0">
                <a:solidFill>
                  <a:prstClr val="black"/>
                </a:solidFill>
              </a:rPr>
              <a:t>1) Illustrates select, relevant market participants. </a:t>
            </a:r>
          </a:p>
        </p:txBody>
      </p:sp>
      <p:grpSp>
        <p:nvGrpSpPr>
          <p:cNvPr id="6" name="Group 5"/>
          <p:cNvGrpSpPr/>
          <p:nvPr/>
        </p:nvGrpSpPr>
        <p:grpSpPr>
          <a:xfrm>
            <a:off x="3061189" y="1143000"/>
            <a:ext cx="5316415" cy="5052991"/>
            <a:chOff x="3061189" y="1303875"/>
            <a:chExt cx="5316415" cy="5052991"/>
          </a:xfrm>
        </p:grpSpPr>
        <p:sp>
          <p:nvSpPr>
            <p:cNvPr id="1043465" name="Text Box 9"/>
            <p:cNvSpPr txBox="1">
              <a:spLocks noChangeAspect="1" noChangeArrowheads="1"/>
            </p:cNvSpPr>
            <p:nvPr/>
          </p:nvSpPr>
          <p:spPr bwMode="auto">
            <a:xfrm>
              <a:off x="6438231" y="1303875"/>
              <a:ext cx="942117" cy="184666"/>
            </a:xfrm>
            <a:prstGeom prst="rect">
              <a:avLst/>
            </a:prstGeom>
            <a:noFill/>
            <a:ln w="9525">
              <a:noFill/>
              <a:miter lim="800000"/>
              <a:headEnd/>
              <a:tailEnd/>
            </a:ln>
            <a:effectLst/>
          </p:spPr>
          <p:txBody>
            <a:bodyPr wrap="none" lIns="0" tIns="0" rIns="0" bIns="0" anchor="ctr" anchorCtr="1">
              <a:spAutoFit/>
            </a:bodyPr>
            <a:lstStyle/>
            <a:p>
              <a:pPr algn="ctr">
                <a:spcBef>
                  <a:spcPct val="50000"/>
                </a:spcBef>
              </a:pPr>
              <a:r>
                <a:rPr lang="en-US" sz="1200" b="1" dirty="0">
                  <a:solidFill>
                    <a:prstClr val="black"/>
                  </a:solidFill>
                </a:rPr>
                <a:t>HR Technology</a:t>
              </a:r>
            </a:p>
          </p:txBody>
        </p:sp>
        <p:sp>
          <p:nvSpPr>
            <p:cNvPr id="1043466" name="Text Box 10"/>
            <p:cNvSpPr txBox="1">
              <a:spLocks noChangeAspect="1" noChangeArrowheads="1"/>
            </p:cNvSpPr>
            <p:nvPr/>
          </p:nvSpPr>
          <p:spPr bwMode="auto">
            <a:xfrm>
              <a:off x="4942741" y="6172200"/>
              <a:ext cx="1553310" cy="184666"/>
            </a:xfrm>
            <a:prstGeom prst="rect">
              <a:avLst/>
            </a:prstGeom>
            <a:noFill/>
            <a:ln w="9525">
              <a:noFill/>
              <a:miter lim="800000"/>
              <a:headEnd/>
              <a:tailEnd/>
            </a:ln>
            <a:effectLst/>
          </p:spPr>
          <p:txBody>
            <a:bodyPr wrap="none" lIns="0" tIns="0" rIns="0" bIns="0" anchor="ctr" anchorCtr="1">
              <a:spAutoFit/>
            </a:bodyPr>
            <a:lstStyle/>
            <a:p>
              <a:pPr algn="ctr">
                <a:spcBef>
                  <a:spcPct val="50000"/>
                </a:spcBef>
              </a:pPr>
              <a:r>
                <a:rPr lang="en-US" sz="1200" b="1" dirty="0">
                  <a:solidFill>
                    <a:prstClr val="black"/>
                  </a:solidFill>
                </a:rPr>
                <a:t>HR Professional Services</a:t>
              </a:r>
            </a:p>
          </p:txBody>
        </p:sp>
        <p:sp>
          <p:nvSpPr>
            <p:cNvPr id="1043467" name="Text Box 11"/>
            <p:cNvSpPr txBox="1">
              <a:spLocks noChangeAspect="1" noChangeArrowheads="1"/>
            </p:cNvSpPr>
            <p:nvPr/>
          </p:nvSpPr>
          <p:spPr bwMode="auto">
            <a:xfrm>
              <a:off x="3574489" y="1303875"/>
              <a:ext cx="1552477" cy="184666"/>
            </a:xfrm>
            <a:prstGeom prst="rect">
              <a:avLst/>
            </a:prstGeom>
            <a:noFill/>
            <a:ln w="9525">
              <a:noFill/>
              <a:miter lim="800000"/>
              <a:headEnd/>
              <a:tailEnd/>
            </a:ln>
            <a:effectLst/>
          </p:spPr>
          <p:txBody>
            <a:bodyPr wrap="none" lIns="0" tIns="0" rIns="0" bIns="0" anchor="ctr" anchorCtr="1">
              <a:spAutoFit/>
            </a:bodyPr>
            <a:lstStyle/>
            <a:p>
              <a:pPr algn="ctr">
                <a:spcBef>
                  <a:spcPct val="50000"/>
                </a:spcBef>
              </a:pPr>
              <a:r>
                <a:rPr lang="en-US" sz="1200" b="1" dirty="0">
                  <a:solidFill>
                    <a:prstClr val="black"/>
                  </a:solidFill>
                </a:rPr>
                <a:t>HR Outsourcing Services</a:t>
              </a:r>
            </a:p>
          </p:txBody>
        </p:sp>
        <p:grpSp>
          <p:nvGrpSpPr>
            <p:cNvPr id="3" name="Group 12"/>
            <p:cNvGrpSpPr>
              <a:grpSpLocks/>
            </p:cNvGrpSpPr>
            <p:nvPr/>
          </p:nvGrpSpPr>
          <p:grpSpPr bwMode="auto">
            <a:xfrm>
              <a:off x="3061189" y="1600200"/>
              <a:ext cx="5316415" cy="4449763"/>
              <a:chOff x="2403" y="1126"/>
              <a:chExt cx="3628" cy="2803"/>
            </a:xfrm>
          </p:grpSpPr>
          <p:grpSp>
            <p:nvGrpSpPr>
              <p:cNvPr id="4" name="Group 13"/>
              <p:cNvGrpSpPr>
                <a:grpSpLocks/>
              </p:cNvGrpSpPr>
              <p:nvPr/>
            </p:nvGrpSpPr>
            <p:grpSpPr bwMode="auto">
              <a:xfrm>
                <a:off x="2403" y="1126"/>
                <a:ext cx="3628" cy="2803"/>
                <a:chOff x="2403" y="1126"/>
                <a:chExt cx="3628" cy="2803"/>
              </a:xfrm>
            </p:grpSpPr>
            <p:sp>
              <p:nvSpPr>
                <p:cNvPr id="1043470" name="Oval 14"/>
                <p:cNvSpPr>
                  <a:spLocks noChangeArrowheads="1"/>
                </p:cNvSpPr>
                <p:nvPr/>
              </p:nvSpPr>
              <p:spPr bwMode="auto">
                <a:xfrm rot="16200000" flipV="1">
                  <a:off x="4288" y="945"/>
                  <a:ext cx="1561" cy="1924"/>
                </a:xfrm>
                <a:prstGeom prst="ellipse">
                  <a:avLst/>
                </a:prstGeom>
                <a:noFill/>
                <a:ln w="28575">
                  <a:solidFill>
                    <a:schemeClr val="accent3"/>
                  </a:solidFill>
                  <a:round/>
                  <a:headEnd/>
                  <a:tailEnd/>
                </a:ln>
                <a:effectLst/>
              </p:spPr>
              <p:txBody>
                <a:bodyPr rot="10800000" vert="eaVert" wrap="none" anchor="ctr"/>
                <a:lstStyle/>
                <a:p>
                  <a:pPr algn="ctr"/>
                  <a:endParaRPr lang="en-US" sz="1200" dirty="0">
                    <a:solidFill>
                      <a:srgbClr val="ED9409"/>
                    </a:solidFill>
                    <a:latin typeface="Times New Roman" pitchFamily="18" charset="0"/>
                  </a:endParaRPr>
                </a:p>
              </p:txBody>
            </p:sp>
            <p:sp>
              <p:nvSpPr>
                <p:cNvPr id="1043471" name="Oval 15"/>
                <p:cNvSpPr>
                  <a:spLocks noChangeArrowheads="1"/>
                </p:cNvSpPr>
                <p:nvPr/>
              </p:nvSpPr>
              <p:spPr bwMode="auto">
                <a:xfrm rot="16200000" flipV="1">
                  <a:off x="3474" y="2252"/>
                  <a:ext cx="1486" cy="1868"/>
                </a:xfrm>
                <a:prstGeom prst="ellipse">
                  <a:avLst/>
                </a:prstGeom>
                <a:noFill/>
                <a:ln w="28575">
                  <a:solidFill>
                    <a:schemeClr val="accent1"/>
                  </a:solidFill>
                  <a:round/>
                  <a:headEnd/>
                  <a:tailEnd/>
                </a:ln>
                <a:effectLst/>
              </p:spPr>
              <p:txBody>
                <a:bodyPr rot="10800000" vert="eaVert" wrap="none" anchor="ctr"/>
                <a:lstStyle/>
                <a:p>
                  <a:pPr algn="ctr"/>
                  <a:endParaRPr lang="en-US" sz="1200" dirty="0">
                    <a:solidFill>
                      <a:srgbClr val="ED9409"/>
                    </a:solidFill>
                    <a:latin typeface="Times New Roman" pitchFamily="18" charset="0"/>
                  </a:endParaRPr>
                </a:p>
              </p:txBody>
            </p:sp>
            <p:sp>
              <p:nvSpPr>
                <p:cNvPr id="1043472" name="Oval 16"/>
                <p:cNvSpPr>
                  <a:spLocks noChangeArrowheads="1"/>
                </p:cNvSpPr>
                <p:nvPr/>
              </p:nvSpPr>
              <p:spPr bwMode="auto">
                <a:xfrm rot="16200000" flipV="1">
                  <a:off x="2586" y="943"/>
                  <a:ext cx="1560" cy="1925"/>
                </a:xfrm>
                <a:prstGeom prst="ellipse">
                  <a:avLst/>
                </a:prstGeom>
                <a:noFill/>
                <a:ln w="28575">
                  <a:solidFill>
                    <a:schemeClr val="accent2"/>
                  </a:solidFill>
                  <a:round/>
                  <a:headEnd/>
                  <a:tailEnd/>
                </a:ln>
                <a:effectLst/>
              </p:spPr>
              <p:txBody>
                <a:bodyPr rot="10800000" vert="eaVert" wrap="none" anchor="ctr"/>
                <a:lstStyle/>
                <a:p>
                  <a:pPr algn="ctr"/>
                  <a:endParaRPr lang="en-US" sz="1200" dirty="0">
                    <a:solidFill>
                      <a:srgbClr val="ED9409"/>
                    </a:solidFill>
                    <a:latin typeface="Times New Roman" pitchFamily="18" charset="0"/>
                  </a:endParaRPr>
                </a:p>
              </p:txBody>
            </p:sp>
          </p:grpSp>
          <p:grpSp>
            <p:nvGrpSpPr>
              <p:cNvPr id="5" name="Group 17"/>
              <p:cNvGrpSpPr>
                <a:grpSpLocks/>
              </p:cNvGrpSpPr>
              <p:nvPr/>
            </p:nvGrpSpPr>
            <p:grpSpPr bwMode="auto">
              <a:xfrm>
                <a:off x="3496" y="1976"/>
                <a:ext cx="1442" cy="725"/>
                <a:chOff x="3496" y="1976"/>
                <a:chExt cx="1442" cy="725"/>
              </a:xfrm>
            </p:grpSpPr>
            <p:sp>
              <p:nvSpPr>
                <p:cNvPr id="1043474" name="Oval 18"/>
                <p:cNvSpPr>
                  <a:spLocks noChangeArrowheads="1"/>
                </p:cNvSpPr>
                <p:nvPr/>
              </p:nvSpPr>
              <p:spPr bwMode="auto">
                <a:xfrm>
                  <a:off x="3496" y="1976"/>
                  <a:ext cx="1442" cy="725"/>
                </a:xfrm>
                <a:prstGeom prst="ellipse">
                  <a:avLst/>
                </a:prstGeom>
                <a:solidFill>
                  <a:schemeClr val="bg1"/>
                </a:solidFill>
                <a:ln w="28575">
                  <a:solidFill>
                    <a:schemeClr val="tx1"/>
                  </a:solidFill>
                  <a:round/>
                  <a:headEnd/>
                  <a:tailEnd/>
                </a:ln>
                <a:effectLst/>
              </p:spPr>
              <p:txBody>
                <a:bodyPr wrap="none" anchor="ctr" anchorCtr="1"/>
                <a:lstStyle/>
                <a:p>
                  <a:pPr algn="ctr"/>
                  <a:endParaRPr lang="en-US" b="1" i="1" dirty="0">
                    <a:solidFill>
                      <a:prstClr val="black"/>
                    </a:solidFill>
                  </a:endParaRPr>
                </a:p>
              </p:txBody>
            </p:sp>
            <p:sp>
              <p:nvSpPr>
                <p:cNvPr id="1043475" name="Text Box 19"/>
                <p:cNvSpPr txBox="1">
                  <a:spLocks noChangeArrowheads="1"/>
                </p:cNvSpPr>
                <p:nvPr/>
              </p:nvSpPr>
              <p:spPr bwMode="auto">
                <a:xfrm>
                  <a:off x="3869" y="2175"/>
                  <a:ext cx="695" cy="330"/>
                </a:xfrm>
                <a:prstGeom prst="rect">
                  <a:avLst/>
                </a:prstGeom>
                <a:noFill/>
                <a:ln w="9525">
                  <a:noFill/>
                  <a:miter lim="800000"/>
                  <a:headEnd/>
                  <a:tailEnd/>
                </a:ln>
                <a:effectLst/>
              </p:spPr>
              <p:txBody>
                <a:bodyPr wrap="none">
                  <a:spAutoFit/>
                </a:bodyPr>
                <a:lstStyle/>
                <a:p>
                  <a:pPr algn="ctr"/>
                  <a:r>
                    <a:rPr lang="en-US" sz="1400" b="1" dirty="0">
                      <a:solidFill>
                        <a:prstClr val="black"/>
                      </a:solidFill>
                    </a:rPr>
                    <a:t>Baird’s HCS</a:t>
                  </a:r>
                </a:p>
                <a:p>
                  <a:pPr algn="ctr"/>
                  <a:r>
                    <a:rPr lang="en-US" sz="1400" b="1" dirty="0">
                      <a:solidFill>
                        <a:prstClr val="black"/>
                      </a:solidFill>
                    </a:rPr>
                    <a:t>Platform</a:t>
                  </a:r>
                </a:p>
              </p:txBody>
            </p:sp>
          </p:grpSp>
        </p:grpSp>
        <p:pic>
          <p:nvPicPr>
            <p:cNvPr id="1043487" name="Picture 31" descr="Paychex"/>
            <p:cNvPicPr>
              <a:picLocks noChangeAspect="1" noChangeArrowheads="1"/>
            </p:cNvPicPr>
            <p:nvPr/>
          </p:nvPicPr>
          <p:blipFill>
            <a:blip r:embed="rId3" cstate="print"/>
            <a:srcRect/>
            <a:stretch>
              <a:fillRect/>
            </a:stretch>
          </p:blipFill>
          <p:spPr bwMode="auto">
            <a:xfrm>
              <a:off x="3247977" y="2894012"/>
              <a:ext cx="1125415" cy="176213"/>
            </a:xfrm>
            <a:prstGeom prst="rect">
              <a:avLst/>
            </a:prstGeom>
            <a:noFill/>
          </p:spPr>
        </p:pic>
        <p:pic>
          <p:nvPicPr>
            <p:cNvPr id="1043488" name="Picture 32" descr="Convergys"/>
            <p:cNvPicPr>
              <a:picLocks noChangeAspect="1" noChangeArrowheads="1"/>
            </p:cNvPicPr>
            <p:nvPr/>
          </p:nvPicPr>
          <p:blipFill>
            <a:blip r:embed="rId4" cstate="print"/>
            <a:srcRect/>
            <a:stretch>
              <a:fillRect/>
            </a:stretch>
          </p:blipFill>
          <p:spPr bwMode="auto">
            <a:xfrm>
              <a:off x="3243732" y="2251075"/>
              <a:ext cx="1047750" cy="333375"/>
            </a:xfrm>
            <a:prstGeom prst="rect">
              <a:avLst/>
            </a:prstGeom>
            <a:noFill/>
          </p:spPr>
        </p:pic>
        <p:pic>
          <p:nvPicPr>
            <p:cNvPr id="1043490" name="Picture 34" descr="ADP"/>
            <p:cNvPicPr>
              <a:picLocks noChangeAspect="1" noChangeArrowheads="1"/>
            </p:cNvPicPr>
            <p:nvPr/>
          </p:nvPicPr>
          <p:blipFill>
            <a:blip r:embed="rId5" cstate="print"/>
            <a:srcRect/>
            <a:stretch>
              <a:fillRect/>
            </a:stretch>
          </p:blipFill>
          <p:spPr bwMode="auto">
            <a:xfrm>
              <a:off x="3657600" y="1786667"/>
              <a:ext cx="672612" cy="430213"/>
            </a:xfrm>
            <a:prstGeom prst="rect">
              <a:avLst/>
            </a:prstGeom>
            <a:noFill/>
          </p:spPr>
        </p:pic>
        <p:pic>
          <p:nvPicPr>
            <p:cNvPr id="1043493" name="Picture 37" descr="Capita"/>
            <p:cNvPicPr>
              <a:picLocks noChangeAspect="1" noChangeArrowheads="1"/>
            </p:cNvPicPr>
            <p:nvPr/>
          </p:nvPicPr>
          <p:blipFill>
            <a:blip r:embed="rId6" cstate="print"/>
            <a:srcRect/>
            <a:stretch>
              <a:fillRect/>
            </a:stretch>
          </p:blipFill>
          <p:spPr bwMode="auto">
            <a:xfrm>
              <a:off x="4413296" y="2022475"/>
              <a:ext cx="1134208" cy="206375"/>
            </a:xfrm>
            <a:prstGeom prst="rect">
              <a:avLst/>
            </a:prstGeom>
            <a:noFill/>
          </p:spPr>
        </p:pic>
        <p:pic>
          <p:nvPicPr>
            <p:cNvPr id="54" name="Picture 2" descr="I:\TW.bmp"/>
            <p:cNvPicPr>
              <a:picLocks noChangeAspect="1" noChangeArrowheads="1"/>
            </p:cNvPicPr>
            <p:nvPr/>
          </p:nvPicPr>
          <p:blipFill>
            <a:blip r:embed="rId7" cstate="print"/>
            <a:srcRect/>
            <a:stretch>
              <a:fillRect/>
            </a:stretch>
          </p:blipFill>
          <p:spPr bwMode="auto">
            <a:xfrm>
              <a:off x="3411415" y="3165475"/>
              <a:ext cx="1271727" cy="229617"/>
            </a:xfrm>
            <a:prstGeom prst="rect">
              <a:avLst/>
            </a:prstGeom>
            <a:noFill/>
          </p:spPr>
        </p:pic>
        <p:sp>
          <p:nvSpPr>
            <p:cNvPr id="49" name="TextBox 48"/>
            <p:cNvSpPr txBox="1"/>
            <p:nvPr/>
          </p:nvSpPr>
          <p:spPr>
            <a:xfrm>
              <a:off x="6044239" y="3218308"/>
              <a:ext cx="398814" cy="184666"/>
            </a:xfrm>
            <a:prstGeom prst="rect">
              <a:avLst/>
            </a:prstGeom>
            <a:noFill/>
          </p:spPr>
          <p:txBody>
            <a:bodyPr wrap="square" rtlCol="0">
              <a:spAutoFit/>
            </a:bodyPr>
            <a:lstStyle/>
            <a:p>
              <a:r>
                <a:rPr lang="en-GB" sz="600" dirty="0" smtClean="0">
                  <a:solidFill>
                    <a:prstClr val="black"/>
                  </a:solidFill>
                </a:rPr>
                <a:t>(1)</a:t>
              </a:r>
              <a:endParaRPr lang="en-GB" sz="600" dirty="0">
                <a:solidFill>
                  <a:prstClr val="black"/>
                </a:solidFill>
              </a:endParaRPr>
            </a:p>
          </p:txBody>
        </p:sp>
        <p:pic>
          <p:nvPicPr>
            <p:cNvPr id="57" name="Picture 20" descr="Korn Ferry"/>
            <p:cNvPicPr>
              <a:picLocks noChangeAspect="1" noChangeArrowheads="1"/>
            </p:cNvPicPr>
            <p:nvPr/>
          </p:nvPicPr>
          <p:blipFill>
            <a:blip r:embed="rId8" cstate="print"/>
            <a:srcRect/>
            <a:stretch>
              <a:fillRect/>
            </a:stretch>
          </p:blipFill>
          <p:spPr bwMode="auto">
            <a:xfrm>
              <a:off x="5272455" y="4632324"/>
              <a:ext cx="1318846" cy="176212"/>
            </a:xfrm>
            <a:prstGeom prst="rect">
              <a:avLst/>
            </a:prstGeom>
            <a:noFill/>
          </p:spPr>
        </p:pic>
        <p:pic>
          <p:nvPicPr>
            <p:cNvPr id="58" name="Picture 22" descr="kforce"/>
            <p:cNvPicPr>
              <a:picLocks noChangeAspect="1" noChangeArrowheads="1"/>
            </p:cNvPicPr>
            <p:nvPr/>
          </p:nvPicPr>
          <p:blipFill>
            <a:blip r:embed="rId9" cstate="print"/>
            <a:srcRect/>
            <a:stretch>
              <a:fillRect/>
            </a:stretch>
          </p:blipFill>
          <p:spPr bwMode="auto">
            <a:xfrm>
              <a:off x="4453305" y="4610100"/>
              <a:ext cx="754674" cy="217487"/>
            </a:xfrm>
            <a:prstGeom prst="rect">
              <a:avLst/>
            </a:prstGeom>
            <a:noFill/>
          </p:spPr>
        </p:pic>
        <p:pic>
          <p:nvPicPr>
            <p:cNvPr id="59" name="Picture 23" descr="Manpower (new from webpage)"/>
            <p:cNvPicPr>
              <a:picLocks noChangeAspect="1" noChangeArrowheads="1"/>
            </p:cNvPicPr>
            <p:nvPr/>
          </p:nvPicPr>
          <p:blipFill>
            <a:blip r:embed="rId10" cstate="print"/>
            <a:srcRect/>
            <a:stretch>
              <a:fillRect/>
            </a:stretch>
          </p:blipFill>
          <p:spPr bwMode="auto">
            <a:xfrm>
              <a:off x="6585440" y="4548187"/>
              <a:ext cx="379535" cy="328612"/>
            </a:xfrm>
            <a:prstGeom prst="rect">
              <a:avLst/>
            </a:prstGeom>
            <a:noFill/>
          </p:spPr>
        </p:pic>
        <p:pic>
          <p:nvPicPr>
            <p:cNvPr id="61" name="Picture 39" descr="Randstad"/>
            <p:cNvPicPr>
              <a:picLocks noChangeAspect="1" noChangeArrowheads="1"/>
            </p:cNvPicPr>
            <p:nvPr/>
          </p:nvPicPr>
          <p:blipFill>
            <a:blip r:embed="rId11" cstate="print"/>
            <a:srcRect/>
            <a:stretch>
              <a:fillRect/>
            </a:stretch>
          </p:blipFill>
          <p:spPr bwMode="auto">
            <a:xfrm>
              <a:off x="6130932" y="5081083"/>
              <a:ext cx="833528" cy="136275"/>
            </a:xfrm>
            <a:prstGeom prst="rect">
              <a:avLst/>
            </a:prstGeom>
            <a:noFill/>
          </p:spPr>
        </p:pic>
        <p:pic>
          <p:nvPicPr>
            <p:cNvPr id="62" name="Picture 40" descr="usg people"/>
            <p:cNvPicPr>
              <a:picLocks noChangeAspect="1" noChangeArrowheads="1"/>
            </p:cNvPicPr>
            <p:nvPr/>
          </p:nvPicPr>
          <p:blipFill>
            <a:blip r:embed="rId12" cstate="print"/>
            <a:srcRect/>
            <a:stretch>
              <a:fillRect/>
            </a:stretch>
          </p:blipFill>
          <p:spPr bwMode="auto">
            <a:xfrm>
              <a:off x="5701584" y="5492031"/>
              <a:ext cx="917331" cy="193675"/>
            </a:xfrm>
            <a:prstGeom prst="rect">
              <a:avLst/>
            </a:prstGeom>
            <a:noFill/>
          </p:spPr>
        </p:pic>
        <p:pic>
          <p:nvPicPr>
            <p:cNvPr id="63" name="Picture 38" descr="Adecco"/>
            <p:cNvPicPr>
              <a:picLocks noChangeAspect="1" noChangeArrowheads="1"/>
            </p:cNvPicPr>
            <p:nvPr/>
          </p:nvPicPr>
          <p:blipFill>
            <a:blip r:embed="rId13" cstate="print"/>
            <a:srcRect/>
            <a:stretch>
              <a:fillRect/>
            </a:stretch>
          </p:blipFill>
          <p:spPr bwMode="auto">
            <a:xfrm>
              <a:off x="4728797" y="4116387"/>
              <a:ext cx="558312" cy="325438"/>
            </a:xfrm>
            <a:prstGeom prst="rect">
              <a:avLst/>
            </a:prstGeom>
            <a:noFill/>
          </p:spPr>
        </p:pic>
        <p:pic>
          <p:nvPicPr>
            <p:cNvPr id="64" name="Picture 64" descr="CDI Corp"/>
            <p:cNvPicPr>
              <a:picLocks noChangeAspect="1" noChangeArrowheads="1"/>
            </p:cNvPicPr>
            <p:nvPr/>
          </p:nvPicPr>
          <p:blipFill>
            <a:blip r:embed="rId14" cstate="print"/>
            <a:srcRect/>
            <a:stretch>
              <a:fillRect/>
            </a:stretch>
          </p:blipFill>
          <p:spPr bwMode="auto">
            <a:xfrm>
              <a:off x="5502520" y="4103688"/>
              <a:ext cx="468923" cy="352425"/>
            </a:xfrm>
            <a:prstGeom prst="rect">
              <a:avLst/>
            </a:prstGeom>
            <a:noFill/>
          </p:spPr>
        </p:pic>
        <p:pic>
          <p:nvPicPr>
            <p:cNvPr id="65" name="Picture 42" descr="Michael_Page"/>
            <p:cNvPicPr>
              <a:picLocks noChangeAspect="1" noChangeArrowheads="1"/>
            </p:cNvPicPr>
            <p:nvPr/>
          </p:nvPicPr>
          <p:blipFill>
            <a:blip r:embed="rId15" cstate="print"/>
            <a:srcRect/>
            <a:stretch>
              <a:fillRect/>
            </a:stretch>
          </p:blipFill>
          <p:spPr bwMode="auto">
            <a:xfrm>
              <a:off x="4598581" y="5035089"/>
              <a:ext cx="539261" cy="228263"/>
            </a:xfrm>
            <a:prstGeom prst="rect">
              <a:avLst/>
            </a:prstGeom>
            <a:noFill/>
          </p:spPr>
        </p:pic>
        <p:pic>
          <p:nvPicPr>
            <p:cNvPr id="67" name="Picture 7"/>
            <p:cNvPicPr>
              <a:picLocks noChangeAspect="1" noChangeArrowheads="1"/>
            </p:cNvPicPr>
            <p:nvPr/>
          </p:nvPicPr>
          <p:blipFill>
            <a:blip r:embed="rId16" cstate="print"/>
            <a:srcRect/>
            <a:stretch>
              <a:fillRect/>
            </a:stretch>
          </p:blipFill>
          <p:spPr bwMode="auto">
            <a:xfrm>
              <a:off x="6085154" y="4177779"/>
              <a:ext cx="628261" cy="183179"/>
            </a:xfrm>
            <a:prstGeom prst="rect">
              <a:avLst/>
            </a:prstGeom>
            <a:noFill/>
            <a:ln w="9525">
              <a:noFill/>
              <a:miter lim="800000"/>
              <a:headEnd/>
              <a:tailEnd/>
            </a:ln>
          </p:spPr>
        </p:pic>
        <p:pic>
          <p:nvPicPr>
            <p:cNvPr id="68" name="Picture 67" descr="logo001"/>
            <p:cNvPicPr>
              <a:picLocks noChangeAspect="1" noChangeArrowheads="1"/>
            </p:cNvPicPr>
            <p:nvPr/>
          </p:nvPicPr>
          <p:blipFill>
            <a:blip r:embed="rId17" cstate="print"/>
            <a:srcRect r="71106" b="5732"/>
            <a:stretch>
              <a:fillRect/>
            </a:stretch>
          </p:blipFill>
          <p:spPr bwMode="auto">
            <a:xfrm>
              <a:off x="5028371" y="5351475"/>
              <a:ext cx="332345" cy="354910"/>
            </a:xfrm>
            <a:prstGeom prst="rect">
              <a:avLst/>
            </a:prstGeom>
            <a:noFill/>
          </p:spPr>
        </p:pic>
        <p:pic>
          <p:nvPicPr>
            <p:cNvPr id="1043482" name="Picture 26" descr="Monster worldwide"/>
            <p:cNvPicPr>
              <a:picLocks noChangeAspect="1" noChangeArrowheads="1"/>
            </p:cNvPicPr>
            <p:nvPr/>
          </p:nvPicPr>
          <p:blipFill>
            <a:blip r:embed="rId18" cstate="print"/>
            <a:srcRect/>
            <a:stretch>
              <a:fillRect/>
            </a:stretch>
          </p:blipFill>
          <p:spPr bwMode="auto">
            <a:xfrm>
              <a:off x="7114442" y="3040968"/>
              <a:ext cx="963692" cy="299493"/>
            </a:xfrm>
            <a:prstGeom prst="rect">
              <a:avLst/>
            </a:prstGeom>
            <a:noFill/>
          </p:spPr>
        </p:pic>
        <p:pic>
          <p:nvPicPr>
            <p:cNvPr id="1043484" name="Picture 28" descr="Ultimate Software"/>
            <p:cNvPicPr>
              <a:picLocks noChangeAspect="1" noChangeArrowheads="1"/>
            </p:cNvPicPr>
            <p:nvPr/>
          </p:nvPicPr>
          <p:blipFill>
            <a:blip r:embed="rId19" cstate="print"/>
            <a:srcRect/>
            <a:stretch>
              <a:fillRect/>
            </a:stretch>
          </p:blipFill>
          <p:spPr bwMode="auto">
            <a:xfrm>
              <a:off x="6820417" y="3445437"/>
              <a:ext cx="1062403" cy="255588"/>
            </a:xfrm>
            <a:prstGeom prst="rect">
              <a:avLst/>
            </a:prstGeom>
            <a:noFill/>
          </p:spPr>
        </p:pic>
        <p:pic>
          <p:nvPicPr>
            <p:cNvPr id="56" name="Picture 55" descr="Insperity.emf"/>
            <p:cNvPicPr>
              <a:picLocks noChangeAspect="1"/>
            </p:cNvPicPr>
            <p:nvPr/>
          </p:nvPicPr>
          <p:blipFill>
            <a:blip r:embed="rId20" cstate="print"/>
            <a:stretch>
              <a:fillRect/>
            </a:stretch>
          </p:blipFill>
          <p:spPr>
            <a:xfrm>
              <a:off x="4345208" y="2460625"/>
              <a:ext cx="1215176" cy="315725"/>
            </a:xfrm>
            <a:prstGeom prst="rect">
              <a:avLst/>
            </a:prstGeom>
          </p:spPr>
        </p:pic>
        <p:pic>
          <p:nvPicPr>
            <p:cNvPr id="259076" name="Picture 4" descr="http://www.ism.ws/files/Images/Conference/IQNavigatorLogo.gif"/>
            <p:cNvPicPr>
              <a:picLocks noChangeAspect="1" noChangeArrowheads="1"/>
            </p:cNvPicPr>
            <p:nvPr/>
          </p:nvPicPr>
          <p:blipFill>
            <a:blip r:embed="rId21" cstate="print"/>
            <a:srcRect/>
            <a:stretch>
              <a:fillRect/>
            </a:stretch>
          </p:blipFill>
          <p:spPr bwMode="auto">
            <a:xfrm>
              <a:off x="6796454" y="2259134"/>
              <a:ext cx="1129846" cy="238357"/>
            </a:xfrm>
            <a:prstGeom prst="rect">
              <a:avLst/>
            </a:prstGeom>
            <a:noFill/>
          </p:spPr>
        </p:pic>
        <p:pic>
          <p:nvPicPr>
            <p:cNvPr id="259078" name="Picture 6" descr="http://www.vestal-wiler.com/images/clients/zero-chaos.jpg"/>
            <p:cNvPicPr>
              <a:picLocks noChangeAspect="1" noChangeArrowheads="1"/>
            </p:cNvPicPr>
            <p:nvPr/>
          </p:nvPicPr>
          <p:blipFill>
            <a:blip r:embed="rId22" cstate="print"/>
            <a:srcRect/>
            <a:stretch>
              <a:fillRect/>
            </a:stretch>
          </p:blipFill>
          <p:spPr bwMode="auto">
            <a:xfrm>
              <a:off x="4078307" y="3470274"/>
              <a:ext cx="457384" cy="507204"/>
            </a:xfrm>
            <a:prstGeom prst="rect">
              <a:avLst/>
            </a:prstGeom>
            <a:noFill/>
          </p:spPr>
        </p:pic>
        <p:pic>
          <p:nvPicPr>
            <p:cNvPr id="257026" name="Picture 2" descr="Cornerstone OnDemand, Inc. Logo"/>
            <p:cNvPicPr>
              <a:picLocks noChangeAspect="1" noChangeArrowheads="1"/>
            </p:cNvPicPr>
            <p:nvPr/>
          </p:nvPicPr>
          <p:blipFill>
            <a:blip r:embed="rId23" cstate="print"/>
            <a:srcRect/>
            <a:stretch>
              <a:fillRect/>
            </a:stretch>
          </p:blipFill>
          <p:spPr bwMode="auto">
            <a:xfrm>
              <a:off x="6489087" y="1808060"/>
              <a:ext cx="972102" cy="366814"/>
            </a:xfrm>
            <a:prstGeom prst="rect">
              <a:avLst/>
            </a:prstGeom>
            <a:noFill/>
          </p:spPr>
        </p:pic>
        <p:pic>
          <p:nvPicPr>
            <p:cNvPr id="443394" name="Picture 2" descr="http://joshbersin.com/wp-content/uploads/2011/05/lumesse.jpg">
              <a:hlinkClick r:id="rId24"/>
            </p:cNvPr>
            <p:cNvPicPr>
              <a:picLocks noChangeAspect="1" noChangeArrowheads="1"/>
            </p:cNvPicPr>
            <p:nvPr/>
          </p:nvPicPr>
          <p:blipFill>
            <a:blip r:embed="rId25" cstate="print"/>
            <a:srcRect/>
            <a:stretch>
              <a:fillRect/>
            </a:stretch>
          </p:blipFill>
          <p:spPr bwMode="auto">
            <a:xfrm>
              <a:off x="6208590" y="2566846"/>
              <a:ext cx="1196308" cy="385097"/>
            </a:xfrm>
            <a:prstGeom prst="rect">
              <a:avLst/>
            </a:prstGeom>
            <a:noFill/>
          </p:spPr>
        </p:pic>
        <p:pic>
          <p:nvPicPr>
            <p:cNvPr id="52" name="Picture 51" descr="NES New Logo.emf"/>
            <p:cNvPicPr>
              <a:picLocks noChangeAspect="1"/>
            </p:cNvPicPr>
            <p:nvPr/>
          </p:nvPicPr>
          <p:blipFill>
            <a:blip r:embed="rId26" cstate="print"/>
            <a:stretch>
              <a:fillRect/>
            </a:stretch>
          </p:blipFill>
          <p:spPr>
            <a:xfrm>
              <a:off x="5309792" y="5053646"/>
              <a:ext cx="631385" cy="259091"/>
            </a:xfrm>
            <a:prstGeom prst="rect">
              <a:avLst/>
            </a:prstGeom>
          </p:spPr>
        </p:pic>
      </p:grpSp>
      <p:sp>
        <p:nvSpPr>
          <p:cNvPr id="51" name="TextBox 50"/>
          <p:cNvSpPr txBox="1"/>
          <p:nvPr/>
        </p:nvSpPr>
        <p:spPr>
          <a:xfrm>
            <a:off x="4457700" y="6477000"/>
            <a:ext cx="228600" cy="261610"/>
          </a:xfrm>
          <a:prstGeom prst="rect">
            <a:avLst/>
          </a:prstGeom>
          <a:noFill/>
        </p:spPr>
        <p:txBody>
          <a:bodyPr wrap="square" rtlCol="0">
            <a:spAutoFit/>
          </a:bodyPr>
          <a:lstStyle/>
          <a:p>
            <a:pPr algn="ctr"/>
            <a:r>
              <a:rPr lang="en-GB" sz="1100" dirty="0">
                <a:solidFill>
                  <a:prstClr val="black"/>
                </a:solidFill>
              </a:rPr>
              <a:t>4</a:t>
            </a:r>
          </a:p>
        </p:txBody>
      </p:sp>
      <p:sp>
        <p:nvSpPr>
          <p:cNvPr id="8" name="Rectangle 7"/>
          <p:cNvSpPr/>
          <p:nvPr/>
        </p:nvSpPr>
        <p:spPr>
          <a:xfrm>
            <a:off x="370677" y="331827"/>
            <a:ext cx="4601003" cy="523220"/>
          </a:xfrm>
          <a:prstGeom prst="rect">
            <a:avLst/>
          </a:prstGeom>
        </p:spPr>
        <p:txBody>
          <a:bodyPr wrap="none">
            <a:spAutoFit/>
          </a:bodyPr>
          <a:lstStyle/>
          <a:p>
            <a:r>
              <a:rPr lang="en-US" sz="2800" b="1" dirty="0">
                <a:solidFill>
                  <a:prstClr val="black"/>
                </a:solidFill>
                <a:ea typeface="Verdana" panose="020B0604030504040204" pitchFamily="34" charset="0"/>
                <a:cs typeface="Verdana" panose="020B0604030504040204" pitchFamily="34" charset="0"/>
              </a:rPr>
              <a:t>Human</a:t>
            </a:r>
            <a:r>
              <a:rPr lang="en-US" sz="2800" b="1" dirty="0">
                <a:solidFill>
                  <a:prstClr val="white"/>
                </a:solidFill>
                <a:ea typeface="Verdana" panose="020B0604030504040204" pitchFamily="34" charset="0"/>
                <a:cs typeface="Verdana" panose="020B0604030504040204" pitchFamily="34" charset="0"/>
              </a:rPr>
              <a:t> </a:t>
            </a:r>
            <a:r>
              <a:rPr lang="en-US" sz="2800" b="1" dirty="0">
                <a:solidFill>
                  <a:prstClr val="black"/>
                </a:solidFill>
                <a:ea typeface="Verdana" panose="020B0604030504040204" pitchFamily="34" charset="0"/>
                <a:cs typeface="Verdana" panose="020B0604030504040204" pitchFamily="34" charset="0"/>
              </a:rPr>
              <a:t>Capital Services Focus</a:t>
            </a:r>
            <a:endParaRPr lang="en-GB" sz="2800" b="1" dirty="0">
              <a:solidFill>
                <a:prstClr val="black"/>
              </a:solidFill>
              <a:ea typeface="Verdana" panose="020B0604030504040204" pitchFamily="34" charset="0"/>
              <a:cs typeface="Verdana" panose="020B0604030504040204" pitchFamily="34" charset="0"/>
            </a:endParaRPr>
          </a:p>
        </p:txBody>
      </p:sp>
      <p:sp>
        <p:nvSpPr>
          <p:cNvPr id="9" name="Rectangle 8"/>
          <p:cNvSpPr/>
          <p:nvPr/>
        </p:nvSpPr>
        <p:spPr>
          <a:xfrm>
            <a:off x="380359" y="1235333"/>
            <a:ext cx="2439041" cy="4653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Tree>
    <p:extLst>
      <p:ext uri="{BB962C8B-B14F-4D97-AF65-F5344CB8AC3E}">
        <p14:creationId xmlns:p14="http://schemas.microsoft.com/office/powerpoint/2010/main" val="39192864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7867" y="0"/>
            <a:ext cx="8229600" cy="1143000"/>
          </a:xfrm>
        </p:spPr>
        <p:txBody>
          <a:bodyPr>
            <a:normAutofit/>
          </a:bodyPr>
          <a:lstStyle/>
          <a:p>
            <a:pPr algn="l"/>
            <a:r>
              <a:rPr lang="en-GB" sz="2400" b="1" dirty="0" smtClean="0"/>
              <a:t>A Long History and Commitment to the</a:t>
            </a:r>
            <a:br>
              <a:rPr lang="en-GB" sz="2400" b="1" dirty="0" smtClean="0"/>
            </a:br>
            <a:r>
              <a:rPr lang="en-GB" sz="2400" b="1" dirty="0" smtClean="0"/>
              <a:t>Human Capital Sector</a:t>
            </a:r>
            <a:endParaRPr lang="en-GB" sz="2400" b="1" dirty="0"/>
          </a:p>
        </p:txBody>
      </p:sp>
      <p:grpSp>
        <p:nvGrpSpPr>
          <p:cNvPr id="8" name="Group 7"/>
          <p:cNvGrpSpPr/>
          <p:nvPr/>
        </p:nvGrpSpPr>
        <p:grpSpPr>
          <a:xfrm>
            <a:off x="141531" y="1371600"/>
            <a:ext cx="8686800" cy="5255860"/>
            <a:chOff x="211015" y="1124745"/>
            <a:chExt cx="8686800" cy="5255860"/>
          </a:xfrm>
        </p:grpSpPr>
        <p:cxnSp>
          <p:nvCxnSpPr>
            <p:cNvPr id="120" name="Elbow Connector 119"/>
            <p:cNvCxnSpPr>
              <a:stCxn id="121" idx="0"/>
            </p:cNvCxnSpPr>
            <p:nvPr/>
          </p:nvCxnSpPr>
          <p:spPr>
            <a:xfrm rot="5400000" flipH="1" flipV="1">
              <a:off x="7620821" y="5145457"/>
              <a:ext cx="1841885" cy="5861"/>
            </a:xfrm>
            <a:prstGeom prst="bentConnector3">
              <a:avLst>
                <a:gd name="adj1" fmla="val 50000"/>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0" name="Elbow Connector 159"/>
            <p:cNvCxnSpPr>
              <a:stCxn id="102" idx="0"/>
            </p:cNvCxnSpPr>
            <p:nvPr/>
          </p:nvCxnSpPr>
          <p:spPr>
            <a:xfrm rot="16200000" flipV="1">
              <a:off x="6337811" y="5038591"/>
              <a:ext cx="1672762" cy="388713"/>
            </a:xfrm>
            <a:prstGeom prst="bentConnector3">
              <a:avLst>
                <a:gd name="adj1" fmla="val 50000"/>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1" name="Elbow Connector 160"/>
            <p:cNvCxnSpPr>
              <a:stCxn id="102" idx="0"/>
            </p:cNvCxnSpPr>
            <p:nvPr/>
          </p:nvCxnSpPr>
          <p:spPr>
            <a:xfrm rot="5400000" flipH="1" flipV="1">
              <a:off x="6730295" y="5037554"/>
              <a:ext cx="1670028" cy="393522"/>
            </a:xfrm>
            <a:prstGeom prst="bentConnector3">
              <a:avLst>
                <a:gd name="adj1" fmla="val 50000"/>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Elbow Connector 8"/>
            <p:cNvCxnSpPr>
              <a:stCxn id="41" idx="0"/>
              <a:endCxn id="59" idx="2"/>
            </p:cNvCxnSpPr>
            <p:nvPr/>
          </p:nvCxnSpPr>
          <p:spPr>
            <a:xfrm rot="16200000" flipV="1">
              <a:off x="3998574" y="5055065"/>
              <a:ext cx="1634987" cy="393540"/>
            </a:xfrm>
            <a:prstGeom prst="bentConnector3">
              <a:avLst>
                <a:gd name="adj1" fmla="val 50000"/>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Elbow Connector 9"/>
            <p:cNvCxnSpPr>
              <a:stCxn id="41" idx="0"/>
              <a:endCxn id="85" idx="0"/>
            </p:cNvCxnSpPr>
            <p:nvPr/>
          </p:nvCxnSpPr>
          <p:spPr>
            <a:xfrm rot="5400000" flipH="1" flipV="1">
              <a:off x="4033770" y="4699855"/>
              <a:ext cx="2348541" cy="390406"/>
            </a:xfrm>
            <a:prstGeom prst="bentConnector3">
              <a:avLst>
                <a:gd name="adj1" fmla="val 109734"/>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gray">
            <a:xfrm>
              <a:off x="5406942" y="2771028"/>
              <a:ext cx="0" cy="769144"/>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3" name="Picture 6"/>
            <p:cNvPicPr>
              <a:picLocks noChangeAspect="1" noChangeArrowheads="1"/>
            </p:cNvPicPr>
            <p:nvPr/>
          </p:nvPicPr>
          <p:blipFill>
            <a:blip r:embed="rId3" cstate="print"/>
            <a:srcRect/>
            <a:stretch>
              <a:fillRect/>
            </a:stretch>
          </p:blipFill>
          <p:spPr bwMode="gray">
            <a:xfrm>
              <a:off x="5038335" y="2644200"/>
              <a:ext cx="716339" cy="713232"/>
            </a:xfrm>
            <a:prstGeom prst="rect">
              <a:avLst/>
            </a:prstGeom>
            <a:noFill/>
            <a:ln w="9525">
              <a:noFill/>
              <a:miter lim="800000"/>
              <a:headEnd/>
              <a:tailEnd/>
            </a:ln>
            <a:effectLst/>
          </p:spPr>
        </p:pic>
        <p:cxnSp>
          <p:nvCxnSpPr>
            <p:cNvPr id="13" name="Straight Connector 12"/>
            <p:cNvCxnSpPr/>
            <p:nvPr/>
          </p:nvCxnSpPr>
          <p:spPr>
            <a:xfrm>
              <a:off x="8233217" y="1506950"/>
              <a:ext cx="0" cy="191547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4" name="Picture 12"/>
            <p:cNvPicPr>
              <a:picLocks noChangeAspect="1" noChangeArrowheads="1"/>
            </p:cNvPicPr>
            <p:nvPr/>
          </p:nvPicPr>
          <p:blipFill>
            <a:blip r:embed="rId4" cstate="print"/>
            <a:srcRect/>
            <a:stretch>
              <a:fillRect/>
            </a:stretch>
          </p:blipFill>
          <p:spPr bwMode="auto">
            <a:xfrm>
              <a:off x="7871771" y="2639555"/>
              <a:ext cx="706541" cy="713232"/>
            </a:xfrm>
            <a:prstGeom prst="rect">
              <a:avLst/>
            </a:prstGeom>
            <a:noFill/>
            <a:ln w="9525">
              <a:noFill/>
              <a:miter lim="800000"/>
              <a:headEnd/>
              <a:tailEnd/>
            </a:ln>
            <a:effectLst/>
          </p:spPr>
        </p:pic>
        <p:pic>
          <p:nvPicPr>
            <p:cNvPr id="54" name="Picture 9"/>
            <p:cNvPicPr>
              <a:picLocks noChangeAspect="1" noChangeArrowheads="1"/>
            </p:cNvPicPr>
            <p:nvPr/>
          </p:nvPicPr>
          <p:blipFill>
            <a:blip r:embed="rId5" cstate="print"/>
            <a:srcRect/>
            <a:stretch>
              <a:fillRect/>
            </a:stretch>
          </p:blipFill>
          <p:spPr bwMode="auto">
            <a:xfrm>
              <a:off x="7874061" y="1129836"/>
              <a:ext cx="702527" cy="713232"/>
            </a:xfrm>
            <a:prstGeom prst="rect">
              <a:avLst/>
            </a:prstGeom>
            <a:noFill/>
            <a:ln w="9525">
              <a:noFill/>
              <a:miter lim="800000"/>
              <a:headEnd/>
              <a:tailEnd/>
            </a:ln>
            <a:effectLst/>
          </p:spPr>
        </p:pic>
        <p:pic>
          <p:nvPicPr>
            <p:cNvPr id="67" name="Picture 179"/>
            <p:cNvPicPr preferRelativeResize="0">
              <a:picLocks noChangeArrowheads="1"/>
            </p:cNvPicPr>
            <p:nvPr/>
          </p:nvPicPr>
          <p:blipFill>
            <a:blip r:embed="rId6" cstate="print"/>
            <a:srcRect/>
            <a:stretch>
              <a:fillRect/>
            </a:stretch>
          </p:blipFill>
          <p:spPr bwMode="auto">
            <a:xfrm>
              <a:off x="7875738" y="1882317"/>
              <a:ext cx="704203" cy="713231"/>
            </a:xfrm>
            <a:prstGeom prst="rect">
              <a:avLst/>
            </a:prstGeom>
            <a:noFill/>
            <a:ln w="9525">
              <a:noFill/>
              <a:miter lim="800000"/>
              <a:headEnd/>
              <a:tailEnd/>
            </a:ln>
          </p:spPr>
        </p:pic>
        <p:cxnSp>
          <p:nvCxnSpPr>
            <p:cNvPr id="17" name="Straight Connector 16"/>
            <p:cNvCxnSpPr/>
            <p:nvPr/>
          </p:nvCxnSpPr>
          <p:spPr bwMode="gray">
            <a:xfrm>
              <a:off x="4459410" y="1605532"/>
              <a:ext cx="0" cy="1838325"/>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1" name="Picture 8"/>
            <p:cNvPicPr>
              <a:picLocks noChangeAspect="1" noChangeArrowheads="1"/>
            </p:cNvPicPr>
            <p:nvPr/>
          </p:nvPicPr>
          <p:blipFill>
            <a:blip r:embed="rId7" cstate="print"/>
            <a:srcRect/>
            <a:stretch>
              <a:fillRect/>
            </a:stretch>
          </p:blipFill>
          <p:spPr bwMode="gray">
            <a:xfrm>
              <a:off x="4092794" y="1882900"/>
              <a:ext cx="712884" cy="713232"/>
            </a:xfrm>
            <a:prstGeom prst="rect">
              <a:avLst/>
            </a:prstGeom>
            <a:noFill/>
            <a:ln w="9525">
              <a:noFill/>
              <a:miter lim="800000"/>
              <a:headEnd/>
              <a:tailEnd/>
            </a:ln>
            <a:effectLst/>
          </p:spPr>
        </p:pic>
        <p:pic>
          <p:nvPicPr>
            <p:cNvPr id="72" name="Picture 248"/>
            <p:cNvPicPr>
              <a:picLocks noChangeArrowheads="1"/>
            </p:cNvPicPr>
            <p:nvPr/>
          </p:nvPicPr>
          <p:blipFill>
            <a:blip r:embed="rId8" cstate="print"/>
            <a:srcRect/>
            <a:stretch>
              <a:fillRect/>
            </a:stretch>
          </p:blipFill>
          <p:spPr bwMode="gray">
            <a:xfrm>
              <a:off x="4097136" y="1126999"/>
              <a:ext cx="704203" cy="713231"/>
            </a:xfrm>
            <a:prstGeom prst="rect">
              <a:avLst/>
            </a:prstGeom>
            <a:noFill/>
            <a:ln w="9525">
              <a:noFill/>
              <a:miter lim="800000"/>
              <a:headEnd/>
              <a:tailEnd/>
            </a:ln>
          </p:spPr>
        </p:pic>
        <p:pic>
          <p:nvPicPr>
            <p:cNvPr id="73" name="Picture 5"/>
            <p:cNvPicPr>
              <a:picLocks noChangeAspect="1" noChangeArrowheads="1"/>
            </p:cNvPicPr>
            <p:nvPr/>
          </p:nvPicPr>
          <p:blipFill>
            <a:blip r:embed="rId9" cstate="print"/>
            <a:srcRect/>
            <a:stretch>
              <a:fillRect/>
            </a:stretch>
          </p:blipFill>
          <p:spPr bwMode="gray">
            <a:xfrm>
              <a:off x="4095207" y="2644200"/>
              <a:ext cx="708058" cy="713232"/>
            </a:xfrm>
            <a:prstGeom prst="rect">
              <a:avLst/>
            </a:prstGeom>
            <a:noFill/>
            <a:ln w="9525">
              <a:noFill/>
              <a:miter lim="800000"/>
              <a:headEnd/>
              <a:tailEnd/>
            </a:ln>
            <a:effectLst/>
          </p:spPr>
        </p:pic>
        <p:cxnSp>
          <p:nvCxnSpPr>
            <p:cNvPr id="23" name="Straight Connector 22"/>
            <p:cNvCxnSpPr/>
            <p:nvPr/>
          </p:nvCxnSpPr>
          <p:spPr bwMode="gray">
            <a:xfrm>
              <a:off x="696116" y="1449356"/>
              <a:ext cx="0" cy="209081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5" name="Picture 44"/>
            <p:cNvPicPr>
              <a:picLocks noChangeAspect="1" noChangeArrowheads="1"/>
            </p:cNvPicPr>
            <p:nvPr/>
          </p:nvPicPr>
          <p:blipFill>
            <a:blip r:embed="rId10" cstate="print"/>
            <a:srcRect/>
            <a:stretch>
              <a:fillRect/>
            </a:stretch>
          </p:blipFill>
          <p:spPr bwMode="gray">
            <a:xfrm>
              <a:off x="326965" y="2644200"/>
              <a:ext cx="707501" cy="713232"/>
            </a:xfrm>
            <a:prstGeom prst="rect">
              <a:avLst/>
            </a:prstGeom>
            <a:noFill/>
            <a:ln w="9525">
              <a:noFill/>
              <a:miter lim="800000"/>
              <a:headEnd/>
              <a:tailEnd/>
            </a:ln>
          </p:spPr>
        </p:pic>
        <p:pic>
          <p:nvPicPr>
            <p:cNvPr id="76" name="Picture 3"/>
            <p:cNvPicPr>
              <a:picLocks noChangeAspect="1" noChangeArrowheads="1"/>
            </p:cNvPicPr>
            <p:nvPr/>
          </p:nvPicPr>
          <p:blipFill>
            <a:blip r:embed="rId11" cstate="print"/>
            <a:srcRect/>
            <a:stretch>
              <a:fillRect/>
            </a:stretch>
          </p:blipFill>
          <p:spPr bwMode="gray">
            <a:xfrm>
              <a:off x="328614" y="1882900"/>
              <a:ext cx="704203" cy="713232"/>
            </a:xfrm>
            <a:prstGeom prst="rect">
              <a:avLst/>
            </a:prstGeom>
            <a:noFill/>
            <a:ln w="9525">
              <a:noFill/>
              <a:miter lim="800000"/>
              <a:headEnd/>
              <a:tailEnd/>
            </a:ln>
            <a:effectLst/>
          </p:spPr>
        </p:pic>
        <p:pic>
          <p:nvPicPr>
            <p:cNvPr id="77" name="Picture 2"/>
            <p:cNvPicPr>
              <a:picLocks noChangeAspect="1" noChangeArrowheads="1"/>
            </p:cNvPicPr>
            <p:nvPr/>
          </p:nvPicPr>
          <p:blipFill>
            <a:blip r:embed="rId12" cstate="print"/>
            <a:srcRect/>
            <a:stretch>
              <a:fillRect/>
            </a:stretch>
          </p:blipFill>
          <p:spPr bwMode="gray">
            <a:xfrm>
              <a:off x="329302" y="1124748"/>
              <a:ext cx="708688" cy="713231"/>
            </a:xfrm>
            <a:prstGeom prst="rect">
              <a:avLst/>
            </a:prstGeom>
            <a:noFill/>
            <a:ln w="9525">
              <a:noFill/>
              <a:miter lim="800000"/>
              <a:headEnd/>
              <a:tailEnd/>
            </a:ln>
            <a:effectLst/>
          </p:spPr>
        </p:pic>
        <p:cxnSp>
          <p:nvCxnSpPr>
            <p:cNvPr id="15" name="Straight Connector 14"/>
            <p:cNvCxnSpPr/>
            <p:nvPr/>
          </p:nvCxnSpPr>
          <p:spPr bwMode="gray">
            <a:xfrm>
              <a:off x="6351114" y="2211356"/>
              <a:ext cx="0" cy="132881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8" name="Picture 17"/>
            <p:cNvPicPr preferRelativeResize="0">
              <a:picLocks noChangeAspect="1" noChangeArrowheads="1"/>
            </p:cNvPicPr>
            <p:nvPr/>
          </p:nvPicPr>
          <p:blipFill>
            <a:blip r:embed="rId13" cstate="print"/>
            <a:stretch>
              <a:fillRect/>
            </a:stretch>
          </p:blipFill>
          <p:spPr bwMode="gray">
            <a:xfrm>
              <a:off x="5990051" y="2644200"/>
              <a:ext cx="707439" cy="713232"/>
            </a:xfrm>
            <a:prstGeom prst="rect">
              <a:avLst/>
            </a:prstGeom>
            <a:noFill/>
            <a:ln w="9525">
              <a:noFill/>
              <a:miter lim="800000"/>
              <a:headEnd/>
              <a:tailEnd/>
            </a:ln>
          </p:spPr>
        </p:pic>
        <p:pic>
          <p:nvPicPr>
            <p:cNvPr id="80" name="Picture 5"/>
            <p:cNvPicPr>
              <a:picLocks noChangeAspect="1" noChangeArrowheads="1"/>
            </p:cNvPicPr>
            <p:nvPr/>
          </p:nvPicPr>
          <p:blipFill>
            <a:blip r:embed="rId14" cstate="print"/>
            <a:srcRect/>
            <a:stretch>
              <a:fillRect/>
            </a:stretch>
          </p:blipFill>
          <p:spPr bwMode="gray">
            <a:xfrm>
              <a:off x="5987329" y="1882903"/>
              <a:ext cx="712882" cy="713231"/>
            </a:xfrm>
            <a:prstGeom prst="rect">
              <a:avLst/>
            </a:prstGeom>
            <a:noFill/>
            <a:ln w="9525">
              <a:noFill/>
              <a:miter lim="800000"/>
              <a:headEnd/>
              <a:tailEnd/>
            </a:ln>
            <a:effectLst/>
          </p:spPr>
        </p:pic>
        <p:cxnSp>
          <p:nvCxnSpPr>
            <p:cNvPr id="18" name="Straight Connector 17"/>
            <p:cNvCxnSpPr/>
            <p:nvPr/>
          </p:nvCxnSpPr>
          <p:spPr bwMode="gray">
            <a:xfrm>
              <a:off x="3519329" y="1605532"/>
              <a:ext cx="0" cy="193464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2" name="Picture 4"/>
            <p:cNvPicPr>
              <a:picLocks noChangeAspect="1" noChangeArrowheads="1"/>
            </p:cNvPicPr>
            <p:nvPr/>
          </p:nvPicPr>
          <p:blipFill>
            <a:blip r:embed="rId15" cstate="print"/>
            <a:srcRect/>
            <a:stretch>
              <a:fillRect/>
            </a:stretch>
          </p:blipFill>
          <p:spPr bwMode="gray">
            <a:xfrm>
              <a:off x="3152698" y="2644200"/>
              <a:ext cx="707440" cy="713232"/>
            </a:xfrm>
            <a:prstGeom prst="rect">
              <a:avLst/>
            </a:prstGeom>
            <a:noFill/>
            <a:ln w="9525">
              <a:noFill/>
              <a:miter lim="800000"/>
              <a:headEnd/>
              <a:tailEnd/>
            </a:ln>
            <a:effectLst/>
          </p:spPr>
        </p:pic>
        <p:pic>
          <p:nvPicPr>
            <p:cNvPr id="83" name="Picture 4"/>
            <p:cNvPicPr>
              <a:picLocks noChangeAspect="1" noChangeArrowheads="1"/>
            </p:cNvPicPr>
            <p:nvPr/>
          </p:nvPicPr>
          <p:blipFill>
            <a:blip r:embed="rId16" cstate="print"/>
            <a:srcRect/>
            <a:stretch>
              <a:fillRect/>
            </a:stretch>
          </p:blipFill>
          <p:spPr bwMode="gray">
            <a:xfrm>
              <a:off x="3152698" y="1882903"/>
              <a:ext cx="704202" cy="713231"/>
            </a:xfrm>
            <a:prstGeom prst="rect">
              <a:avLst/>
            </a:prstGeom>
            <a:noFill/>
            <a:ln w="9525">
              <a:noFill/>
              <a:miter lim="800000"/>
              <a:headEnd/>
              <a:tailEnd/>
            </a:ln>
            <a:effectLst/>
          </p:spPr>
        </p:pic>
        <p:cxnSp>
          <p:nvCxnSpPr>
            <p:cNvPr id="14" name="Straight Connector 13"/>
            <p:cNvCxnSpPr/>
            <p:nvPr/>
          </p:nvCxnSpPr>
          <p:spPr>
            <a:xfrm>
              <a:off x="7287120" y="1234195"/>
              <a:ext cx="0" cy="218979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5" name="Picture 10"/>
            <p:cNvPicPr>
              <a:picLocks noChangeAspect="1" noChangeArrowheads="1"/>
            </p:cNvPicPr>
            <p:nvPr/>
          </p:nvPicPr>
          <p:blipFill>
            <a:blip r:embed="rId17" cstate="print"/>
            <a:srcRect/>
            <a:stretch>
              <a:fillRect/>
            </a:stretch>
          </p:blipFill>
          <p:spPr bwMode="auto">
            <a:xfrm>
              <a:off x="6932867" y="2641124"/>
              <a:ext cx="706250" cy="713232"/>
            </a:xfrm>
            <a:prstGeom prst="rect">
              <a:avLst/>
            </a:prstGeom>
            <a:noFill/>
            <a:ln w="9525">
              <a:noFill/>
              <a:miter lim="800000"/>
              <a:headEnd/>
              <a:tailEnd/>
            </a:ln>
            <a:effectLst/>
          </p:spPr>
        </p:pic>
        <p:pic>
          <p:nvPicPr>
            <p:cNvPr id="56" name="Picture 11"/>
            <p:cNvPicPr>
              <a:picLocks noChangeAspect="1" noChangeArrowheads="1"/>
            </p:cNvPicPr>
            <p:nvPr/>
          </p:nvPicPr>
          <p:blipFill>
            <a:blip r:embed="rId18" cstate="print"/>
            <a:srcRect/>
            <a:stretch>
              <a:fillRect/>
            </a:stretch>
          </p:blipFill>
          <p:spPr bwMode="auto">
            <a:xfrm>
              <a:off x="6934156" y="1879124"/>
              <a:ext cx="703915" cy="713232"/>
            </a:xfrm>
            <a:prstGeom prst="rect">
              <a:avLst/>
            </a:prstGeom>
            <a:noFill/>
            <a:ln w="9525">
              <a:noFill/>
              <a:miter lim="800000"/>
              <a:headEnd/>
              <a:tailEnd/>
            </a:ln>
            <a:effectLst/>
          </p:spPr>
        </p:pic>
        <p:pic>
          <p:nvPicPr>
            <p:cNvPr id="57" name="Picture 3"/>
            <p:cNvPicPr>
              <a:picLocks noChangeAspect="1" noChangeArrowheads="1"/>
            </p:cNvPicPr>
            <p:nvPr/>
          </p:nvPicPr>
          <p:blipFill>
            <a:blip r:embed="rId19" cstate="print"/>
            <a:srcRect/>
            <a:stretch>
              <a:fillRect/>
            </a:stretch>
          </p:blipFill>
          <p:spPr bwMode="auto">
            <a:xfrm>
              <a:off x="6934157" y="1129824"/>
              <a:ext cx="704203" cy="713232"/>
            </a:xfrm>
            <a:prstGeom prst="rect">
              <a:avLst/>
            </a:prstGeom>
            <a:noFill/>
            <a:ln w="9525">
              <a:noFill/>
              <a:miter lim="800000"/>
              <a:headEnd/>
              <a:tailEnd/>
            </a:ln>
            <a:effectLst/>
          </p:spPr>
        </p:pic>
        <p:cxnSp>
          <p:nvCxnSpPr>
            <p:cNvPr id="20" name="Straight Connector 19"/>
            <p:cNvCxnSpPr/>
            <p:nvPr/>
          </p:nvCxnSpPr>
          <p:spPr bwMode="gray">
            <a:xfrm>
              <a:off x="2574555" y="2135156"/>
              <a:ext cx="0" cy="140501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1" name="Picture 4"/>
            <p:cNvPicPr>
              <a:picLocks noChangeAspect="1" noChangeArrowheads="1"/>
            </p:cNvPicPr>
            <p:nvPr/>
          </p:nvPicPr>
          <p:blipFill>
            <a:blip r:embed="rId20" cstate="print"/>
            <a:srcRect/>
            <a:stretch>
              <a:fillRect/>
            </a:stretch>
          </p:blipFill>
          <p:spPr bwMode="gray">
            <a:xfrm>
              <a:off x="2211671" y="1884472"/>
              <a:ext cx="708371" cy="713232"/>
            </a:xfrm>
            <a:prstGeom prst="rect">
              <a:avLst/>
            </a:prstGeom>
            <a:noFill/>
            <a:ln w="9525">
              <a:noFill/>
              <a:miter lim="800000"/>
              <a:headEnd/>
              <a:tailEnd/>
            </a:ln>
            <a:effectLst/>
          </p:spPr>
        </p:pic>
        <p:pic>
          <p:nvPicPr>
            <p:cNvPr id="64" name="Picture 60"/>
            <p:cNvPicPr>
              <a:picLocks noChangeAspect="1" noChangeArrowheads="1"/>
            </p:cNvPicPr>
            <p:nvPr/>
          </p:nvPicPr>
          <p:blipFill>
            <a:blip r:embed="rId21" cstate="print"/>
            <a:srcRect/>
            <a:stretch>
              <a:fillRect/>
            </a:stretch>
          </p:blipFill>
          <p:spPr bwMode="gray">
            <a:xfrm>
              <a:off x="2212193" y="2644200"/>
              <a:ext cx="707331" cy="713232"/>
            </a:xfrm>
            <a:prstGeom prst="rect">
              <a:avLst/>
            </a:prstGeom>
            <a:noFill/>
            <a:ln w="9525">
              <a:noFill/>
              <a:miter lim="800000"/>
              <a:headEnd/>
              <a:tailEnd/>
            </a:ln>
          </p:spPr>
        </p:pic>
        <p:cxnSp>
          <p:nvCxnSpPr>
            <p:cNvPr id="22" name="Straight Connector 21"/>
            <p:cNvCxnSpPr/>
            <p:nvPr/>
          </p:nvCxnSpPr>
          <p:spPr bwMode="gray">
            <a:xfrm>
              <a:off x="1624830" y="1605532"/>
              <a:ext cx="0" cy="1838325"/>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1" name="Picture 3"/>
            <p:cNvPicPr>
              <a:picLocks noChangeAspect="1" noChangeArrowheads="1"/>
            </p:cNvPicPr>
            <p:nvPr/>
          </p:nvPicPr>
          <p:blipFill>
            <a:blip r:embed="rId22" cstate="print"/>
            <a:srcRect/>
            <a:stretch>
              <a:fillRect/>
            </a:stretch>
          </p:blipFill>
          <p:spPr bwMode="gray">
            <a:xfrm>
              <a:off x="1271110" y="2642613"/>
              <a:ext cx="707440" cy="713232"/>
            </a:xfrm>
            <a:prstGeom prst="rect">
              <a:avLst/>
            </a:prstGeom>
            <a:noFill/>
            <a:ln w="9525">
              <a:noFill/>
              <a:miter lim="800000"/>
              <a:headEnd/>
              <a:tailEnd/>
            </a:ln>
            <a:effectLst/>
          </p:spPr>
        </p:pic>
        <p:pic>
          <p:nvPicPr>
            <p:cNvPr id="62" name="Picture 1"/>
            <p:cNvPicPr>
              <a:picLocks noChangeAspect="1" noChangeArrowheads="1"/>
            </p:cNvPicPr>
            <p:nvPr/>
          </p:nvPicPr>
          <p:blipFill>
            <a:blip r:embed="rId23" cstate="print"/>
            <a:srcRect/>
            <a:stretch>
              <a:fillRect/>
            </a:stretch>
          </p:blipFill>
          <p:spPr bwMode="gray">
            <a:xfrm>
              <a:off x="1270645" y="1885598"/>
              <a:ext cx="708370" cy="713232"/>
            </a:xfrm>
            <a:prstGeom prst="rect">
              <a:avLst/>
            </a:prstGeom>
            <a:noFill/>
            <a:ln w="9525">
              <a:noFill/>
              <a:miter lim="800000"/>
              <a:headEnd/>
              <a:tailEnd/>
            </a:ln>
            <a:effectLst/>
          </p:spPr>
        </p:pic>
        <p:pic>
          <p:nvPicPr>
            <p:cNvPr id="94" name="Picture 2"/>
            <p:cNvPicPr>
              <a:picLocks noChangeAspect="1" noChangeArrowheads="1"/>
            </p:cNvPicPr>
            <p:nvPr/>
          </p:nvPicPr>
          <p:blipFill>
            <a:blip r:embed="rId24" cstate="print"/>
            <a:srcRect/>
            <a:stretch>
              <a:fillRect/>
            </a:stretch>
          </p:blipFill>
          <p:spPr bwMode="auto">
            <a:xfrm>
              <a:off x="1271110" y="1124745"/>
              <a:ext cx="707440" cy="713232"/>
            </a:xfrm>
            <a:prstGeom prst="rect">
              <a:avLst/>
            </a:prstGeom>
            <a:noFill/>
            <a:ln w="9525">
              <a:noFill/>
              <a:miter lim="800000"/>
              <a:headEnd/>
              <a:tailEnd/>
            </a:ln>
            <a:effectLst/>
          </p:spPr>
        </p:pic>
        <p:cxnSp>
          <p:nvCxnSpPr>
            <p:cNvPr id="36" name="Straight Connector 35"/>
            <p:cNvCxnSpPr>
              <a:stCxn id="50" idx="0"/>
              <a:endCxn id="40" idx="0"/>
            </p:cNvCxnSpPr>
            <p:nvPr/>
          </p:nvCxnSpPr>
          <p:spPr>
            <a:xfrm>
              <a:off x="3834119" y="4470431"/>
              <a:ext cx="1" cy="159889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85541" y="3886960"/>
              <a:ext cx="0" cy="218979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 name="Group 113"/>
            <p:cNvGrpSpPr/>
            <p:nvPr/>
          </p:nvGrpSpPr>
          <p:grpSpPr>
            <a:xfrm>
              <a:off x="331276" y="3721109"/>
              <a:ext cx="715378" cy="2205440"/>
              <a:chOff x="358882" y="3859253"/>
              <a:chExt cx="774993" cy="2205440"/>
            </a:xfrm>
          </p:grpSpPr>
          <p:pic>
            <p:nvPicPr>
              <p:cNvPr id="45" name="Picture 13"/>
              <p:cNvPicPr>
                <a:picLocks noChangeAspect="1" noChangeArrowheads="1"/>
              </p:cNvPicPr>
              <p:nvPr/>
            </p:nvPicPr>
            <p:blipFill>
              <a:blip r:embed="rId25" cstate="print"/>
              <a:srcRect/>
              <a:stretch>
                <a:fillRect/>
              </a:stretch>
            </p:blipFill>
            <p:spPr bwMode="auto">
              <a:xfrm>
                <a:off x="358882" y="4608574"/>
                <a:ext cx="766393" cy="713232"/>
              </a:xfrm>
              <a:prstGeom prst="rect">
                <a:avLst/>
              </a:prstGeom>
              <a:noFill/>
              <a:ln w="9525">
                <a:noFill/>
                <a:miter lim="800000"/>
                <a:headEnd/>
                <a:tailEnd/>
              </a:ln>
              <a:effectLst/>
            </p:spPr>
          </p:pic>
          <p:pic>
            <p:nvPicPr>
              <p:cNvPr id="49" name="Picture 48"/>
              <p:cNvPicPr preferRelativeResize="0">
                <a:picLocks noChangeAspect="1" noChangeArrowheads="1"/>
              </p:cNvPicPr>
              <p:nvPr/>
            </p:nvPicPr>
            <p:blipFill>
              <a:blip r:embed="rId26" cstate="print"/>
              <a:srcRect/>
              <a:stretch>
                <a:fillRect/>
              </a:stretch>
            </p:blipFill>
            <p:spPr bwMode="auto">
              <a:xfrm>
                <a:off x="364809" y="5351461"/>
                <a:ext cx="766476" cy="713232"/>
              </a:xfrm>
              <a:prstGeom prst="rect">
                <a:avLst/>
              </a:prstGeom>
              <a:noFill/>
              <a:ln w="9525" algn="ctr">
                <a:noFill/>
                <a:miter lim="800000"/>
                <a:headEnd/>
                <a:tailEnd/>
              </a:ln>
            </p:spPr>
          </p:pic>
          <p:pic>
            <p:nvPicPr>
              <p:cNvPr id="65" name="Picture 3"/>
              <p:cNvPicPr>
                <a:picLocks noChangeAspect="1" noChangeArrowheads="1"/>
              </p:cNvPicPr>
              <p:nvPr/>
            </p:nvPicPr>
            <p:blipFill>
              <a:blip r:embed="rId27" cstate="print"/>
              <a:srcRect/>
              <a:stretch>
                <a:fillRect/>
              </a:stretch>
            </p:blipFill>
            <p:spPr bwMode="auto">
              <a:xfrm>
                <a:off x="366474" y="3859253"/>
                <a:ext cx="767401" cy="713232"/>
              </a:xfrm>
              <a:prstGeom prst="rect">
                <a:avLst/>
              </a:prstGeom>
              <a:noFill/>
              <a:ln w="9525">
                <a:noFill/>
                <a:miter lim="800000"/>
                <a:headEnd/>
                <a:tailEnd/>
              </a:ln>
              <a:effectLst/>
            </p:spPr>
          </p:pic>
        </p:grpSp>
        <p:grpSp>
          <p:nvGrpSpPr>
            <p:cNvPr id="4" name="Group 115"/>
            <p:cNvGrpSpPr/>
            <p:nvPr/>
          </p:nvGrpSpPr>
          <p:grpSpPr>
            <a:xfrm>
              <a:off x="211015" y="3406861"/>
              <a:ext cx="8686800" cy="197337"/>
              <a:chOff x="228600" y="3545002"/>
              <a:chExt cx="9410700" cy="197337"/>
            </a:xfrm>
          </p:grpSpPr>
          <p:sp>
            <p:nvSpPr>
              <p:cNvPr id="32" name="Rectangle 31"/>
              <p:cNvSpPr/>
              <p:nvPr/>
            </p:nvSpPr>
            <p:spPr bwMode="gray">
              <a:xfrm>
                <a:off x="228600" y="3545002"/>
                <a:ext cx="9410700" cy="1929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FFFFFF"/>
                  </a:solidFill>
                </a:endParaRPr>
              </a:p>
            </p:txBody>
          </p:sp>
          <p:sp>
            <p:nvSpPr>
              <p:cNvPr id="42" name="TextBox 41"/>
              <p:cNvSpPr txBox="1"/>
              <p:nvPr/>
            </p:nvSpPr>
            <p:spPr bwMode="gray">
              <a:xfrm>
                <a:off x="5704702" y="3557673"/>
                <a:ext cx="305640" cy="184666"/>
              </a:xfrm>
              <a:prstGeom prst="rect">
                <a:avLst/>
              </a:prstGeom>
              <a:noFill/>
            </p:spPr>
            <p:txBody>
              <a:bodyPr wrap="none" lIns="0" tIns="0" rIns="0" bIns="0" rtlCol="0">
                <a:spAutoFit/>
              </a:bodyPr>
              <a:lstStyle/>
              <a:p>
                <a:pPr algn="ctr" fontAlgn="base">
                  <a:spcBef>
                    <a:spcPct val="0"/>
                  </a:spcBef>
                  <a:spcAft>
                    <a:spcPct val="0"/>
                  </a:spcAft>
                </a:pPr>
                <a:r>
                  <a:rPr lang="en-US" sz="1200" b="1" dirty="0" smtClean="0">
                    <a:solidFill>
                      <a:srgbClr val="FFFFFF"/>
                    </a:solidFill>
                  </a:rPr>
                  <a:t>2002</a:t>
                </a:r>
                <a:endParaRPr lang="en-US" sz="1200" b="1" dirty="0">
                  <a:solidFill>
                    <a:srgbClr val="FFFFFF"/>
                  </a:solidFill>
                </a:endParaRPr>
              </a:p>
            </p:txBody>
          </p:sp>
          <p:sp>
            <p:nvSpPr>
              <p:cNvPr id="38" name="TextBox 37"/>
              <p:cNvSpPr txBox="1"/>
              <p:nvPr/>
            </p:nvSpPr>
            <p:spPr>
              <a:xfrm>
                <a:off x="8780228" y="3553138"/>
                <a:ext cx="305640" cy="184666"/>
              </a:xfrm>
              <a:prstGeom prst="rect">
                <a:avLst/>
              </a:prstGeom>
              <a:noFill/>
            </p:spPr>
            <p:txBody>
              <a:bodyPr wrap="none" lIns="0" tIns="0" rIns="0" bIns="0" rtlCol="0">
                <a:spAutoFit/>
              </a:bodyPr>
              <a:lstStyle/>
              <a:p>
                <a:pPr algn="ctr" fontAlgn="base">
                  <a:spcBef>
                    <a:spcPct val="0"/>
                  </a:spcBef>
                  <a:spcAft>
                    <a:spcPct val="0"/>
                  </a:spcAft>
                </a:pPr>
                <a:r>
                  <a:rPr lang="en-US" sz="1200" b="1" dirty="0" smtClean="0">
                    <a:solidFill>
                      <a:srgbClr val="FFFFFF"/>
                    </a:solidFill>
                  </a:rPr>
                  <a:t>2005</a:t>
                </a:r>
                <a:endParaRPr lang="en-US" sz="1200" b="1" dirty="0">
                  <a:solidFill>
                    <a:srgbClr val="FFFFFF"/>
                  </a:solidFill>
                </a:endParaRPr>
              </a:p>
            </p:txBody>
          </p:sp>
          <p:sp>
            <p:nvSpPr>
              <p:cNvPr id="70" name="TextBox 69"/>
              <p:cNvSpPr txBox="1"/>
              <p:nvPr/>
            </p:nvSpPr>
            <p:spPr bwMode="gray">
              <a:xfrm>
                <a:off x="4678209" y="3557673"/>
                <a:ext cx="305640" cy="184666"/>
              </a:xfrm>
              <a:prstGeom prst="rect">
                <a:avLst/>
              </a:prstGeom>
              <a:noFill/>
            </p:spPr>
            <p:txBody>
              <a:bodyPr wrap="none" lIns="0" tIns="0" rIns="0" bIns="0" rtlCol="0">
                <a:spAutoFit/>
              </a:bodyPr>
              <a:lstStyle/>
              <a:p>
                <a:pPr algn="ctr" fontAlgn="base">
                  <a:spcBef>
                    <a:spcPct val="0"/>
                  </a:spcBef>
                  <a:spcAft>
                    <a:spcPct val="0"/>
                  </a:spcAft>
                </a:pPr>
                <a:r>
                  <a:rPr lang="en-US" sz="1200" b="1" dirty="0" smtClean="0">
                    <a:solidFill>
                      <a:srgbClr val="FFFFFF"/>
                    </a:solidFill>
                  </a:rPr>
                  <a:t>2001</a:t>
                </a:r>
                <a:endParaRPr lang="en-US" sz="1200" b="1" dirty="0">
                  <a:solidFill>
                    <a:srgbClr val="FFFFFF"/>
                  </a:solidFill>
                </a:endParaRPr>
              </a:p>
            </p:txBody>
          </p:sp>
          <p:sp>
            <p:nvSpPr>
              <p:cNvPr id="74" name="TextBox 73"/>
              <p:cNvSpPr txBox="1"/>
              <p:nvPr/>
            </p:nvSpPr>
            <p:spPr bwMode="gray">
              <a:xfrm>
                <a:off x="601307" y="3557673"/>
                <a:ext cx="305640" cy="184666"/>
              </a:xfrm>
              <a:prstGeom prst="rect">
                <a:avLst/>
              </a:prstGeom>
              <a:noFill/>
            </p:spPr>
            <p:txBody>
              <a:bodyPr wrap="none" lIns="0" tIns="0" rIns="0" bIns="0" rtlCol="0">
                <a:spAutoFit/>
              </a:bodyPr>
              <a:lstStyle/>
              <a:p>
                <a:pPr algn="ctr" fontAlgn="base">
                  <a:spcBef>
                    <a:spcPct val="0"/>
                  </a:spcBef>
                  <a:spcAft>
                    <a:spcPct val="0"/>
                  </a:spcAft>
                </a:pPr>
                <a:r>
                  <a:rPr lang="en-US" sz="1200" b="1" dirty="0" smtClean="0">
                    <a:solidFill>
                      <a:srgbClr val="FFFFFF"/>
                    </a:solidFill>
                  </a:rPr>
                  <a:t>1997</a:t>
                </a:r>
                <a:endParaRPr lang="en-US" sz="1200" b="1" dirty="0">
                  <a:solidFill>
                    <a:srgbClr val="FFFFFF"/>
                  </a:solidFill>
                </a:endParaRPr>
              </a:p>
            </p:txBody>
          </p:sp>
          <p:sp>
            <p:nvSpPr>
              <p:cNvPr id="79" name="TextBox 78"/>
              <p:cNvSpPr txBox="1"/>
              <p:nvPr/>
            </p:nvSpPr>
            <p:spPr bwMode="gray">
              <a:xfrm>
                <a:off x="6727555" y="3557673"/>
                <a:ext cx="305640" cy="184666"/>
              </a:xfrm>
              <a:prstGeom prst="rect">
                <a:avLst/>
              </a:prstGeom>
              <a:noFill/>
            </p:spPr>
            <p:txBody>
              <a:bodyPr wrap="none" lIns="0" tIns="0" rIns="0" bIns="0" rtlCol="0">
                <a:spAutoFit/>
              </a:bodyPr>
              <a:lstStyle/>
              <a:p>
                <a:pPr algn="ctr" fontAlgn="base">
                  <a:spcBef>
                    <a:spcPct val="0"/>
                  </a:spcBef>
                  <a:spcAft>
                    <a:spcPct val="0"/>
                  </a:spcAft>
                </a:pPr>
                <a:r>
                  <a:rPr lang="en-US" sz="1200" b="1" dirty="0" smtClean="0">
                    <a:solidFill>
                      <a:srgbClr val="FFFFFF"/>
                    </a:solidFill>
                  </a:rPr>
                  <a:t>2003</a:t>
                </a:r>
                <a:endParaRPr lang="en-US" sz="1200" b="1" dirty="0">
                  <a:solidFill>
                    <a:srgbClr val="FFFFFF"/>
                  </a:solidFill>
                </a:endParaRPr>
              </a:p>
            </p:txBody>
          </p:sp>
          <p:sp>
            <p:nvSpPr>
              <p:cNvPr id="81" name="TextBox 80"/>
              <p:cNvSpPr txBox="1"/>
              <p:nvPr/>
            </p:nvSpPr>
            <p:spPr bwMode="gray">
              <a:xfrm>
                <a:off x="3659788" y="3557673"/>
                <a:ext cx="305640" cy="184666"/>
              </a:xfrm>
              <a:prstGeom prst="rect">
                <a:avLst/>
              </a:prstGeom>
              <a:noFill/>
            </p:spPr>
            <p:txBody>
              <a:bodyPr wrap="none" lIns="0" tIns="0" rIns="0" bIns="0" rtlCol="0">
                <a:spAutoFit/>
              </a:bodyPr>
              <a:lstStyle/>
              <a:p>
                <a:pPr algn="ctr" fontAlgn="base">
                  <a:spcBef>
                    <a:spcPct val="0"/>
                  </a:spcBef>
                  <a:spcAft>
                    <a:spcPct val="0"/>
                  </a:spcAft>
                </a:pPr>
                <a:r>
                  <a:rPr lang="en-US" sz="1200" b="1" dirty="0" smtClean="0">
                    <a:solidFill>
                      <a:srgbClr val="FFFFFF"/>
                    </a:solidFill>
                  </a:rPr>
                  <a:t>2000</a:t>
                </a:r>
                <a:endParaRPr lang="en-US" sz="1200" b="1" dirty="0">
                  <a:solidFill>
                    <a:srgbClr val="FFFFFF"/>
                  </a:solidFill>
                </a:endParaRPr>
              </a:p>
            </p:txBody>
          </p:sp>
          <p:sp>
            <p:nvSpPr>
              <p:cNvPr id="88" name="TextBox 87"/>
              <p:cNvSpPr txBox="1"/>
              <p:nvPr/>
            </p:nvSpPr>
            <p:spPr bwMode="gray">
              <a:xfrm>
                <a:off x="7764338" y="3557673"/>
                <a:ext cx="305640" cy="184666"/>
              </a:xfrm>
              <a:prstGeom prst="rect">
                <a:avLst/>
              </a:prstGeom>
              <a:noFill/>
            </p:spPr>
            <p:txBody>
              <a:bodyPr wrap="none" lIns="0" tIns="0" rIns="0" bIns="0" rtlCol="0">
                <a:spAutoFit/>
              </a:bodyPr>
              <a:lstStyle/>
              <a:p>
                <a:pPr algn="ctr" fontAlgn="base">
                  <a:spcBef>
                    <a:spcPct val="0"/>
                  </a:spcBef>
                  <a:spcAft>
                    <a:spcPct val="0"/>
                  </a:spcAft>
                </a:pPr>
                <a:r>
                  <a:rPr lang="en-US" sz="1200" b="1" dirty="0" smtClean="0">
                    <a:solidFill>
                      <a:srgbClr val="FFFFFF"/>
                    </a:solidFill>
                  </a:rPr>
                  <a:t>2004</a:t>
                </a:r>
                <a:endParaRPr lang="en-US" sz="1200" b="1" dirty="0">
                  <a:solidFill>
                    <a:srgbClr val="FFFFFF"/>
                  </a:solidFill>
                </a:endParaRPr>
              </a:p>
            </p:txBody>
          </p:sp>
          <p:sp>
            <p:nvSpPr>
              <p:cNvPr id="63" name="TextBox 62"/>
              <p:cNvSpPr txBox="1"/>
              <p:nvPr/>
            </p:nvSpPr>
            <p:spPr bwMode="gray">
              <a:xfrm>
                <a:off x="2626860" y="3557673"/>
                <a:ext cx="305640" cy="184666"/>
              </a:xfrm>
              <a:prstGeom prst="rect">
                <a:avLst/>
              </a:prstGeom>
              <a:noFill/>
            </p:spPr>
            <p:txBody>
              <a:bodyPr wrap="none" lIns="0" tIns="0" rIns="0" bIns="0" rtlCol="0">
                <a:spAutoFit/>
              </a:bodyPr>
              <a:lstStyle/>
              <a:p>
                <a:pPr algn="ctr" fontAlgn="base">
                  <a:spcBef>
                    <a:spcPct val="0"/>
                  </a:spcBef>
                  <a:spcAft>
                    <a:spcPct val="0"/>
                  </a:spcAft>
                </a:pPr>
                <a:r>
                  <a:rPr lang="en-US" sz="1200" b="1" dirty="0" smtClean="0">
                    <a:solidFill>
                      <a:srgbClr val="FFFFFF"/>
                    </a:solidFill>
                  </a:rPr>
                  <a:t>1999</a:t>
                </a:r>
                <a:endParaRPr lang="en-US" sz="1200" b="1" dirty="0">
                  <a:solidFill>
                    <a:srgbClr val="FFFFFF"/>
                  </a:solidFill>
                </a:endParaRPr>
              </a:p>
            </p:txBody>
          </p:sp>
          <p:sp>
            <p:nvSpPr>
              <p:cNvPr id="60" name="TextBox 59"/>
              <p:cNvSpPr txBox="1"/>
              <p:nvPr/>
            </p:nvSpPr>
            <p:spPr bwMode="gray">
              <a:xfrm>
                <a:off x="1607414" y="3557673"/>
                <a:ext cx="305640" cy="184666"/>
              </a:xfrm>
              <a:prstGeom prst="rect">
                <a:avLst/>
              </a:prstGeom>
              <a:noFill/>
            </p:spPr>
            <p:txBody>
              <a:bodyPr wrap="none" lIns="0" tIns="0" rIns="0" bIns="0" rtlCol="0">
                <a:spAutoFit/>
              </a:bodyPr>
              <a:lstStyle/>
              <a:p>
                <a:pPr algn="ctr" fontAlgn="base">
                  <a:spcBef>
                    <a:spcPct val="0"/>
                  </a:spcBef>
                  <a:spcAft>
                    <a:spcPct val="0"/>
                  </a:spcAft>
                </a:pPr>
                <a:r>
                  <a:rPr lang="en-US" sz="1200" b="1" dirty="0" smtClean="0">
                    <a:solidFill>
                      <a:srgbClr val="FFFFFF"/>
                    </a:solidFill>
                  </a:rPr>
                  <a:t>1998</a:t>
                </a:r>
                <a:endParaRPr lang="en-US" sz="1200" b="1" dirty="0">
                  <a:solidFill>
                    <a:srgbClr val="FFFFFF"/>
                  </a:solidFill>
                </a:endParaRPr>
              </a:p>
            </p:txBody>
          </p:sp>
        </p:grpSp>
        <p:cxnSp>
          <p:nvCxnSpPr>
            <p:cNvPr id="11" name="Elbow Connector 10"/>
            <p:cNvCxnSpPr>
              <a:stCxn id="105" idx="0"/>
              <a:endCxn id="46" idx="2"/>
            </p:cNvCxnSpPr>
            <p:nvPr/>
          </p:nvCxnSpPr>
          <p:spPr>
            <a:xfrm rot="16200000" flipV="1">
              <a:off x="1598956" y="5801279"/>
              <a:ext cx="145000" cy="391098"/>
            </a:xfrm>
            <a:prstGeom prst="bentConnector3">
              <a:avLst>
                <a:gd name="adj1" fmla="val 50000"/>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Elbow Connector 11"/>
            <p:cNvCxnSpPr>
              <a:stCxn id="105" idx="0"/>
              <a:endCxn id="92" idx="2"/>
            </p:cNvCxnSpPr>
            <p:nvPr/>
          </p:nvCxnSpPr>
          <p:spPr>
            <a:xfrm rot="5400000" flipH="1" flipV="1">
              <a:off x="1991103" y="5800228"/>
              <a:ext cx="145002" cy="393198"/>
            </a:xfrm>
            <a:prstGeom prst="bentConnector3">
              <a:avLst>
                <a:gd name="adj1" fmla="val 50000"/>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68" idx="0"/>
              <a:endCxn id="46" idx="2"/>
            </p:cNvCxnSpPr>
            <p:nvPr/>
          </p:nvCxnSpPr>
          <p:spPr>
            <a:xfrm>
              <a:off x="1471566" y="3721110"/>
              <a:ext cx="4340" cy="220321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stCxn id="91" idx="0"/>
              <a:endCxn id="92" idx="2"/>
            </p:cNvCxnSpPr>
            <p:nvPr/>
          </p:nvCxnSpPr>
          <p:spPr>
            <a:xfrm>
              <a:off x="2257959" y="3721110"/>
              <a:ext cx="2242" cy="220321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1671788" y="6069328"/>
              <a:ext cx="282129" cy="184666"/>
            </a:xfrm>
            <a:prstGeom prst="rect">
              <a:avLst/>
            </a:prstGeom>
            <a:noFill/>
          </p:spPr>
          <p:txBody>
            <a:bodyPr wrap="none" lIns="0" tIns="0" rIns="0" bIns="0" rtlCol="0">
              <a:spAutoFit/>
            </a:bodyPr>
            <a:lstStyle/>
            <a:p>
              <a:pPr algn="ctr" fontAlgn="base">
                <a:spcBef>
                  <a:spcPct val="0"/>
                </a:spcBef>
                <a:spcAft>
                  <a:spcPct val="0"/>
                </a:spcAft>
              </a:pPr>
              <a:r>
                <a:rPr lang="en-US" sz="1200" b="1" dirty="0" smtClean="0">
                  <a:solidFill>
                    <a:srgbClr val="FFFFFF"/>
                  </a:solidFill>
                </a:rPr>
                <a:t>2007</a:t>
              </a:r>
              <a:endParaRPr lang="en-US" sz="1200" b="1" dirty="0">
                <a:solidFill>
                  <a:srgbClr val="FFFFFF"/>
                </a:solidFill>
              </a:endParaRPr>
            </a:p>
          </p:txBody>
        </p:sp>
        <p:grpSp>
          <p:nvGrpSpPr>
            <p:cNvPr id="5" name="Group 123"/>
            <p:cNvGrpSpPr/>
            <p:nvPr/>
          </p:nvGrpSpPr>
          <p:grpSpPr>
            <a:xfrm>
              <a:off x="1119465" y="3721110"/>
              <a:ext cx="1495081" cy="2203218"/>
              <a:chOff x="1212752" y="3859254"/>
              <a:chExt cx="1619671" cy="2203218"/>
            </a:xfrm>
          </p:grpSpPr>
          <p:grpSp>
            <p:nvGrpSpPr>
              <p:cNvPr id="6" name="Group 110"/>
              <p:cNvGrpSpPr/>
              <p:nvPr/>
            </p:nvGrpSpPr>
            <p:grpSpPr>
              <a:xfrm>
                <a:off x="2064679" y="3859254"/>
                <a:ext cx="767744" cy="2203216"/>
                <a:chOff x="2003564" y="3859254"/>
                <a:chExt cx="767744" cy="2203216"/>
              </a:xfrm>
            </p:grpSpPr>
            <p:pic>
              <p:nvPicPr>
                <p:cNvPr id="91" name="Picture 1"/>
                <p:cNvPicPr>
                  <a:picLocks noChangeAspect="1" noChangeArrowheads="1"/>
                </p:cNvPicPr>
                <p:nvPr/>
              </p:nvPicPr>
              <p:blipFill>
                <a:blip r:embed="rId28" cstate="print"/>
                <a:srcRect/>
                <a:stretch>
                  <a:fillRect/>
                </a:stretch>
              </p:blipFill>
              <p:spPr bwMode="auto">
                <a:xfrm>
                  <a:off x="2003564" y="3859254"/>
                  <a:ext cx="762885" cy="713230"/>
                </a:xfrm>
                <a:prstGeom prst="rect">
                  <a:avLst/>
                </a:prstGeom>
                <a:noFill/>
                <a:ln w="9525">
                  <a:noFill/>
                  <a:miter lim="800000"/>
                  <a:headEnd/>
                  <a:tailEnd/>
                </a:ln>
                <a:effectLst/>
              </p:spPr>
            </p:pic>
            <p:pic>
              <p:nvPicPr>
                <p:cNvPr id="92" name="Picture 3"/>
                <p:cNvPicPr>
                  <a:picLocks noChangeAspect="1" noChangeArrowheads="1"/>
                </p:cNvPicPr>
                <p:nvPr/>
              </p:nvPicPr>
              <p:blipFill>
                <a:blip r:embed="rId29" cstate="print"/>
                <a:srcRect/>
                <a:stretch>
                  <a:fillRect/>
                </a:stretch>
              </p:blipFill>
              <p:spPr bwMode="auto">
                <a:xfrm>
                  <a:off x="2003564" y="5349240"/>
                  <a:ext cx="767744" cy="713230"/>
                </a:xfrm>
                <a:prstGeom prst="rect">
                  <a:avLst/>
                </a:prstGeom>
                <a:noFill/>
                <a:ln w="9525">
                  <a:noFill/>
                  <a:miter lim="800000"/>
                  <a:headEnd/>
                  <a:tailEnd/>
                </a:ln>
                <a:effectLst/>
              </p:spPr>
            </p:pic>
            <p:pic>
              <p:nvPicPr>
                <p:cNvPr id="93" name="Picture 24"/>
                <p:cNvPicPr preferRelativeResize="0">
                  <a:picLocks noChangeArrowheads="1"/>
                </p:cNvPicPr>
                <p:nvPr/>
              </p:nvPicPr>
              <p:blipFill>
                <a:blip r:embed="rId30" cstate="print"/>
                <a:srcRect/>
                <a:stretch>
                  <a:fillRect/>
                </a:stretch>
              </p:blipFill>
              <p:spPr bwMode="auto">
                <a:xfrm>
                  <a:off x="2003564" y="4608574"/>
                  <a:ext cx="767400" cy="713230"/>
                </a:xfrm>
                <a:prstGeom prst="rect">
                  <a:avLst/>
                </a:prstGeom>
                <a:noFill/>
                <a:ln w="9525">
                  <a:noFill/>
                  <a:miter lim="800000"/>
                  <a:headEnd/>
                  <a:tailEnd/>
                </a:ln>
              </p:spPr>
            </p:pic>
          </p:grpSp>
          <p:grpSp>
            <p:nvGrpSpPr>
              <p:cNvPr id="24" name="Group 108"/>
              <p:cNvGrpSpPr/>
              <p:nvPr/>
            </p:nvGrpSpPr>
            <p:grpSpPr>
              <a:xfrm>
                <a:off x="1212752" y="3859254"/>
                <a:ext cx="773050" cy="2203218"/>
                <a:chOff x="1157782" y="3859254"/>
                <a:chExt cx="773050" cy="2203218"/>
              </a:xfrm>
            </p:grpSpPr>
            <p:pic>
              <p:nvPicPr>
                <p:cNvPr id="46" name="Picture 16"/>
                <p:cNvPicPr>
                  <a:picLocks noChangeAspect="1" noChangeArrowheads="1"/>
                </p:cNvPicPr>
                <p:nvPr/>
              </p:nvPicPr>
              <p:blipFill>
                <a:blip r:embed="rId31" cstate="print"/>
                <a:srcRect/>
                <a:stretch>
                  <a:fillRect/>
                </a:stretch>
              </p:blipFill>
              <p:spPr bwMode="auto">
                <a:xfrm>
                  <a:off x="1157782" y="5349240"/>
                  <a:ext cx="772291" cy="713232"/>
                </a:xfrm>
                <a:prstGeom prst="rect">
                  <a:avLst/>
                </a:prstGeom>
                <a:noFill/>
                <a:ln w="9525">
                  <a:noFill/>
                  <a:miter lim="800000"/>
                  <a:headEnd/>
                  <a:tailEnd/>
                </a:ln>
                <a:effectLst/>
              </p:spPr>
            </p:pic>
            <p:pic>
              <p:nvPicPr>
                <p:cNvPr id="68" name="Picture 234"/>
                <p:cNvPicPr>
                  <a:picLocks noChangeArrowheads="1"/>
                </p:cNvPicPr>
                <p:nvPr/>
              </p:nvPicPr>
              <p:blipFill>
                <a:blip r:embed="rId32" cstate="print"/>
                <a:srcRect/>
                <a:stretch>
                  <a:fillRect/>
                </a:stretch>
              </p:blipFill>
              <p:spPr bwMode="auto">
                <a:xfrm>
                  <a:off x="1157782" y="3859254"/>
                  <a:ext cx="762887" cy="713231"/>
                </a:xfrm>
                <a:prstGeom prst="rect">
                  <a:avLst/>
                </a:prstGeom>
                <a:noFill/>
                <a:ln w="9525">
                  <a:noFill/>
                  <a:miter lim="800000"/>
                  <a:headEnd/>
                  <a:tailEnd/>
                </a:ln>
              </p:spPr>
            </p:pic>
            <p:pic>
              <p:nvPicPr>
                <p:cNvPr id="53249" name="Picture 1"/>
                <p:cNvPicPr>
                  <a:picLocks noChangeAspect="1" noChangeArrowheads="1"/>
                </p:cNvPicPr>
                <p:nvPr/>
              </p:nvPicPr>
              <p:blipFill>
                <a:blip r:embed="rId33" cstate="print"/>
                <a:srcRect/>
                <a:stretch>
                  <a:fillRect/>
                </a:stretch>
              </p:blipFill>
              <p:spPr bwMode="auto">
                <a:xfrm>
                  <a:off x="1157782" y="4605338"/>
                  <a:ext cx="773050" cy="720090"/>
                </a:xfrm>
                <a:prstGeom prst="rect">
                  <a:avLst/>
                </a:prstGeom>
                <a:noFill/>
                <a:ln w="9525">
                  <a:noFill/>
                  <a:miter lim="800000"/>
                  <a:headEnd/>
                  <a:tailEnd/>
                </a:ln>
                <a:effectLst/>
              </p:spPr>
            </p:pic>
          </p:grpSp>
        </p:grpSp>
        <p:cxnSp>
          <p:nvCxnSpPr>
            <p:cNvPr id="25" name="Straight Connector 24"/>
            <p:cNvCxnSpPr>
              <a:stCxn id="95" idx="0"/>
              <a:endCxn id="58" idx="0"/>
            </p:cNvCxnSpPr>
            <p:nvPr/>
          </p:nvCxnSpPr>
          <p:spPr>
            <a:xfrm>
              <a:off x="3041074" y="4470430"/>
              <a:ext cx="5125" cy="159889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Elbow Connector 6"/>
            <p:cNvCxnSpPr>
              <a:stCxn id="96" idx="0"/>
              <a:endCxn id="51" idx="2"/>
            </p:cNvCxnSpPr>
            <p:nvPr/>
          </p:nvCxnSpPr>
          <p:spPr>
            <a:xfrm rot="16200000" flipV="1">
              <a:off x="6120429" y="6000133"/>
              <a:ext cx="138077" cy="316"/>
            </a:xfrm>
            <a:prstGeom prst="bentConnector3">
              <a:avLst>
                <a:gd name="adj1" fmla="val 50000"/>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8" name="Picture 1"/>
            <p:cNvPicPr>
              <a:picLocks noChangeAspect="1" noChangeArrowheads="1"/>
            </p:cNvPicPr>
            <p:nvPr/>
          </p:nvPicPr>
          <p:blipFill>
            <a:blip r:embed="rId34" cstate="print"/>
            <a:srcRect/>
            <a:stretch>
              <a:fillRect/>
            </a:stretch>
          </p:blipFill>
          <p:spPr bwMode="auto">
            <a:xfrm>
              <a:off x="5835279" y="3723305"/>
              <a:ext cx="709670" cy="713232"/>
            </a:xfrm>
            <a:prstGeom prst="rect">
              <a:avLst/>
            </a:prstGeom>
            <a:noFill/>
            <a:ln w="9525">
              <a:noFill/>
              <a:miter lim="800000"/>
              <a:headEnd/>
              <a:tailEnd/>
            </a:ln>
            <a:effectLst/>
          </p:spPr>
        </p:pic>
        <p:grpSp>
          <p:nvGrpSpPr>
            <p:cNvPr id="26" name="Group 118"/>
            <p:cNvGrpSpPr/>
            <p:nvPr/>
          </p:nvGrpSpPr>
          <p:grpSpPr>
            <a:xfrm>
              <a:off x="5835280" y="4470430"/>
              <a:ext cx="708689" cy="1460822"/>
              <a:chOff x="6757122" y="4608574"/>
              <a:chExt cx="767746" cy="1460822"/>
            </a:xfrm>
          </p:grpSpPr>
          <p:pic>
            <p:nvPicPr>
              <p:cNvPr id="51" name="Picture 1"/>
              <p:cNvPicPr>
                <a:picLocks noChangeAspect="1" noChangeArrowheads="1"/>
              </p:cNvPicPr>
              <p:nvPr/>
            </p:nvPicPr>
            <p:blipFill>
              <a:blip r:embed="rId35" cstate="print"/>
              <a:srcRect/>
              <a:stretch>
                <a:fillRect/>
              </a:stretch>
            </p:blipFill>
            <p:spPr bwMode="auto">
              <a:xfrm>
                <a:off x="6757122" y="5356164"/>
                <a:ext cx="767061" cy="713232"/>
              </a:xfrm>
              <a:prstGeom prst="rect">
                <a:avLst/>
              </a:prstGeom>
              <a:noFill/>
              <a:ln w="9525">
                <a:noFill/>
                <a:miter lim="800000"/>
                <a:headEnd/>
                <a:tailEnd/>
              </a:ln>
              <a:effectLst/>
            </p:spPr>
          </p:pic>
          <p:pic>
            <p:nvPicPr>
              <p:cNvPr id="104" name="Picture 4"/>
              <p:cNvPicPr>
                <a:picLocks noChangeAspect="1" noChangeArrowheads="1"/>
              </p:cNvPicPr>
              <p:nvPr/>
            </p:nvPicPr>
            <p:blipFill>
              <a:blip r:embed="rId36" cstate="print"/>
              <a:srcRect/>
              <a:stretch>
                <a:fillRect/>
              </a:stretch>
            </p:blipFill>
            <p:spPr bwMode="auto">
              <a:xfrm>
                <a:off x="6757122" y="4608574"/>
                <a:ext cx="767746" cy="713231"/>
              </a:xfrm>
              <a:prstGeom prst="rect">
                <a:avLst/>
              </a:prstGeom>
              <a:noFill/>
              <a:ln w="9525">
                <a:noFill/>
                <a:miter lim="800000"/>
                <a:headEnd/>
                <a:tailEnd/>
              </a:ln>
              <a:effectLst/>
            </p:spPr>
          </p:pic>
        </p:grpSp>
        <p:sp>
          <p:nvSpPr>
            <p:cNvPr id="31" name="Rectangle 30"/>
            <p:cNvSpPr/>
            <p:nvPr/>
          </p:nvSpPr>
          <p:spPr>
            <a:xfrm>
              <a:off x="5379706" y="6089833"/>
              <a:ext cx="169985" cy="12065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FFFFFF"/>
                </a:solidFill>
              </a:endParaRPr>
            </a:p>
          </p:txBody>
        </p:sp>
        <p:sp>
          <p:nvSpPr>
            <p:cNvPr id="37" name="Right Arrow 36"/>
            <p:cNvSpPr/>
            <p:nvPr/>
          </p:nvSpPr>
          <p:spPr>
            <a:xfrm>
              <a:off x="211015" y="5946265"/>
              <a:ext cx="8686800" cy="43434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b="1" dirty="0">
                <a:solidFill>
                  <a:srgbClr val="FFFFFF"/>
                </a:solidFill>
              </a:endParaRPr>
            </a:p>
          </p:txBody>
        </p:sp>
        <p:grpSp>
          <p:nvGrpSpPr>
            <p:cNvPr id="27" name="Group 177"/>
            <p:cNvGrpSpPr/>
            <p:nvPr/>
          </p:nvGrpSpPr>
          <p:grpSpPr>
            <a:xfrm>
              <a:off x="3477850" y="4470431"/>
              <a:ext cx="712537" cy="1783564"/>
              <a:chOff x="3838828" y="4608574"/>
              <a:chExt cx="771915" cy="1783564"/>
            </a:xfrm>
          </p:grpSpPr>
          <p:grpSp>
            <p:nvGrpSpPr>
              <p:cNvPr id="33" name="Group 115"/>
              <p:cNvGrpSpPr/>
              <p:nvPr/>
            </p:nvGrpSpPr>
            <p:grpSpPr>
              <a:xfrm>
                <a:off x="3838828" y="4608574"/>
                <a:ext cx="771915" cy="1455273"/>
                <a:chOff x="3969270" y="4608574"/>
                <a:chExt cx="771915" cy="1455273"/>
              </a:xfrm>
            </p:grpSpPr>
            <p:pic>
              <p:nvPicPr>
                <p:cNvPr id="47" name="Picture 18"/>
                <p:cNvPicPr>
                  <a:picLocks noChangeAspect="1" noChangeArrowheads="1"/>
                </p:cNvPicPr>
                <p:nvPr/>
              </p:nvPicPr>
              <p:blipFill>
                <a:blip r:embed="rId37" cstate="print"/>
                <a:srcRect/>
                <a:stretch>
                  <a:fillRect/>
                </a:stretch>
              </p:blipFill>
              <p:spPr bwMode="auto">
                <a:xfrm>
                  <a:off x="3969270" y="5350615"/>
                  <a:ext cx="765740" cy="713232"/>
                </a:xfrm>
                <a:prstGeom prst="rect">
                  <a:avLst/>
                </a:prstGeom>
                <a:noFill/>
                <a:ln w="9525">
                  <a:noFill/>
                  <a:miter lim="800000"/>
                  <a:headEnd/>
                  <a:tailEnd/>
                </a:ln>
                <a:effectLst/>
              </p:spPr>
            </p:pic>
            <p:pic>
              <p:nvPicPr>
                <p:cNvPr id="50" name="Picture 2"/>
                <p:cNvPicPr>
                  <a:picLocks noChangeAspect="1" noChangeArrowheads="1"/>
                </p:cNvPicPr>
                <p:nvPr/>
              </p:nvPicPr>
              <p:blipFill>
                <a:blip r:embed="rId38" cstate="print"/>
                <a:srcRect/>
                <a:stretch>
                  <a:fillRect/>
                </a:stretch>
              </p:blipFill>
              <p:spPr bwMode="auto">
                <a:xfrm>
                  <a:off x="3969270" y="4608574"/>
                  <a:ext cx="771915" cy="713232"/>
                </a:xfrm>
                <a:prstGeom prst="rect">
                  <a:avLst/>
                </a:prstGeom>
                <a:noFill/>
                <a:ln w="9525">
                  <a:noFill/>
                  <a:miter lim="800000"/>
                  <a:headEnd/>
                  <a:tailEnd/>
                </a:ln>
                <a:effectLst/>
              </p:spPr>
            </p:pic>
          </p:grpSp>
          <p:sp>
            <p:nvSpPr>
              <p:cNvPr id="40" name="TextBox 39"/>
              <p:cNvSpPr txBox="1"/>
              <p:nvPr/>
            </p:nvSpPr>
            <p:spPr>
              <a:xfrm>
                <a:off x="4071967" y="6207472"/>
                <a:ext cx="305640" cy="184666"/>
              </a:xfrm>
              <a:prstGeom prst="rect">
                <a:avLst/>
              </a:prstGeom>
              <a:noFill/>
            </p:spPr>
            <p:txBody>
              <a:bodyPr wrap="none" lIns="0" tIns="0" rIns="0" bIns="0" rtlCol="0">
                <a:spAutoFit/>
              </a:bodyPr>
              <a:lstStyle/>
              <a:p>
                <a:pPr algn="ctr" fontAlgn="base">
                  <a:spcBef>
                    <a:spcPct val="0"/>
                  </a:spcBef>
                  <a:spcAft>
                    <a:spcPct val="0"/>
                  </a:spcAft>
                </a:pPr>
                <a:r>
                  <a:rPr lang="en-US" sz="1200" b="1" dirty="0" smtClean="0">
                    <a:solidFill>
                      <a:srgbClr val="FFFFFF"/>
                    </a:solidFill>
                  </a:rPr>
                  <a:t>2009</a:t>
                </a:r>
                <a:endParaRPr lang="en-US" sz="1200" b="1" dirty="0">
                  <a:solidFill>
                    <a:srgbClr val="FFFFFF"/>
                  </a:solidFill>
                </a:endParaRPr>
              </a:p>
            </p:txBody>
          </p:sp>
        </p:grpSp>
        <p:sp>
          <p:nvSpPr>
            <p:cNvPr id="39" name="TextBox 38"/>
            <p:cNvSpPr txBox="1"/>
            <p:nvPr/>
          </p:nvSpPr>
          <p:spPr>
            <a:xfrm>
              <a:off x="551859" y="6069329"/>
              <a:ext cx="282129" cy="184666"/>
            </a:xfrm>
            <a:prstGeom prst="rect">
              <a:avLst/>
            </a:prstGeom>
            <a:noFill/>
          </p:spPr>
          <p:txBody>
            <a:bodyPr wrap="none" lIns="0" tIns="0" rIns="0" bIns="0" rtlCol="0">
              <a:spAutoFit/>
            </a:bodyPr>
            <a:lstStyle/>
            <a:p>
              <a:pPr algn="ctr" fontAlgn="base">
                <a:spcBef>
                  <a:spcPct val="0"/>
                </a:spcBef>
                <a:spcAft>
                  <a:spcPct val="0"/>
                </a:spcAft>
              </a:pPr>
              <a:r>
                <a:rPr lang="en-US" sz="1200" b="1" dirty="0" smtClean="0">
                  <a:solidFill>
                    <a:srgbClr val="FFFFFF"/>
                  </a:solidFill>
                </a:rPr>
                <a:t>2006</a:t>
              </a:r>
              <a:endParaRPr lang="en-US" sz="1200" b="1" dirty="0">
                <a:solidFill>
                  <a:srgbClr val="FFFFFF"/>
                </a:solidFill>
              </a:endParaRPr>
            </a:p>
          </p:txBody>
        </p:sp>
        <p:grpSp>
          <p:nvGrpSpPr>
            <p:cNvPr id="52" name="Group 176"/>
            <p:cNvGrpSpPr/>
            <p:nvPr/>
          </p:nvGrpSpPr>
          <p:grpSpPr>
            <a:xfrm>
              <a:off x="4263198" y="3720787"/>
              <a:ext cx="1508841" cy="2533207"/>
              <a:chOff x="4618461" y="3858931"/>
              <a:chExt cx="1634578" cy="2533207"/>
            </a:xfrm>
          </p:grpSpPr>
          <p:grpSp>
            <p:nvGrpSpPr>
              <p:cNvPr id="66" name="Group 129"/>
              <p:cNvGrpSpPr/>
              <p:nvPr/>
            </p:nvGrpSpPr>
            <p:grpSpPr>
              <a:xfrm>
                <a:off x="4618461" y="3858931"/>
                <a:ext cx="1634578" cy="2203006"/>
                <a:chOff x="4618461" y="3858931"/>
                <a:chExt cx="1634578" cy="2203006"/>
              </a:xfrm>
            </p:grpSpPr>
            <p:grpSp>
              <p:nvGrpSpPr>
                <p:cNvPr id="84" name="Group 116"/>
                <p:cNvGrpSpPr/>
                <p:nvPr/>
              </p:nvGrpSpPr>
              <p:grpSpPr>
                <a:xfrm>
                  <a:off x="4618461" y="3859253"/>
                  <a:ext cx="772124" cy="2202684"/>
                  <a:chOff x="4953412" y="3859253"/>
                  <a:chExt cx="772124" cy="2202684"/>
                </a:xfrm>
              </p:grpSpPr>
              <p:pic>
                <p:nvPicPr>
                  <p:cNvPr id="48" name="Picture 19"/>
                  <p:cNvPicPr>
                    <a:picLocks noChangeAspect="1" noChangeArrowheads="1"/>
                  </p:cNvPicPr>
                  <p:nvPr/>
                </p:nvPicPr>
                <p:blipFill>
                  <a:blip r:embed="rId39" cstate="print"/>
                  <a:srcRect/>
                  <a:stretch>
                    <a:fillRect/>
                  </a:stretch>
                </p:blipFill>
                <p:spPr bwMode="auto">
                  <a:xfrm>
                    <a:off x="4957085" y="5348705"/>
                    <a:ext cx="768451" cy="713232"/>
                  </a:xfrm>
                  <a:prstGeom prst="rect">
                    <a:avLst/>
                  </a:prstGeom>
                  <a:noFill/>
                  <a:ln w="9525">
                    <a:noFill/>
                    <a:miter lim="800000"/>
                    <a:headEnd/>
                    <a:tailEnd/>
                  </a:ln>
                  <a:effectLst/>
                </p:spPr>
              </p:pic>
              <p:pic>
                <p:nvPicPr>
                  <p:cNvPr id="53" name="Picture 2"/>
                  <p:cNvPicPr>
                    <a:picLocks noChangeAspect="1" noChangeArrowheads="1"/>
                  </p:cNvPicPr>
                  <p:nvPr/>
                </p:nvPicPr>
                <p:blipFill>
                  <a:blip r:embed="rId40" cstate="print"/>
                  <a:srcRect/>
                  <a:stretch>
                    <a:fillRect/>
                  </a:stretch>
                </p:blipFill>
                <p:spPr bwMode="auto">
                  <a:xfrm>
                    <a:off x="4956975" y="4608574"/>
                    <a:ext cx="764178" cy="713232"/>
                  </a:xfrm>
                  <a:prstGeom prst="rect">
                    <a:avLst/>
                  </a:prstGeom>
                  <a:noFill/>
                  <a:ln w="9525">
                    <a:noFill/>
                    <a:miter lim="800000"/>
                    <a:headEnd/>
                    <a:tailEnd/>
                  </a:ln>
                  <a:effectLst/>
                </p:spPr>
              </p:pic>
              <p:pic>
                <p:nvPicPr>
                  <p:cNvPr id="59" name="Picture 3"/>
                  <p:cNvPicPr>
                    <a:picLocks noChangeAspect="1" noChangeArrowheads="1"/>
                  </p:cNvPicPr>
                  <p:nvPr/>
                </p:nvPicPr>
                <p:blipFill>
                  <a:blip r:embed="rId41" cstate="print"/>
                  <a:srcRect/>
                  <a:stretch>
                    <a:fillRect/>
                  </a:stretch>
                </p:blipFill>
                <p:spPr bwMode="auto">
                  <a:xfrm>
                    <a:off x="4953412" y="3859253"/>
                    <a:ext cx="771547" cy="713232"/>
                  </a:xfrm>
                  <a:prstGeom prst="rect">
                    <a:avLst/>
                  </a:prstGeom>
                  <a:noFill/>
                  <a:ln w="9525">
                    <a:noFill/>
                    <a:miter lim="800000"/>
                    <a:headEnd/>
                    <a:tailEnd/>
                  </a:ln>
                  <a:effectLst/>
                </p:spPr>
              </p:pic>
            </p:grpSp>
            <p:grpSp>
              <p:nvGrpSpPr>
                <p:cNvPr id="86" name="Group 117"/>
                <p:cNvGrpSpPr/>
                <p:nvPr/>
              </p:nvGrpSpPr>
              <p:grpSpPr>
                <a:xfrm>
                  <a:off x="5469462" y="3858931"/>
                  <a:ext cx="783577" cy="2200626"/>
                  <a:chOff x="5773674" y="3858931"/>
                  <a:chExt cx="783577" cy="2200626"/>
                </a:xfrm>
              </p:grpSpPr>
              <p:grpSp>
                <p:nvGrpSpPr>
                  <p:cNvPr id="87" name="Group 87"/>
                  <p:cNvGrpSpPr>
                    <a:grpSpLocks noChangeAspect="1"/>
                  </p:cNvGrpSpPr>
                  <p:nvPr/>
                </p:nvGrpSpPr>
                <p:grpSpPr>
                  <a:xfrm>
                    <a:off x="5778437" y="5311713"/>
                    <a:ext cx="778814" cy="747844"/>
                    <a:chOff x="7552008" y="3472498"/>
                    <a:chExt cx="735828" cy="706566"/>
                  </a:xfrm>
                </p:grpSpPr>
                <p:grpSp>
                  <p:nvGrpSpPr>
                    <p:cNvPr id="97" name="Group 123"/>
                    <p:cNvGrpSpPr/>
                    <p:nvPr/>
                  </p:nvGrpSpPr>
                  <p:grpSpPr>
                    <a:xfrm>
                      <a:off x="7552008" y="3505200"/>
                      <a:ext cx="726035" cy="673864"/>
                      <a:chOff x="6372227" y="1751805"/>
                      <a:chExt cx="726035" cy="673864"/>
                    </a:xfrm>
                  </p:grpSpPr>
                  <p:pic>
                    <p:nvPicPr>
                      <p:cNvPr id="29" name="Picture 6"/>
                      <p:cNvPicPr>
                        <a:picLocks noChangeAspect="1" noChangeArrowheads="1"/>
                      </p:cNvPicPr>
                      <p:nvPr/>
                    </p:nvPicPr>
                    <p:blipFill>
                      <a:blip r:embed="rId42" cstate="print"/>
                      <a:srcRect/>
                      <a:stretch>
                        <a:fillRect/>
                      </a:stretch>
                    </p:blipFill>
                    <p:spPr bwMode="auto">
                      <a:xfrm>
                        <a:off x="6372227" y="1751805"/>
                        <a:ext cx="726035" cy="673864"/>
                      </a:xfrm>
                      <a:prstGeom prst="rect">
                        <a:avLst/>
                      </a:prstGeom>
                      <a:noFill/>
                      <a:ln w="9525">
                        <a:noFill/>
                        <a:miter lim="800000"/>
                        <a:headEnd/>
                        <a:tailEnd/>
                      </a:ln>
                      <a:effectLst/>
                    </p:spPr>
                  </p:pic>
                  <p:sp>
                    <p:nvSpPr>
                      <p:cNvPr id="30" name="Rectangle 146"/>
                      <p:cNvSpPr>
                        <a:spLocks noChangeArrowheads="1"/>
                      </p:cNvSpPr>
                      <p:nvPr/>
                    </p:nvSpPr>
                    <p:spPr bwMode="white">
                      <a:xfrm>
                        <a:off x="6515588" y="1774030"/>
                        <a:ext cx="516731" cy="83493"/>
                      </a:xfrm>
                      <a:prstGeom prst="rect">
                        <a:avLst/>
                      </a:prstGeom>
                      <a:solidFill>
                        <a:schemeClr val="bg1"/>
                      </a:solidFill>
                      <a:ln w="9525">
                        <a:noFill/>
                        <a:miter lim="800000"/>
                        <a:headEnd/>
                        <a:tailEnd/>
                      </a:ln>
                    </p:spPr>
                    <p:txBody>
                      <a:bodyPr wrap="none" anchor="ctr"/>
                      <a:lstStyle/>
                      <a:p>
                        <a:pPr algn="ctr" fontAlgn="base">
                          <a:spcBef>
                            <a:spcPct val="0"/>
                          </a:spcBef>
                          <a:spcAft>
                            <a:spcPct val="0"/>
                          </a:spcAft>
                        </a:pPr>
                        <a:endParaRPr lang="en-US" sz="2400" b="1" dirty="0" smtClean="0">
                          <a:solidFill>
                            <a:srgbClr val="000000"/>
                          </a:solidFill>
                        </a:endParaRPr>
                      </a:p>
                    </p:txBody>
                  </p:sp>
                </p:grpSp>
                <p:sp>
                  <p:nvSpPr>
                    <p:cNvPr id="28" name="TextBox 27"/>
                    <p:cNvSpPr txBox="1"/>
                    <p:nvPr/>
                  </p:nvSpPr>
                  <p:spPr>
                    <a:xfrm>
                      <a:off x="7641057" y="3472498"/>
                      <a:ext cx="646779" cy="161388"/>
                    </a:xfrm>
                    <a:prstGeom prst="rect">
                      <a:avLst/>
                    </a:prstGeom>
                    <a:noFill/>
                  </p:spPr>
                  <p:txBody>
                    <a:bodyPr wrap="none" rtlCol="0">
                      <a:spAutoFit/>
                    </a:bodyPr>
                    <a:lstStyle/>
                    <a:p>
                      <a:pPr fontAlgn="base">
                        <a:spcBef>
                          <a:spcPct val="0"/>
                        </a:spcBef>
                        <a:spcAft>
                          <a:spcPct val="0"/>
                        </a:spcAft>
                      </a:pPr>
                      <a:r>
                        <a:rPr lang="en-US" sz="510" i="1" dirty="0" smtClean="0">
                          <a:solidFill>
                            <a:srgbClr val="000000"/>
                          </a:solidFill>
                        </a:rPr>
                        <a:t>Undisclosed Value</a:t>
                      </a:r>
                      <a:endParaRPr lang="en-US" sz="510" i="1" dirty="0">
                        <a:solidFill>
                          <a:srgbClr val="000000"/>
                        </a:solidFill>
                      </a:endParaRPr>
                    </a:p>
                  </p:txBody>
                </p:sp>
              </p:grpSp>
              <p:pic>
                <p:nvPicPr>
                  <p:cNvPr id="69" name="Picture 2"/>
                  <p:cNvPicPr>
                    <a:picLocks noChangeAspect="1" noChangeArrowheads="1"/>
                  </p:cNvPicPr>
                  <p:nvPr/>
                </p:nvPicPr>
                <p:blipFill>
                  <a:blip r:embed="rId43" cstate="print"/>
                  <a:srcRect/>
                  <a:stretch>
                    <a:fillRect/>
                  </a:stretch>
                </p:blipFill>
                <p:spPr bwMode="auto">
                  <a:xfrm>
                    <a:off x="5777125" y="4608574"/>
                    <a:ext cx="767745" cy="713231"/>
                  </a:xfrm>
                  <a:prstGeom prst="rect">
                    <a:avLst/>
                  </a:prstGeom>
                  <a:noFill/>
                  <a:ln w="9525">
                    <a:noFill/>
                    <a:miter lim="800000"/>
                    <a:headEnd/>
                    <a:tailEnd/>
                  </a:ln>
                  <a:effectLst/>
                </p:spPr>
              </p:pic>
              <p:pic>
                <p:nvPicPr>
                  <p:cNvPr id="85" name="Picture 3"/>
                  <p:cNvPicPr>
                    <a:picLocks noChangeAspect="1" noChangeArrowheads="1"/>
                  </p:cNvPicPr>
                  <p:nvPr/>
                </p:nvPicPr>
                <p:blipFill>
                  <a:blip r:embed="rId44" cstate="print"/>
                  <a:srcRect/>
                  <a:stretch>
                    <a:fillRect/>
                  </a:stretch>
                </p:blipFill>
                <p:spPr bwMode="auto">
                  <a:xfrm>
                    <a:off x="5773674" y="3858931"/>
                    <a:ext cx="768096" cy="713877"/>
                  </a:xfrm>
                  <a:prstGeom prst="rect">
                    <a:avLst/>
                  </a:prstGeom>
                  <a:noFill/>
                  <a:ln w="9525">
                    <a:noFill/>
                    <a:miter lim="800000"/>
                    <a:headEnd/>
                    <a:tailEnd/>
                  </a:ln>
                  <a:effectLst/>
                </p:spPr>
              </p:pic>
            </p:grpSp>
          </p:grpSp>
          <p:sp>
            <p:nvSpPr>
              <p:cNvPr id="41" name="TextBox 40"/>
              <p:cNvSpPr txBox="1"/>
              <p:nvPr/>
            </p:nvSpPr>
            <p:spPr>
              <a:xfrm>
                <a:off x="5277750" y="6207472"/>
                <a:ext cx="305640" cy="184666"/>
              </a:xfrm>
              <a:prstGeom prst="rect">
                <a:avLst/>
              </a:prstGeom>
              <a:noFill/>
            </p:spPr>
            <p:txBody>
              <a:bodyPr wrap="none" lIns="0" tIns="0" rIns="0" bIns="0" rtlCol="0">
                <a:spAutoFit/>
              </a:bodyPr>
              <a:lstStyle/>
              <a:p>
                <a:pPr algn="ctr" fontAlgn="base">
                  <a:spcBef>
                    <a:spcPct val="0"/>
                  </a:spcBef>
                  <a:spcAft>
                    <a:spcPct val="0"/>
                  </a:spcAft>
                </a:pPr>
                <a:r>
                  <a:rPr lang="en-US" sz="1200" b="1" dirty="0" smtClean="0">
                    <a:solidFill>
                      <a:srgbClr val="FFFFFF"/>
                    </a:solidFill>
                  </a:rPr>
                  <a:t>2010</a:t>
                </a:r>
                <a:endParaRPr lang="en-US" sz="1200" b="1" dirty="0">
                  <a:solidFill>
                    <a:srgbClr val="FFFFFF"/>
                  </a:solidFill>
                </a:endParaRPr>
              </a:p>
            </p:txBody>
          </p:sp>
        </p:grpSp>
        <p:grpSp>
          <p:nvGrpSpPr>
            <p:cNvPr id="100" name="Group 178"/>
            <p:cNvGrpSpPr/>
            <p:nvPr/>
          </p:nvGrpSpPr>
          <p:grpSpPr>
            <a:xfrm>
              <a:off x="2687355" y="4470430"/>
              <a:ext cx="717685" cy="1783564"/>
              <a:chOff x="2911300" y="4608574"/>
              <a:chExt cx="777492" cy="1783564"/>
            </a:xfrm>
          </p:grpSpPr>
          <p:grpSp>
            <p:nvGrpSpPr>
              <p:cNvPr id="101" name="Group 114"/>
              <p:cNvGrpSpPr/>
              <p:nvPr/>
            </p:nvGrpSpPr>
            <p:grpSpPr>
              <a:xfrm>
                <a:off x="2911300" y="4608574"/>
                <a:ext cx="777492" cy="1460756"/>
                <a:chOff x="2981543" y="4608574"/>
                <a:chExt cx="777492" cy="1460756"/>
              </a:xfrm>
            </p:grpSpPr>
            <p:pic>
              <p:nvPicPr>
                <p:cNvPr id="95" name="Picture 1"/>
                <p:cNvPicPr>
                  <a:picLocks noChangeAspect="1" noChangeArrowheads="1"/>
                </p:cNvPicPr>
                <p:nvPr/>
              </p:nvPicPr>
              <p:blipFill>
                <a:blip r:embed="rId45" cstate="print"/>
                <a:srcRect/>
                <a:stretch>
                  <a:fillRect/>
                </a:stretch>
              </p:blipFill>
              <p:spPr bwMode="auto">
                <a:xfrm>
                  <a:off x="2981543" y="4608574"/>
                  <a:ext cx="766390" cy="713230"/>
                </a:xfrm>
                <a:prstGeom prst="rect">
                  <a:avLst/>
                </a:prstGeom>
                <a:noFill/>
                <a:ln w="9525">
                  <a:noFill/>
                  <a:miter lim="800000"/>
                  <a:headEnd/>
                  <a:tailEnd/>
                </a:ln>
                <a:effectLst/>
              </p:spPr>
            </p:pic>
            <p:pic>
              <p:nvPicPr>
                <p:cNvPr id="112642" name="Picture 2"/>
                <p:cNvPicPr>
                  <a:picLocks noChangeAspect="1" noChangeArrowheads="1"/>
                </p:cNvPicPr>
                <p:nvPr/>
              </p:nvPicPr>
              <p:blipFill>
                <a:blip r:embed="rId46" cstate="print"/>
                <a:srcRect/>
                <a:stretch>
                  <a:fillRect/>
                </a:stretch>
              </p:blipFill>
              <p:spPr bwMode="auto">
                <a:xfrm>
                  <a:off x="2981543" y="5349240"/>
                  <a:ext cx="777492" cy="720090"/>
                </a:xfrm>
                <a:prstGeom prst="rect">
                  <a:avLst/>
                </a:prstGeom>
                <a:noFill/>
                <a:ln w="9525">
                  <a:noFill/>
                  <a:miter lim="800000"/>
                  <a:headEnd/>
                  <a:tailEnd/>
                </a:ln>
                <a:effectLst/>
              </p:spPr>
            </p:pic>
          </p:grpSp>
          <p:sp>
            <p:nvSpPr>
              <p:cNvPr id="58" name="TextBox 57"/>
              <p:cNvSpPr txBox="1"/>
              <p:nvPr/>
            </p:nvSpPr>
            <p:spPr>
              <a:xfrm>
                <a:off x="3147227" y="6207472"/>
                <a:ext cx="305640" cy="184666"/>
              </a:xfrm>
              <a:prstGeom prst="rect">
                <a:avLst/>
              </a:prstGeom>
              <a:noFill/>
            </p:spPr>
            <p:txBody>
              <a:bodyPr wrap="none" lIns="0" tIns="0" rIns="0" bIns="0" rtlCol="0">
                <a:spAutoFit/>
              </a:bodyPr>
              <a:lstStyle/>
              <a:p>
                <a:pPr algn="ctr" fontAlgn="base">
                  <a:spcBef>
                    <a:spcPct val="0"/>
                  </a:spcBef>
                  <a:spcAft>
                    <a:spcPct val="0"/>
                  </a:spcAft>
                </a:pPr>
                <a:r>
                  <a:rPr lang="en-US" sz="1200" b="1" dirty="0" smtClean="0">
                    <a:solidFill>
                      <a:srgbClr val="FFFFFF"/>
                    </a:solidFill>
                  </a:rPr>
                  <a:t>2008</a:t>
                </a:r>
                <a:endParaRPr lang="en-US" sz="1200" b="1" dirty="0">
                  <a:solidFill>
                    <a:srgbClr val="FFFFFF"/>
                  </a:solidFill>
                </a:endParaRPr>
              </a:p>
            </p:txBody>
          </p:sp>
        </p:grpSp>
        <p:sp>
          <p:nvSpPr>
            <p:cNvPr id="96" name="TextBox 95"/>
            <p:cNvSpPr txBox="1"/>
            <p:nvPr/>
          </p:nvSpPr>
          <p:spPr>
            <a:xfrm>
              <a:off x="6052023" y="6069329"/>
              <a:ext cx="275204" cy="184666"/>
            </a:xfrm>
            <a:prstGeom prst="rect">
              <a:avLst/>
            </a:prstGeom>
            <a:noFill/>
          </p:spPr>
          <p:txBody>
            <a:bodyPr wrap="none" lIns="0" tIns="0" rIns="0" bIns="0" rtlCol="0">
              <a:spAutoFit/>
            </a:bodyPr>
            <a:lstStyle/>
            <a:p>
              <a:pPr algn="ctr" fontAlgn="base">
                <a:spcBef>
                  <a:spcPct val="0"/>
                </a:spcBef>
                <a:spcAft>
                  <a:spcPct val="0"/>
                </a:spcAft>
              </a:pPr>
              <a:r>
                <a:rPr lang="en-US" sz="1200" b="1" dirty="0" smtClean="0">
                  <a:solidFill>
                    <a:srgbClr val="FFFFFF"/>
                  </a:solidFill>
                </a:rPr>
                <a:t>2011</a:t>
              </a:r>
              <a:endParaRPr lang="en-US" sz="1200" b="1" dirty="0">
                <a:solidFill>
                  <a:srgbClr val="FFFFFF"/>
                </a:solidFill>
              </a:endParaRPr>
            </a:p>
          </p:txBody>
        </p:sp>
        <p:sp>
          <p:nvSpPr>
            <p:cNvPr id="102" name="TextBox 101"/>
            <p:cNvSpPr txBox="1"/>
            <p:nvPr/>
          </p:nvSpPr>
          <p:spPr>
            <a:xfrm>
              <a:off x="7227483" y="6069329"/>
              <a:ext cx="282129" cy="184666"/>
            </a:xfrm>
            <a:prstGeom prst="rect">
              <a:avLst/>
            </a:prstGeom>
            <a:noFill/>
          </p:spPr>
          <p:txBody>
            <a:bodyPr wrap="none" lIns="0" tIns="0" rIns="0" bIns="0" rtlCol="0">
              <a:spAutoFit/>
            </a:bodyPr>
            <a:lstStyle/>
            <a:p>
              <a:pPr algn="ctr" fontAlgn="base">
                <a:spcBef>
                  <a:spcPct val="0"/>
                </a:spcBef>
                <a:spcAft>
                  <a:spcPct val="0"/>
                </a:spcAft>
              </a:pPr>
              <a:r>
                <a:rPr lang="en-US" sz="1200" b="1" dirty="0" smtClean="0">
                  <a:solidFill>
                    <a:srgbClr val="FFFFFF"/>
                  </a:solidFill>
                </a:rPr>
                <a:t>2012</a:t>
              </a:r>
              <a:endParaRPr lang="en-US" sz="1200" b="1" dirty="0">
                <a:solidFill>
                  <a:srgbClr val="FFFFFF"/>
                </a:solidFill>
              </a:endParaRPr>
            </a:p>
          </p:txBody>
        </p:sp>
        <p:sp>
          <p:nvSpPr>
            <p:cNvPr id="105" name="TextBox 104"/>
            <p:cNvSpPr txBox="1"/>
            <p:nvPr/>
          </p:nvSpPr>
          <p:spPr>
            <a:xfrm>
              <a:off x="1725940" y="6069328"/>
              <a:ext cx="282129" cy="184666"/>
            </a:xfrm>
            <a:prstGeom prst="rect">
              <a:avLst/>
            </a:prstGeom>
            <a:noFill/>
          </p:spPr>
          <p:txBody>
            <a:bodyPr wrap="none" lIns="0" tIns="0" rIns="0" bIns="0" rtlCol="0">
              <a:spAutoFit/>
            </a:bodyPr>
            <a:lstStyle/>
            <a:p>
              <a:pPr algn="ctr" fontAlgn="base">
                <a:spcBef>
                  <a:spcPct val="0"/>
                </a:spcBef>
                <a:spcAft>
                  <a:spcPct val="0"/>
                </a:spcAft>
              </a:pPr>
              <a:r>
                <a:rPr lang="en-US" sz="1200" b="1" dirty="0" smtClean="0">
                  <a:solidFill>
                    <a:srgbClr val="FFFFFF"/>
                  </a:solidFill>
                </a:rPr>
                <a:t>2007</a:t>
              </a:r>
              <a:endParaRPr lang="en-US" sz="1200" b="1" dirty="0">
                <a:solidFill>
                  <a:srgbClr val="FFFFFF"/>
                </a:solidFill>
              </a:endParaRPr>
            </a:p>
          </p:txBody>
        </p:sp>
        <p:pic>
          <p:nvPicPr>
            <p:cNvPr id="99" name="Picture 2"/>
            <p:cNvPicPr>
              <a:picLocks noChangeAspect="1" noChangeArrowheads="1"/>
            </p:cNvPicPr>
            <p:nvPr/>
          </p:nvPicPr>
          <p:blipFill>
            <a:blip r:embed="rId47" cstate="print"/>
            <a:srcRect/>
            <a:stretch>
              <a:fillRect/>
            </a:stretch>
          </p:blipFill>
          <p:spPr bwMode="auto">
            <a:xfrm>
              <a:off x="6625761" y="4456237"/>
              <a:ext cx="708690" cy="713232"/>
            </a:xfrm>
            <a:prstGeom prst="rect">
              <a:avLst/>
            </a:prstGeom>
            <a:noFill/>
            <a:ln w="9525">
              <a:noFill/>
              <a:miter lim="800000"/>
              <a:headEnd/>
              <a:tailEnd/>
            </a:ln>
            <a:effectLst/>
          </p:spPr>
        </p:pic>
        <p:pic>
          <p:nvPicPr>
            <p:cNvPr id="112" name="Picture 1"/>
            <p:cNvPicPr>
              <a:picLocks noChangeAspect="1" noChangeArrowheads="1"/>
            </p:cNvPicPr>
            <p:nvPr/>
          </p:nvPicPr>
          <p:blipFill>
            <a:blip r:embed="rId48" cstate="print"/>
            <a:srcRect/>
            <a:stretch>
              <a:fillRect/>
            </a:stretch>
          </p:blipFill>
          <p:spPr bwMode="auto">
            <a:xfrm>
              <a:off x="6620429" y="5217281"/>
              <a:ext cx="714243" cy="712800"/>
            </a:xfrm>
            <a:prstGeom prst="rect">
              <a:avLst/>
            </a:prstGeom>
            <a:noFill/>
            <a:ln w="9525">
              <a:noFill/>
              <a:miter lim="800000"/>
              <a:headEnd/>
              <a:tailEnd/>
            </a:ln>
            <a:effectLst/>
          </p:spPr>
        </p:pic>
        <p:pic>
          <p:nvPicPr>
            <p:cNvPr id="650242" name="Picture 2"/>
            <p:cNvPicPr>
              <a:picLocks noChangeAspect="1" noChangeArrowheads="1"/>
            </p:cNvPicPr>
            <p:nvPr/>
          </p:nvPicPr>
          <p:blipFill>
            <a:blip r:embed="rId49" cstate="print"/>
            <a:srcRect/>
            <a:stretch>
              <a:fillRect/>
            </a:stretch>
          </p:blipFill>
          <p:spPr bwMode="auto">
            <a:xfrm>
              <a:off x="7406543" y="5216747"/>
              <a:ext cx="708790" cy="713334"/>
            </a:xfrm>
            <a:prstGeom prst="rect">
              <a:avLst/>
            </a:prstGeom>
            <a:noFill/>
            <a:ln w="9525">
              <a:noFill/>
              <a:miter lim="800000"/>
              <a:headEnd/>
              <a:tailEnd/>
            </a:ln>
            <a:effectLst/>
          </p:spPr>
        </p:pic>
        <p:pic>
          <p:nvPicPr>
            <p:cNvPr id="1027" name="Picture 3"/>
            <p:cNvPicPr>
              <a:picLocks noChangeAspect="1" noChangeArrowheads="1"/>
            </p:cNvPicPr>
            <p:nvPr/>
          </p:nvPicPr>
          <p:blipFill>
            <a:blip r:embed="rId50" cstate="print"/>
            <a:srcRect/>
            <a:stretch>
              <a:fillRect/>
            </a:stretch>
          </p:blipFill>
          <p:spPr bwMode="auto">
            <a:xfrm>
              <a:off x="6625761" y="3692727"/>
              <a:ext cx="712698" cy="715701"/>
            </a:xfrm>
            <a:prstGeom prst="rect">
              <a:avLst/>
            </a:prstGeom>
            <a:noFill/>
            <a:ln w="9525">
              <a:noFill/>
              <a:miter lim="800000"/>
              <a:headEnd/>
              <a:tailEnd/>
            </a:ln>
            <a:effectLst/>
          </p:spPr>
        </p:pic>
        <p:pic>
          <p:nvPicPr>
            <p:cNvPr id="1029" name="Picture 5"/>
            <p:cNvPicPr>
              <a:picLocks noChangeAspect="1" noChangeArrowheads="1"/>
            </p:cNvPicPr>
            <p:nvPr/>
          </p:nvPicPr>
          <p:blipFill>
            <a:blip r:embed="rId51" cstate="print"/>
            <a:srcRect/>
            <a:stretch>
              <a:fillRect/>
            </a:stretch>
          </p:blipFill>
          <p:spPr bwMode="auto">
            <a:xfrm>
              <a:off x="7405554" y="4454736"/>
              <a:ext cx="710770" cy="712800"/>
            </a:xfrm>
            <a:prstGeom prst="rect">
              <a:avLst/>
            </a:prstGeom>
            <a:noFill/>
            <a:ln w="9525">
              <a:noFill/>
              <a:miter lim="800000"/>
              <a:headEnd/>
              <a:tailEnd/>
            </a:ln>
            <a:effectLst/>
          </p:spPr>
        </p:pic>
        <p:pic>
          <p:nvPicPr>
            <p:cNvPr id="122" name="Picture 3"/>
            <p:cNvPicPr>
              <a:picLocks noChangeAspect="1" noChangeArrowheads="1"/>
            </p:cNvPicPr>
            <p:nvPr/>
          </p:nvPicPr>
          <p:blipFill>
            <a:blip r:embed="rId52" cstate="print"/>
            <a:srcRect/>
            <a:stretch>
              <a:fillRect/>
            </a:stretch>
          </p:blipFill>
          <p:spPr bwMode="auto">
            <a:xfrm>
              <a:off x="7406808" y="3692724"/>
              <a:ext cx="708260" cy="712800"/>
            </a:xfrm>
            <a:prstGeom prst="rect">
              <a:avLst/>
            </a:prstGeom>
            <a:noFill/>
            <a:ln w="9525">
              <a:noFill/>
              <a:miter lim="800000"/>
              <a:headEnd/>
              <a:tailEnd/>
            </a:ln>
            <a:effectLst/>
          </p:spPr>
        </p:pic>
        <p:pic>
          <p:nvPicPr>
            <p:cNvPr id="19458" name="Picture 2"/>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3152700" y="1124747"/>
              <a:ext cx="701410" cy="710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3195399" y="1251867"/>
              <a:ext cx="616008" cy="246221"/>
            </a:xfrm>
            <a:prstGeom prst="rect">
              <a:avLst/>
            </a:prstGeom>
            <a:solidFill>
              <a:schemeClr val="bg1"/>
            </a:solidFill>
          </p:spPr>
          <p:txBody>
            <a:bodyPr wrap="square" rtlCol="0">
              <a:spAutoFit/>
            </a:bodyPr>
            <a:lstStyle/>
            <a:p>
              <a:pPr algn="ctr" fontAlgn="base">
                <a:spcBef>
                  <a:spcPct val="0"/>
                </a:spcBef>
                <a:spcAft>
                  <a:spcPct val="0"/>
                </a:spcAft>
              </a:pPr>
              <a:r>
                <a:rPr lang="en-GB" sz="500" b="1" dirty="0" smtClean="0">
                  <a:solidFill>
                    <a:srgbClr val="000000"/>
                  </a:solidFill>
                </a:rPr>
                <a:t>QD Group Limited</a:t>
              </a:r>
              <a:endParaRPr lang="en-GB" sz="500" b="1" dirty="0">
                <a:solidFill>
                  <a:srgbClr val="000000"/>
                </a:solidFill>
              </a:endParaRPr>
            </a:p>
          </p:txBody>
        </p:sp>
        <p:sp>
          <p:nvSpPr>
            <p:cNvPr id="121" name="TextBox 120"/>
            <p:cNvSpPr txBox="1"/>
            <p:nvPr/>
          </p:nvSpPr>
          <p:spPr>
            <a:xfrm>
              <a:off x="8397768" y="6069329"/>
              <a:ext cx="282129" cy="184666"/>
            </a:xfrm>
            <a:prstGeom prst="rect">
              <a:avLst/>
            </a:prstGeom>
            <a:noFill/>
          </p:spPr>
          <p:txBody>
            <a:bodyPr wrap="none" lIns="0" tIns="0" rIns="0" bIns="0" rtlCol="0">
              <a:spAutoFit/>
            </a:bodyPr>
            <a:lstStyle/>
            <a:p>
              <a:pPr algn="ctr" fontAlgn="base">
                <a:spcBef>
                  <a:spcPct val="0"/>
                </a:spcBef>
                <a:spcAft>
                  <a:spcPct val="0"/>
                </a:spcAft>
              </a:pPr>
              <a:r>
                <a:rPr lang="en-US" sz="1200" b="1" dirty="0" smtClean="0">
                  <a:solidFill>
                    <a:srgbClr val="FFFFFF"/>
                  </a:solidFill>
                </a:rPr>
                <a:t>2013</a:t>
              </a:r>
              <a:endParaRPr lang="en-US" sz="1200" b="1" dirty="0">
                <a:solidFill>
                  <a:srgbClr val="FFFFFF"/>
                </a:solidFill>
              </a:endParaRPr>
            </a:p>
          </p:txBody>
        </p:sp>
        <p:pic>
          <p:nvPicPr>
            <p:cNvPr id="123" name="Picture 2"/>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8183655" y="5217281"/>
              <a:ext cx="708909" cy="7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8183654" y="4455002"/>
              <a:ext cx="707627" cy="7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 name="Picture 5"/>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8176748" y="3697223"/>
              <a:ext cx="707942" cy="7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24" name="Straight Connector 123"/>
          <p:cNvCxnSpPr/>
          <p:nvPr/>
        </p:nvCxnSpPr>
        <p:spPr>
          <a:xfrm flipV="1">
            <a:off x="395856" y="1012244"/>
            <a:ext cx="8377682" cy="10767"/>
          </a:xfrm>
          <a:prstGeom prst="line">
            <a:avLst/>
          </a:prstGeom>
          <a:ln w="34925"/>
        </p:spPr>
        <p:style>
          <a:lnRef idx="1">
            <a:schemeClr val="accent1"/>
          </a:lnRef>
          <a:fillRef idx="0">
            <a:schemeClr val="accent1"/>
          </a:fillRef>
          <a:effectRef idx="0">
            <a:schemeClr val="accent1"/>
          </a:effectRef>
          <a:fontRef idx="minor">
            <a:schemeClr val="tx1"/>
          </a:fontRef>
        </p:style>
      </p:cxnSp>
      <p:pic>
        <p:nvPicPr>
          <p:cNvPr id="126" name="Picture 2" descr="S:\Capital Partners\Business Development\Marketing\Picture files\Logos\Baird Capital Logos - Rebrand January 2013\BairdCapital-logo_rgb_300res.jpg"/>
          <p:cNvPicPr>
            <a:picLocks noChangeAspect="1" noChangeArrowheads="1"/>
          </p:cNvPicPr>
          <p:nvPr/>
        </p:nvPicPr>
        <p:blipFill>
          <a:blip r:embed="rId57" cstate="print">
            <a:extLst>
              <a:ext uri="{28A0092B-C50C-407E-A947-70E740481C1C}">
                <a14:useLocalDpi xmlns:a14="http://schemas.microsoft.com/office/drawing/2010/main" val="0"/>
              </a:ext>
            </a:extLst>
          </a:blip>
          <a:srcRect/>
          <a:stretch>
            <a:fillRect/>
          </a:stretch>
        </p:blipFill>
        <p:spPr bwMode="auto">
          <a:xfrm>
            <a:off x="6705598" y="234085"/>
            <a:ext cx="2039363" cy="436389"/>
          </a:xfrm>
          <a:prstGeom prst="rect">
            <a:avLst/>
          </a:prstGeom>
          <a:noFill/>
          <a:extLst>
            <a:ext uri="{909E8E84-426E-40DD-AFC4-6F175D3DCCD1}">
              <a14:hiddenFill xmlns:a14="http://schemas.microsoft.com/office/drawing/2010/main">
                <a:solidFill>
                  <a:srgbClr val="FFFFFF"/>
                </a:solidFill>
              </a14:hiddenFill>
            </a:ext>
          </a:extLst>
        </p:spPr>
      </p:pic>
      <p:sp>
        <p:nvSpPr>
          <p:cNvPr id="127" name="TextBox 126"/>
          <p:cNvSpPr txBox="1"/>
          <p:nvPr/>
        </p:nvSpPr>
        <p:spPr>
          <a:xfrm>
            <a:off x="4457700" y="6477000"/>
            <a:ext cx="228600" cy="261610"/>
          </a:xfrm>
          <a:prstGeom prst="rect">
            <a:avLst/>
          </a:prstGeom>
          <a:noFill/>
        </p:spPr>
        <p:txBody>
          <a:bodyPr wrap="square" rtlCol="0">
            <a:spAutoFit/>
          </a:bodyPr>
          <a:lstStyle/>
          <a:p>
            <a:pPr algn="ctr"/>
            <a:r>
              <a:rPr lang="en-GB" sz="1100" dirty="0" smtClean="0">
                <a:solidFill>
                  <a:prstClr val="black"/>
                </a:solidFill>
              </a:rPr>
              <a:t>5</a:t>
            </a:r>
            <a:endParaRPr lang="en-GB" sz="1100" dirty="0">
              <a:solidFill>
                <a:prstClr val="black"/>
              </a:solidFill>
            </a:endParaRPr>
          </a:p>
        </p:txBody>
      </p:sp>
    </p:spTree>
    <p:extLst>
      <p:ext uri="{BB962C8B-B14F-4D97-AF65-F5344CB8AC3E}">
        <p14:creationId xmlns:p14="http://schemas.microsoft.com/office/powerpoint/2010/main" val="29127095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153400" cy="990600"/>
          </a:xfrm>
        </p:spPr>
        <p:txBody>
          <a:bodyPr>
            <a:noAutofit/>
          </a:bodyPr>
          <a:lstStyle/>
          <a:p>
            <a:pPr algn="l"/>
            <a:r>
              <a:rPr lang="en-US" sz="2800" b="1" dirty="0" smtClean="0"/>
              <a:t>Experienced and Dedicated Research</a:t>
            </a:r>
            <a:br>
              <a:rPr lang="en-US" sz="2800" b="1" dirty="0" smtClean="0"/>
            </a:br>
            <a:r>
              <a:rPr lang="en-US" sz="2800" b="1" dirty="0" smtClean="0"/>
              <a:t>Coverage</a:t>
            </a:r>
            <a:endParaRPr lang="en-GB" sz="2800" b="1" dirty="0"/>
          </a:p>
        </p:txBody>
      </p:sp>
      <p:pic>
        <p:nvPicPr>
          <p:cNvPr id="3" name="Picture 36" descr="Marcon Mark"/>
          <p:cNvPicPr>
            <a:picLocks noChangeAspect="1" noChangeArrowheads="1"/>
          </p:cNvPicPr>
          <p:nvPr/>
        </p:nvPicPr>
        <p:blipFill>
          <a:blip r:embed="rId3" cstate="print"/>
          <a:srcRect/>
          <a:stretch>
            <a:fillRect/>
          </a:stretch>
        </p:blipFill>
        <p:spPr bwMode="auto">
          <a:xfrm>
            <a:off x="152400" y="1641253"/>
            <a:ext cx="1422889" cy="1927225"/>
          </a:xfrm>
          <a:prstGeom prst="rect">
            <a:avLst/>
          </a:prstGeom>
          <a:noFill/>
          <a:ln w="9525">
            <a:noFill/>
            <a:miter lim="800000"/>
            <a:headEnd/>
            <a:tailEnd/>
          </a:ln>
        </p:spPr>
      </p:pic>
      <p:sp>
        <p:nvSpPr>
          <p:cNvPr id="4" name="Rectangle 37"/>
          <p:cNvSpPr>
            <a:spLocks noChangeArrowheads="1"/>
          </p:cNvSpPr>
          <p:nvPr/>
        </p:nvSpPr>
        <p:spPr bwMode="auto">
          <a:xfrm>
            <a:off x="213946" y="1468215"/>
            <a:ext cx="3776297" cy="215444"/>
          </a:xfrm>
          <a:prstGeom prst="rect">
            <a:avLst/>
          </a:prstGeom>
          <a:noFill/>
          <a:ln w="9525">
            <a:noFill/>
            <a:miter lim="800000"/>
            <a:headEnd/>
            <a:tailEnd/>
          </a:ln>
        </p:spPr>
        <p:txBody>
          <a:bodyPr lIns="0" tIns="0" rIns="0" bIns="0">
            <a:spAutoFit/>
          </a:bodyPr>
          <a:lstStyle/>
          <a:p>
            <a:pPr marL="228600" indent="-228600">
              <a:spcBef>
                <a:spcPct val="50000"/>
              </a:spcBef>
              <a:buSzPct val="80000"/>
              <a:buFont typeface="Wingdings" pitchFamily="2" charset="2"/>
              <a:buNone/>
            </a:pPr>
            <a:r>
              <a:rPr lang="en-US" sz="1400" i="1" dirty="0" smtClean="0">
                <a:solidFill>
                  <a:srgbClr val="000000"/>
                </a:solidFill>
              </a:rPr>
              <a:t>Senior Research Analyst, Human Capital Services</a:t>
            </a:r>
            <a:endParaRPr lang="en-US" sz="1400" dirty="0" smtClean="0">
              <a:solidFill>
                <a:srgbClr val="000000"/>
              </a:solidFill>
            </a:endParaRPr>
          </a:p>
        </p:txBody>
      </p:sp>
      <p:sp>
        <p:nvSpPr>
          <p:cNvPr id="5" name="Rectangle 12"/>
          <p:cNvSpPr txBox="1">
            <a:spLocks noChangeArrowheads="1"/>
          </p:cNvSpPr>
          <p:nvPr/>
        </p:nvSpPr>
        <p:spPr bwMode="auto">
          <a:xfrm>
            <a:off x="1494693" y="1807512"/>
            <a:ext cx="2955814" cy="1938992"/>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marL="228600" indent="-228600">
              <a:spcBef>
                <a:spcPct val="50000"/>
              </a:spcBef>
              <a:buSzPct val="80000"/>
              <a:buFont typeface="Wingdings" pitchFamily="2" charset="2"/>
              <a:buChar char="n"/>
              <a:defRPr/>
            </a:pPr>
            <a:r>
              <a:rPr lang="en-GB" sz="1400" kern="0" dirty="0" smtClean="0">
                <a:solidFill>
                  <a:prstClr val="black"/>
                </a:solidFill>
              </a:rPr>
              <a:t>Over the past 12 years, focused on building the leading position covering the Human Capital Services sector</a:t>
            </a:r>
          </a:p>
          <a:p>
            <a:pPr marL="228600" indent="-228600">
              <a:spcBef>
                <a:spcPct val="50000"/>
              </a:spcBef>
              <a:buSzPct val="80000"/>
              <a:buFont typeface="Wingdings" pitchFamily="2" charset="2"/>
              <a:buChar char="n"/>
              <a:defRPr/>
            </a:pPr>
            <a:r>
              <a:rPr lang="en-GB" sz="1400" kern="0" dirty="0" smtClean="0">
                <a:solidFill>
                  <a:prstClr val="black"/>
                </a:solidFill>
              </a:rPr>
              <a:t>Prior to joining Baird, spent six years with Wachovia</a:t>
            </a:r>
          </a:p>
          <a:p>
            <a:pPr marL="228600" indent="-228600">
              <a:spcBef>
                <a:spcPct val="50000"/>
              </a:spcBef>
              <a:buSzPct val="80000"/>
              <a:buFont typeface="Wingdings" pitchFamily="2" charset="2"/>
              <a:buChar char="n"/>
              <a:defRPr/>
            </a:pPr>
            <a:r>
              <a:rPr lang="en-GB" sz="1400" kern="0" dirty="0" smtClean="0">
                <a:solidFill>
                  <a:prstClr val="black"/>
                </a:solidFill>
              </a:rPr>
              <a:t>Publishes Human Capital Services Metrics, Analysis, and Perspective on a monthly basis (“HCS MAP”)</a:t>
            </a:r>
          </a:p>
        </p:txBody>
      </p:sp>
      <p:grpSp>
        <p:nvGrpSpPr>
          <p:cNvPr id="6" name="Group 4"/>
          <p:cNvGrpSpPr>
            <a:grpSpLocks/>
          </p:cNvGrpSpPr>
          <p:nvPr/>
        </p:nvGrpSpPr>
        <p:grpSpPr bwMode="auto">
          <a:xfrm>
            <a:off x="213945" y="1196752"/>
            <a:ext cx="4207015" cy="495300"/>
            <a:chOff x="146" y="864"/>
            <a:chExt cx="5470" cy="312"/>
          </a:xfrm>
        </p:grpSpPr>
        <p:sp>
          <p:nvSpPr>
            <p:cNvPr id="7" name="Rectangle 5"/>
            <p:cNvSpPr>
              <a:spLocks noChangeArrowheads="1"/>
            </p:cNvSpPr>
            <p:nvPr/>
          </p:nvSpPr>
          <p:spPr bwMode="auto">
            <a:xfrm>
              <a:off x="146" y="864"/>
              <a:ext cx="5470" cy="144"/>
            </a:xfrm>
            <a:prstGeom prst="rect">
              <a:avLst/>
            </a:prstGeom>
            <a:noFill/>
            <a:ln w="9525">
              <a:noFill/>
              <a:miter lim="800000"/>
              <a:headEnd/>
              <a:tailEnd/>
            </a:ln>
          </p:spPr>
          <p:txBody>
            <a:bodyPr lIns="0" tIns="0" rIns="0" anchor="b"/>
            <a:lstStyle/>
            <a:p>
              <a:pPr>
                <a:spcBef>
                  <a:spcPct val="25000"/>
                </a:spcBef>
                <a:buFont typeface="Wingdings" pitchFamily="2" charset="2"/>
                <a:buNone/>
              </a:pPr>
              <a:r>
                <a:rPr lang="en-US" sz="1400" b="1" dirty="0" smtClean="0">
                  <a:solidFill>
                    <a:srgbClr val="000000"/>
                  </a:solidFill>
                </a:rPr>
                <a:t>Mark Marcon</a:t>
              </a:r>
            </a:p>
          </p:txBody>
        </p:sp>
        <p:sp>
          <p:nvSpPr>
            <p:cNvPr id="8" name="Line 6"/>
            <p:cNvSpPr>
              <a:spLocks noChangeShapeType="1"/>
            </p:cNvSpPr>
            <p:nvPr/>
          </p:nvSpPr>
          <p:spPr bwMode="auto">
            <a:xfrm>
              <a:off x="146" y="1009"/>
              <a:ext cx="5470" cy="0"/>
            </a:xfrm>
            <a:prstGeom prst="line">
              <a:avLst/>
            </a:prstGeom>
            <a:noFill/>
            <a:ln w="28575">
              <a:solidFill>
                <a:schemeClr val="tx1"/>
              </a:solidFill>
              <a:round/>
              <a:headEnd/>
              <a:tailEnd/>
            </a:ln>
            <a:effectLst>
              <a:outerShdw dist="35921" dir="2700000" algn="ctr" rotWithShape="0">
                <a:srgbClr val="DDDDDD"/>
              </a:outerShdw>
            </a:effectLst>
          </p:spPr>
          <p:txBody>
            <a:bodyPr/>
            <a:lstStyle/>
            <a:p>
              <a:pPr algn="ctr">
                <a:defRPr/>
              </a:pPr>
              <a:endParaRPr lang="en-US" b="1" dirty="0">
                <a:solidFill>
                  <a:srgbClr val="000000"/>
                </a:solidFill>
              </a:endParaRPr>
            </a:p>
          </p:txBody>
        </p:sp>
        <p:sp>
          <p:nvSpPr>
            <p:cNvPr id="9" name="Rectangle 7"/>
            <p:cNvSpPr>
              <a:spLocks noChangeArrowheads="1"/>
            </p:cNvSpPr>
            <p:nvPr/>
          </p:nvSpPr>
          <p:spPr bwMode="auto">
            <a:xfrm>
              <a:off x="146" y="1032"/>
              <a:ext cx="790" cy="144"/>
            </a:xfrm>
            <a:prstGeom prst="rect">
              <a:avLst/>
            </a:prstGeom>
            <a:noFill/>
            <a:ln w="9525">
              <a:noFill/>
              <a:miter lim="800000"/>
              <a:headEnd/>
              <a:tailEnd/>
            </a:ln>
          </p:spPr>
          <p:txBody>
            <a:bodyPr wrap="none" lIns="0" tIns="0" rIns="0" anchor="b"/>
            <a:lstStyle/>
            <a:p>
              <a:pPr>
                <a:spcBef>
                  <a:spcPct val="25000"/>
                </a:spcBef>
                <a:buFont typeface="Wingdings" pitchFamily="2" charset="2"/>
                <a:buNone/>
              </a:pPr>
              <a:endParaRPr lang="en-US" sz="1000" i="1" dirty="0" smtClean="0">
                <a:solidFill>
                  <a:srgbClr val="000000"/>
                </a:solidFill>
              </a:endParaRPr>
            </a:p>
          </p:txBody>
        </p:sp>
      </p:grpSp>
      <p:grpSp>
        <p:nvGrpSpPr>
          <p:cNvPr id="10" name="Group 8"/>
          <p:cNvGrpSpPr>
            <a:grpSpLocks/>
          </p:cNvGrpSpPr>
          <p:nvPr/>
        </p:nvGrpSpPr>
        <p:grpSpPr bwMode="auto">
          <a:xfrm>
            <a:off x="4690800" y="1196752"/>
            <a:ext cx="4207015" cy="495300"/>
            <a:chOff x="146" y="864"/>
            <a:chExt cx="5470" cy="312"/>
          </a:xfrm>
        </p:grpSpPr>
        <p:sp>
          <p:nvSpPr>
            <p:cNvPr id="11" name="Rectangle 9"/>
            <p:cNvSpPr>
              <a:spLocks noChangeArrowheads="1"/>
            </p:cNvSpPr>
            <p:nvPr/>
          </p:nvSpPr>
          <p:spPr bwMode="auto">
            <a:xfrm>
              <a:off x="146" y="864"/>
              <a:ext cx="5470" cy="144"/>
            </a:xfrm>
            <a:prstGeom prst="rect">
              <a:avLst/>
            </a:prstGeom>
            <a:noFill/>
            <a:ln w="9525">
              <a:noFill/>
              <a:miter lim="800000"/>
              <a:headEnd/>
              <a:tailEnd/>
            </a:ln>
          </p:spPr>
          <p:txBody>
            <a:bodyPr lIns="0" tIns="0" rIns="0" anchor="b"/>
            <a:lstStyle/>
            <a:p>
              <a:pPr>
                <a:spcBef>
                  <a:spcPct val="25000"/>
                </a:spcBef>
                <a:buFont typeface="Wingdings" pitchFamily="2" charset="2"/>
                <a:buNone/>
              </a:pPr>
              <a:r>
                <a:rPr lang="en-US" sz="1400" b="1" dirty="0" smtClean="0">
                  <a:solidFill>
                    <a:srgbClr val="000000"/>
                  </a:solidFill>
                </a:rPr>
                <a:t>Current Coverage</a:t>
              </a:r>
            </a:p>
          </p:txBody>
        </p:sp>
        <p:sp>
          <p:nvSpPr>
            <p:cNvPr id="12" name="Line 10"/>
            <p:cNvSpPr>
              <a:spLocks noChangeShapeType="1"/>
            </p:cNvSpPr>
            <p:nvPr/>
          </p:nvSpPr>
          <p:spPr bwMode="auto">
            <a:xfrm>
              <a:off x="146" y="1009"/>
              <a:ext cx="5470" cy="0"/>
            </a:xfrm>
            <a:prstGeom prst="line">
              <a:avLst/>
            </a:prstGeom>
            <a:noFill/>
            <a:ln w="28575">
              <a:solidFill>
                <a:schemeClr val="tx1"/>
              </a:solidFill>
              <a:round/>
              <a:headEnd/>
              <a:tailEnd/>
            </a:ln>
            <a:effectLst>
              <a:outerShdw dist="35921" dir="2700000" algn="ctr" rotWithShape="0">
                <a:srgbClr val="DDDDDD"/>
              </a:outerShdw>
            </a:effectLst>
          </p:spPr>
          <p:txBody>
            <a:bodyPr/>
            <a:lstStyle/>
            <a:p>
              <a:pPr algn="ctr">
                <a:defRPr/>
              </a:pPr>
              <a:endParaRPr lang="en-US" b="1" dirty="0">
                <a:solidFill>
                  <a:srgbClr val="000000"/>
                </a:solidFill>
              </a:endParaRPr>
            </a:p>
          </p:txBody>
        </p:sp>
        <p:sp>
          <p:nvSpPr>
            <p:cNvPr id="13" name="Rectangle 11"/>
            <p:cNvSpPr>
              <a:spLocks noChangeArrowheads="1"/>
            </p:cNvSpPr>
            <p:nvPr/>
          </p:nvSpPr>
          <p:spPr bwMode="auto">
            <a:xfrm>
              <a:off x="146" y="1032"/>
              <a:ext cx="790" cy="144"/>
            </a:xfrm>
            <a:prstGeom prst="rect">
              <a:avLst/>
            </a:prstGeom>
            <a:noFill/>
            <a:ln w="9525">
              <a:noFill/>
              <a:miter lim="800000"/>
              <a:headEnd/>
              <a:tailEnd/>
            </a:ln>
          </p:spPr>
          <p:txBody>
            <a:bodyPr wrap="none" lIns="0" tIns="0" rIns="0" anchor="b"/>
            <a:lstStyle/>
            <a:p>
              <a:pPr>
                <a:spcBef>
                  <a:spcPct val="25000"/>
                </a:spcBef>
                <a:buFont typeface="Wingdings" pitchFamily="2" charset="2"/>
                <a:buNone/>
              </a:pPr>
              <a:endParaRPr lang="en-US" sz="1000" i="1" dirty="0" smtClean="0">
                <a:solidFill>
                  <a:srgbClr val="000000"/>
                </a:solidFill>
              </a:endParaRPr>
            </a:p>
          </p:txBody>
        </p:sp>
      </p:grpSp>
      <p:grpSp>
        <p:nvGrpSpPr>
          <p:cNvPr id="50" name="Group 49"/>
          <p:cNvGrpSpPr/>
          <p:nvPr/>
        </p:nvGrpSpPr>
        <p:grpSpPr>
          <a:xfrm>
            <a:off x="4823870" y="3958988"/>
            <a:ext cx="4023415" cy="403480"/>
            <a:chOff x="5225859" y="3836988"/>
            <a:chExt cx="4358700" cy="403480"/>
          </a:xfrm>
        </p:grpSpPr>
        <p:pic>
          <p:nvPicPr>
            <p:cNvPr id="56" name="Picture 23" descr="Monster worldwide"/>
            <p:cNvPicPr>
              <a:picLocks noChangeAspect="1" noChangeArrowheads="1"/>
            </p:cNvPicPr>
            <p:nvPr/>
          </p:nvPicPr>
          <p:blipFill>
            <a:blip r:embed="rId4" cstate="print"/>
            <a:srcRect/>
            <a:stretch>
              <a:fillRect/>
            </a:stretch>
          </p:blipFill>
          <p:spPr bwMode="auto">
            <a:xfrm>
              <a:off x="5225859" y="3836988"/>
              <a:ext cx="1404000" cy="403480"/>
            </a:xfrm>
            <a:prstGeom prst="rect">
              <a:avLst/>
            </a:prstGeom>
            <a:noFill/>
            <a:ln w="9525">
              <a:noFill/>
              <a:miter lim="800000"/>
              <a:headEnd/>
              <a:tailEnd/>
            </a:ln>
          </p:spPr>
        </p:pic>
        <p:pic>
          <p:nvPicPr>
            <p:cNvPr id="59" name="Picture 19" descr="Paychex"/>
            <p:cNvPicPr>
              <a:picLocks noChangeAspect="1" noChangeArrowheads="1"/>
            </p:cNvPicPr>
            <p:nvPr/>
          </p:nvPicPr>
          <p:blipFill>
            <a:blip r:embed="rId5" cstate="print"/>
            <a:srcRect/>
            <a:stretch>
              <a:fillRect/>
            </a:stretch>
          </p:blipFill>
          <p:spPr bwMode="auto">
            <a:xfrm>
              <a:off x="8252559" y="3934044"/>
              <a:ext cx="1332000" cy="209368"/>
            </a:xfrm>
            <a:prstGeom prst="rect">
              <a:avLst/>
            </a:prstGeom>
            <a:noFill/>
            <a:ln w="9525">
              <a:noFill/>
              <a:miter lim="800000"/>
              <a:headEnd/>
              <a:tailEnd/>
            </a:ln>
          </p:spPr>
        </p:pic>
        <p:pic>
          <p:nvPicPr>
            <p:cNvPr id="60" name="Picture 59" descr="OnAssignment Just Plain.emf"/>
            <p:cNvPicPr>
              <a:picLocks noChangeAspect="1"/>
            </p:cNvPicPr>
            <p:nvPr/>
          </p:nvPicPr>
          <p:blipFill>
            <a:blip r:embed="rId6" cstate="print"/>
            <a:stretch>
              <a:fillRect/>
            </a:stretch>
          </p:blipFill>
          <p:spPr>
            <a:xfrm>
              <a:off x="6757209" y="3838226"/>
              <a:ext cx="1368000" cy="401005"/>
            </a:xfrm>
            <a:prstGeom prst="rect">
              <a:avLst/>
            </a:prstGeom>
          </p:spPr>
        </p:pic>
      </p:grpSp>
      <p:grpSp>
        <p:nvGrpSpPr>
          <p:cNvPr id="58" name="Group 57"/>
          <p:cNvGrpSpPr/>
          <p:nvPr/>
        </p:nvGrpSpPr>
        <p:grpSpPr>
          <a:xfrm>
            <a:off x="4823870" y="1577752"/>
            <a:ext cx="4023415" cy="314016"/>
            <a:chOff x="5225859" y="1752600"/>
            <a:chExt cx="4358700" cy="314016"/>
          </a:xfrm>
        </p:grpSpPr>
        <p:pic>
          <p:nvPicPr>
            <p:cNvPr id="63" name="Picture 31" descr="ADP-3"/>
            <p:cNvPicPr>
              <a:picLocks noChangeAspect="1" noChangeArrowheads="1"/>
            </p:cNvPicPr>
            <p:nvPr/>
          </p:nvPicPr>
          <p:blipFill>
            <a:blip r:embed="rId7" cstate="print"/>
            <a:srcRect/>
            <a:stretch>
              <a:fillRect/>
            </a:stretch>
          </p:blipFill>
          <p:spPr bwMode="auto">
            <a:xfrm>
              <a:off x="5225859" y="1775459"/>
              <a:ext cx="612000" cy="291157"/>
            </a:xfrm>
            <a:prstGeom prst="rect">
              <a:avLst/>
            </a:prstGeom>
            <a:noFill/>
            <a:ln w="9525">
              <a:noFill/>
              <a:miter lim="800000"/>
              <a:headEnd/>
              <a:tailEnd/>
            </a:ln>
          </p:spPr>
        </p:pic>
        <p:pic>
          <p:nvPicPr>
            <p:cNvPr id="64" name="Picture 2" descr="http://amnhealthcare.mediaroom.com/file.php/83/amn_9_rgb.jpg"/>
            <p:cNvPicPr>
              <a:picLocks noChangeAspect="1" noChangeArrowheads="1"/>
            </p:cNvPicPr>
            <p:nvPr/>
          </p:nvPicPr>
          <p:blipFill>
            <a:blip r:embed="rId8" cstate="print"/>
            <a:srcRect/>
            <a:stretch>
              <a:fillRect/>
            </a:stretch>
          </p:blipFill>
          <p:spPr bwMode="auto">
            <a:xfrm>
              <a:off x="6775209" y="1752600"/>
              <a:ext cx="828000" cy="280032"/>
            </a:xfrm>
            <a:prstGeom prst="rect">
              <a:avLst/>
            </a:prstGeom>
            <a:noFill/>
          </p:spPr>
        </p:pic>
        <p:pic>
          <p:nvPicPr>
            <p:cNvPr id="66" name="Picture 48" descr="Hudson Group"/>
            <p:cNvPicPr>
              <a:picLocks noChangeAspect="1" noChangeArrowheads="1"/>
            </p:cNvPicPr>
            <p:nvPr/>
          </p:nvPicPr>
          <p:blipFill>
            <a:blip r:embed="rId9" cstate="print"/>
            <a:srcRect/>
            <a:stretch>
              <a:fillRect/>
            </a:stretch>
          </p:blipFill>
          <p:spPr bwMode="auto">
            <a:xfrm>
              <a:off x="8540559" y="1760985"/>
              <a:ext cx="1044000" cy="274581"/>
            </a:xfrm>
            <a:prstGeom prst="rect">
              <a:avLst/>
            </a:prstGeom>
            <a:noFill/>
            <a:ln w="9525">
              <a:noFill/>
              <a:miter lim="800000"/>
              <a:headEnd/>
              <a:tailEnd/>
            </a:ln>
          </p:spPr>
        </p:pic>
      </p:grpSp>
      <p:pic>
        <p:nvPicPr>
          <p:cNvPr id="68" name="Picture 2"/>
          <p:cNvPicPr>
            <a:picLocks noChangeAspect="1" noChangeArrowheads="1"/>
          </p:cNvPicPr>
          <p:nvPr/>
        </p:nvPicPr>
        <p:blipFill>
          <a:blip r:embed="rId10" cstate="print"/>
          <a:srcRect/>
          <a:stretch>
            <a:fillRect/>
          </a:stretch>
        </p:blipFill>
        <p:spPr bwMode="auto">
          <a:xfrm>
            <a:off x="5180196" y="2293828"/>
            <a:ext cx="1428923" cy="294550"/>
          </a:xfrm>
          <a:prstGeom prst="rect">
            <a:avLst/>
          </a:prstGeom>
          <a:noFill/>
          <a:ln w="9525">
            <a:noFill/>
            <a:miter lim="800000"/>
            <a:headEnd/>
            <a:tailEnd/>
          </a:ln>
        </p:spPr>
      </p:pic>
      <p:pic>
        <p:nvPicPr>
          <p:cNvPr id="55" name="Picture 24" descr="Korn Ferry"/>
          <p:cNvPicPr>
            <a:picLocks noChangeAspect="1" noChangeArrowheads="1"/>
          </p:cNvPicPr>
          <p:nvPr/>
        </p:nvPicPr>
        <p:blipFill>
          <a:blip r:embed="rId11" cstate="print"/>
          <a:srcRect/>
          <a:stretch>
            <a:fillRect/>
          </a:stretch>
        </p:blipFill>
        <p:spPr bwMode="auto">
          <a:xfrm>
            <a:off x="4810033" y="3216023"/>
            <a:ext cx="1785249" cy="259253"/>
          </a:xfrm>
          <a:prstGeom prst="rect">
            <a:avLst/>
          </a:prstGeom>
          <a:noFill/>
          <a:ln w="9525">
            <a:noFill/>
            <a:miter lim="800000"/>
            <a:headEnd/>
            <a:tailEnd/>
          </a:ln>
        </p:spPr>
      </p:pic>
      <p:pic>
        <p:nvPicPr>
          <p:cNvPr id="70" name="Picture 2" descr="https://candidate.manpower.com/wps/wcm/connect/ecfc058046507227b76fffb5cb24bec3/MPG_BE_Logo_SS_STK_WhiteBG.jpg?MOD=AJPERES&amp;useDefaultText=0&amp;useDefaultDesc=0"/>
          <p:cNvPicPr>
            <a:picLocks noChangeAspect="1" noChangeArrowheads="1"/>
          </p:cNvPicPr>
          <p:nvPr/>
        </p:nvPicPr>
        <p:blipFill>
          <a:blip r:embed="rId12" cstate="print"/>
          <a:srcRect l="7716" t="6250" r="7407" b="12500"/>
          <a:stretch>
            <a:fillRect/>
          </a:stretch>
        </p:blipFill>
        <p:spPr bwMode="auto">
          <a:xfrm>
            <a:off x="7916823" y="2990440"/>
            <a:ext cx="930462" cy="595637"/>
          </a:xfrm>
          <a:prstGeom prst="rect">
            <a:avLst/>
          </a:prstGeom>
          <a:noFill/>
        </p:spPr>
      </p:pic>
      <p:grpSp>
        <p:nvGrpSpPr>
          <p:cNvPr id="49" name="Group 48"/>
          <p:cNvGrpSpPr/>
          <p:nvPr/>
        </p:nvGrpSpPr>
        <p:grpSpPr>
          <a:xfrm>
            <a:off x="4823870" y="4735380"/>
            <a:ext cx="4023415" cy="476498"/>
            <a:chOff x="5225859" y="4467225"/>
            <a:chExt cx="4358700" cy="476498"/>
          </a:xfrm>
        </p:grpSpPr>
        <p:pic>
          <p:nvPicPr>
            <p:cNvPr id="48" name="Picture 28" descr="RobertHalf"/>
            <p:cNvPicPr>
              <a:picLocks noChangeAspect="1" noChangeArrowheads="1"/>
            </p:cNvPicPr>
            <p:nvPr/>
          </p:nvPicPr>
          <p:blipFill>
            <a:blip r:embed="rId13" cstate="print"/>
            <a:srcRect/>
            <a:stretch>
              <a:fillRect/>
            </a:stretch>
          </p:blipFill>
          <p:spPr bwMode="auto">
            <a:xfrm>
              <a:off x="7208559" y="4467225"/>
              <a:ext cx="2376000" cy="476498"/>
            </a:xfrm>
            <a:prstGeom prst="rect">
              <a:avLst/>
            </a:prstGeom>
            <a:noFill/>
            <a:ln w="9525">
              <a:noFill/>
              <a:miter lim="800000"/>
              <a:headEnd/>
              <a:tailEnd/>
            </a:ln>
          </p:spPr>
        </p:pic>
        <p:pic>
          <p:nvPicPr>
            <p:cNvPr id="41" name="Picture 14" descr="resourcesGlobal"/>
            <p:cNvPicPr>
              <a:picLocks noChangeAspect="1" noChangeArrowheads="1"/>
            </p:cNvPicPr>
            <p:nvPr/>
          </p:nvPicPr>
          <p:blipFill>
            <a:blip r:embed="rId14" cstate="print"/>
            <a:srcRect/>
            <a:stretch>
              <a:fillRect/>
            </a:stretch>
          </p:blipFill>
          <p:spPr bwMode="auto">
            <a:xfrm>
              <a:off x="5225859" y="4603465"/>
              <a:ext cx="1404000" cy="289716"/>
            </a:xfrm>
            <a:prstGeom prst="rect">
              <a:avLst/>
            </a:prstGeom>
            <a:noFill/>
            <a:ln w="9525">
              <a:noFill/>
              <a:miter lim="800000"/>
              <a:headEnd/>
              <a:tailEnd/>
            </a:ln>
          </p:spPr>
        </p:pic>
      </p:grpSp>
      <p:grpSp>
        <p:nvGrpSpPr>
          <p:cNvPr id="42" name="Group 41"/>
          <p:cNvGrpSpPr/>
          <p:nvPr/>
        </p:nvGrpSpPr>
        <p:grpSpPr>
          <a:xfrm>
            <a:off x="4823870" y="5584792"/>
            <a:ext cx="4023415" cy="551250"/>
            <a:chOff x="5225859" y="5759640"/>
            <a:chExt cx="4358700" cy="551250"/>
          </a:xfrm>
        </p:grpSpPr>
        <p:pic>
          <p:nvPicPr>
            <p:cNvPr id="51" name="Picture 1"/>
            <p:cNvPicPr>
              <a:picLocks noChangeAspect="1" noChangeArrowheads="1"/>
            </p:cNvPicPr>
            <p:nvPr/>
          </p:nvPicPr>
          <p:blipFill>
            <a:blip r:embed="rId15" cstate="print"/>
            <a:srcRect/>
            <a:stretch>
              <a:fillRect/>
            </a:stretch>
          </p:blipFill>
          <p:spPr bwMode="auto">
            <a:xfrm>
              <a:off x="5225859" y="5911321"/>
              <a:ext cx="2088000" cy="247889"/>
            </a:xfrm>
            <a:prstGeom prst="rect">
              <a:avLst/>
            </a:prstGeom>
            <a:noFill/>
            <a:ln w="9525">
              <a:noFill/>
              <a:miter lim="800000"/>
              <a:headEnd/>
              <a:tailEnd/>
            </a:ln>
            <a:effectLst/>
          </p:spPr>
        </p:pic>
        <p:pic>
          <p:nvPicPr>
            <p:cNvPr id="52" name="Picture 64" descr="TrueBlue 2"/>
            <p:cNvPicPr>
              <a:picLocks noChangeAspect="1" noChangeArrowheads="1"/>
            </p:cNvPicPr>
            <p:nvPr/>
          </p:nvPicPr>
          <p:blipFill>
            <a:blip r:embed="rId16" cstate="print"/>
            <a:srcRect/>
            <a:stretch>
              <a:fillRect/>
            </a:stretch>
          </p:blipFill>
          <p:spPr bwMode="auto">
            <a:xfrm>
              <a:off x="7495209" y="5759640"/>
              <a:ext cx="900000" cy="551250"/>
            </a:xfrm>
            <a:prstGeom prst="rect">
              <a:avLst/>
            </a:prstGeom>
            <a:noFill/>
            <a:ln w="9525">
              <a:noFill/>
              <a:miter lim="800000"/>
              <a:headEnd/>
              <a:tailEnd/>
            </a:ln>
          </p:spPr>
        </p:pic>
        <p:pic>
          <p:nvPicPr>
            <p:cNvPr id="40" name="Picture 10" descr="http://upload.wikimedia.org/wikipedia/en/thumb/8/8b/Ultimate_Software_logo.jpg/640px-Ultimate_Software_logo.jpg"/>
            <p:cNvPicPr>
              <a:picLocks noChangeAspect="1" noChangeArrowheads="1"/>
            </p:cNvPicPr>
            <p:nvPr/>
          </p:nvPicPr>
          <p:blipFill>
            <a:blip r:embed="rId17" cstate="print"/>
            <a:srcRect/>
            <a:stretch>
              <a:fillRect/>
            </a:stretch>
          </p:blipFill>
          <p:spPr bwMode="auto">
            <a:xfrm>
              <a:off x="8576559" y="5825001"/>
              <a:ext cx="1008000" cy="420528"/>
            </a:xfrm>
            <a:prstGeom prst="rect">
              <a:avLst/>
            </a:prstGeom>
            <a:noFill/>
          </p:spPr>
        </p:pic>
      </p:grpSp>
      <p:pic>
        <p:nvPicPr>
          <p:cNvPr id="43" name="Picture 10" descr="W:\!Best Practices\Logos\K\KForce.emf"/>
          <p:cNvPicPr>
            <a:picLocks noChangeAspect="1" noChangeArrowheads="1"/>
          </p:cNvPicPr>
          <p:nvPr/>
        </p:nvPicPr>
        <p:blipFill>
          <a:blip r:embed="rId18" cstate="print"/>
          <a:srcRect/>
          <a:stretch>
            <a:fillRect/>
          </a:stretch>
        </p:blipFill>
        <p:spPr bwMode="auto">
          <a:xfrm>
            <a:off x="7020772" y="2267995"/>
            <a:ext cx="994833" cy="387837"/>
          </a:xfrm>
          <a:prstGeom prst="rect">
            <a:avLst/>
          </a:prstGeom>
          <a:noFill/>
        </p:spPr>
      </p:pic>
      <p:pic>
        <p:nvPicPr>
          <p:cNvPr id="19459" name="Picture 3"/>
          <p:cNvPicPr>
            <a:picLocks noChangeAspect="1" noChangeArrowheads="1"/>
          </p:cNvPicPr>
          <p:nvPr/>
        </p:nvPicPr>
        <p:blipFill rotWithShape="1">
          <a:blip r:embed="rId19">
            <a:extLst>
              <a:ext uri="{28A0092B-C50C-407E-A947-70E740481C1C}">
                <a14:useLocalDpi xmlns:a14="http://schemas.microsoft.com/office/drawing/2010/main" val="0"/>
              </a:ext>
            </a:extLst>
          </a:blip>
          <a:srcRect l="36937" t="31401" r="36246" b="11738"/>
          <a:stretch/>
        </p:blipFill>
        <p:spPr bwMode="auto">
          <a:xfrm>
            <a:off x="557954" y="4211442"/>
            <a:ext cx="1365571" cy="1960545"/>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9458" name="Picture 2"/>
          <p:cNvPicPr>
            <a:picLocks noChangeAspect="1" noChangeArrowheads="1"/>
          </p:cNvPicPr>
          <p:nvPr/>
        </p:nvPicPr>
        <p:blipFill rotWithShape="1">
          <a:blip r:embed="rId20">
            <a:extLst>
              <a:ext uri="{28A0092B-C50C-407E-A947-70E740481C1C}">
                <a14:useLocalDpi xmlns:a14="http://schemas.microsoft.com/office/drawing/2010/main" val="0"/>
              </a:ext>
            </a:extLst>
          </a:blip>
          <a:srcRect l="34740" t="41220" r="34063" b="20333"/>
          <a:stretch/>
        </p:blipFill>
        <p:spPr bwMode="auto">
          <a:xfrm>
            <a:off x="2109491" y="4581292"/>
            <a:ext cx="1906401" cy="1590695"/>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4580" name="Picture 4" descr="http://www.formostgc.com/wp-content/uploads/2013/02/LinkedIn-Logo-2C.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840349" y="3242278"/>
            <a:ext cx="805874" cy="210869"/>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Straight Connector 36"/>
          <p:cNvCxnSpPr/>
          <p:nvPr/>
        </p:nvCxnSpPr>
        <p:spPr>
          <a:xfrm flipV="1">
            <a:off x="395856" y="1012244"/>
            <a:ext cx="8377682" cy="10767"/>
          </a:xfrm>
          <a:prstGeom prst="line">
            <a:avLst/>
          </a:prstGeom>
          <a:ln w="34925"/>
        </p:spPr>
        <p:style>
          <a:lnRef idx="1">
            <a:schemeClr val="accent1"/>
          </a:lnRef>
          <a:fillRef idx="0">
            <a:schemeClr val="accent1"/>
          </a:fillRef>
          <a:effectRef idx="0">
            <a:schemeClr val="accent1"/>
          </a:effectRef>
          <a:fontRef idx="minor">
            <a:schemeClr val="tx1"/>
          </a:fontRef>
        </p:style>
      </p:cxnSp>
      <p:pic>
        <p:nvPicPr>
          <p:cNvPr id="38" name="Picture 2" descr="S:\Capital Partners\Business Development\Marketing\Picture files\Logos\Baird Capital Logos - Rebrand January 2013\BairdCapital-logo_rgb_300res.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705598" y="234085"/>
            <a:ext cx="2039363" cy="43638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4457700" y="6477000"/>
            <a:ext cx="228600" cy="261610"/>
          </a:xfrm>
          <a:prstGeom prst="rect">
            <a:avLst/>
          </a:prstGeom>
          <a:noFill/>
        </p:spPr>
        <p:txBody>
          <a:bodyPr wrap="square" rtlCol="0">
            <a:spAutoFit/>
          </a:bodyPr>
          <a:lstStyle/>
          <a:p>
            <a:pPr algn="ctr"/>
            <a:r>
              <a:rPr lang="en-GB" sz="1100" dirty="0" smtClean="0">
                <a:solidFill>
                  <a:prstClr val="black"/>
                </a:solidFill>
              </a:rPr>
              <a:t>6</a:t>
            </a:r>
            <a:endParaRPr lang="en-GB" sz="1100" dirty="0">
              <a:solidFill>
                <a:prstClr val="black"/>
              </a:solidFill>
            </a:endParaRPr>
          </a:p>
        </p:txBody>
      </p:sp>
    </p:spTree>
    <p:extLst>
      <p:ext uri="{BB962C8B-B14F-4D97-AF65-F5344CB8AC3E}">
        <p14:creationId xmlns:p14="http://schemas.microsoft.com/office/powerpoint/2010/main" val="30084184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2"/>
          <p:cNvSpPr>
            <a:spLocks noChangeArrowheads="1"/>
          </p:cNvSpPr>
          <p:nvPr/>
        </p:nvSpPr>
        <p:spPr bwMode="auto">
          <a:xfrm>
            <a:off x="383935" y="1098549"/>
            <a:ext cx="6400800" cy="244475"/>
          </a:xfrm>
          <a:prstGeom prst="rect">
            <a:avLst/>
          </a:prstGeom>
          <a:noFill/>
          <a:ln w="9525">
            <a:noFill/>
            <a:miter lim="800000"/>
            <a:headEnd/>
            <a:tailEnd/>
          </a:ln>
          <a:effectLst/>
        </p:spPr>
        <p:txBody>
          <a:bodyPr lIns="0" tIns="0" rIns="0" bIns="0">
            <a:spAutoFit/>
          </a:bodyPr>
          <a:lstStyle/>
          <a:p>
            <a:pPr>
              <a:buSzPct val="80000"/>
              <a:buFont typeface="Wingdings" pitchFamily="2" charset="2"/>
              <a:buNone/>
            </a:pPr>
            <a:r>
              <a:rPr lang="en-US" sz="1600" i="1" dirty="0" smtClean="0">
                <a:solidFill>
                  <a:srgbClr val="376092"/>
                </a:solidFill>
              </a:rPr>
              <a:t>Over 700 total attendees, with 850 one-on-one meetings held</a:t>
            </a:r>
            <a:endParaRPr lang="en-US" sz="1600" i="1" dirty="0">
              <a:solidFill>
                <a:srgbClr val="376092"/>
              </a:solidFill>
            </a:endParaRPr>
          </a:p>
        </p:txBody>
      </p:sp>
      <p:grpSp>
        <p:nvGrpSpPr>
          <p:cNvPr id="5" name="Group 4"/>
          <p:cNvGrpSpPr>
            <a:grpSpLocks/>
          </p:cNvGrpSpPr>
          <p:nvPr/>
        </p:nvGrpSpPr>
        <p:grpSpPr bwMode="auto">
          <a:xfrm>
            <a:off x="2514600" y="1493838"/>
            <a:ext cx="6172200" cy="485775"/>
            <a:chOff x="146" y="870"/>
            <a:chExt cx="5470" cy="306"/>
          </a:xfrm>
        </p:grpSpPr>
        <p:sp>
          <p:nvSpPr>
            <p:cNvPr id="6" name="Rectangle 5"/>
            <p:cNvSpPr>
              <a:spLocks noChangeArrowheads="1"/>
            </p:cNvSpPr>
            <p:nvPr/>
          </p:nvSpPr>
          <p:spPr bwMode="auto">
            <a:xfrm>
              <a:off x="146" y="870"/>
              <a:ext cx="5470" cy="144"/>
            </a:xfrm>
            <a:prstGeom prst="rect">
              <a:avLst/>
            </a:prstGeom>
            <a:noFill/>
            <a:ln w="9525">
              <a:noFill/>
              <a:miter lim="800000"/>
              <a:headEnd/>
              <a:tailEnd/>
            </a:ln>
            <a:effectLst/>
          </p:spPr>
          <p:txBody>
            <a:bodyPr lIns="0" tIns="0" rIns="0" anchor="b"/>
            <a:lstStyle/>
            <a:p>
              <a:pPr>
                <a:spcBef>
                  <a:spcPct val="25000"/>
                </a:spcBef>
                <a:buFont typeface="Wingdings" pitchFamily="2" charset="2"/>
                <a:buNone/>
              </a:pPr>
              <a:r>
                <a:rPr lang="en-US" sz="1400" b="1" dirty="0">
                  <a:solidFill>
                    <a:prstClr val="black"/>
                  </a:solidFill>
                </a:rPr>
                <a:t>Selected </a:t>
              </a:r>
              <a:r>
                <a:rPr lang="en-US" sz="1400" b="1" dirty="0" smtClean="0">
                  <a:solidFill>
                    <a:prstClr val="black"/>
                  </a:solidFill>
                </a:rPr>
                <a:t>2012 Conference Attendees</a:t>
              </a:r>
              <a:endParaRPr lang="en-US" sz="1400" b="1" dirty="0">
                <a:solidFill>
                  <a:prstClr val="black"/>
                </a:solidFill>
              </a:endParaRPr>
            </a:p>
          </p:txBody>
        </p:sp>
        <p:sp>
          <p:nvSpPr>
            <p:cNvPr id="7" name="Line 6"/>
            <p:cNvSpPr>
              <a:spLocks noChangeShapeType="1"/>
            </p:cNvSpPr>
            <p:nvPr/>
          </p:nvSpPr>
          <p:spPr bwMode="auto">
            <a:xfrm>
              <a:off x="146" y="1009"/>
              <a:ext cx="5470" cy="0"/>
            </a:xfrm>
            <a:prstGeom prst="line">
              <a:avLst/>
            </a:prstGeom>
            <a:noFill/>
            <a:ln w="28575">
              <a:solidFill>
                <a:schemeClr val="tx1"/>
              </a:solidFill>
              <a:round/>
              <a:headEnd/>
              <a:tailEnd/>
            </a:ln>
            <a:effectLst>
              <a:outerShdw dist="35921" dir="2700000" algn="ctr" rotWithShape="0">
                <a:srgbClr val="DDDDDD"/>
              </a:outerShdw>
            </a:effectLst>
          </p:spPr>
          <p:txBody>
            <a:bodyPr/>
            <a:lstStyle/>
            <a:p>
              <a:endParaRPr lang="en-GB" dirty="0">
                <a:solidFill>
                  <a:prstClr val="black"/>
                </a:solidFill>
              </a:endParaRPr>
            </a:p>
          </p:txBody>
        </p:sp>
        <p:sp>
          <p:nvSpPr>
            <p:cNvPr id="8" name="Rectangle 7"/>
            <p:cNvSpPr>
              <a:spLocks noChangeArrowheads="1"/>
            </p:cNvSpPr>
            <p:nvPr/>
          </p:nvSpPr>
          <p:spPr bwMode="auto">
            <a:xfrm>
              <a:off x="146" y="1032"/>
              <a:ext cx="790" cy="144"/>
            </a:xfrm>
            <a:prstGeom prst="rect">
              <a:avLst/>
            </a:prstGeom>
            <a:noFill/>
            <a:ln w="9525">
              <a:noFill/>
              <a:miter lim="800000"/>
              <a:headEnd/>
              <a:tailEnd/>
            </a:ln>
            <a:effectLst/>
          </p:spPr>
          <p:txBody>
            <a:bodyPr wrap="none" lIns="0" tIns="0" rIns="0" anchor="b"/>
            <a:lstStyle/>
            <a:p>
              <a:pPr>
                <a:spcBef>
                  <a:spcPct val="25000"/>
                </a:spcBef>
                <a:buFont typeface="Wingdings" pitchFamily="2" charset="2"/>
                <a:buNone/>
              </a:pPr>
              <a:endParaRPr lang="en-US" sz="1000" dirty="0">
                <a:solidFill>
                  <a:prstClr val="black"/>
                </a:solidFill>
              </a:endParaRPr>
            </a:p>
          </p:txBody>
        </p:sp>
      </p:grpSp>
      <p:grpSp>
        <p:nvGrpSpPr>
          <p:cNvPr id="9" name="Group 8"/>
          <p:cNvGrpSpPr>
            <a:grpSpLocks/>
          </p:cNvGrpSpPr>
          <p:nvPr/>
        </p:nvGrpSpPr>
        <p:grpSpPr bwMode="auto">
          <a:xfrm>
            <a:off x="441085" y="1687232"/>
            <a:ext cx="1843454" cy="228600"/>
            <a:chOff x="268" y="1223"/>
            <a:chExt cx="1161" cy="144"/>
          </a:xfrm>
        </p:grpSpPr>
        <p:sp>
          <p:nvSpPr>
            <p:cNvPr id="10" name="Rectangle 9"/>
            <p:cNvSpPr>
              <a:spLocks noChangeArrowheads="1"/>
            </p:cNvSpPr>
            <p:nvPr/>
          </p:nvSpPr>
          <p:spPr bwMode="auto">
            <a:xfrm>
              <a:off x="268" y="1223"/>
              <a:ext cx="1161" cy="144"/>
            </a:xfrm>
            <a:prstGeom prst="rect">
              <a:avLst/>
            </a:prstGeom>
            <a:noFill/>
            <a:ln w="9525">
              <a:noFill/>
              <a:miter lim="800000"/>
              <a:headEnd/>
              <a:tailEnd/>
            </a:ln>
            <a:effectLst/>
          </p:spPr>
          <p:txBody>
            <a:bodyPr lIns="0" tIns="0" rIns="0" anchor="b"/>
            <a:lstStyle/>
            <a:p>
              <a:pPr algn="ctr">
                <a:spcBef>
                  <a:spcPct val="25000"/>
                </a:spcBef>
                <a:buFont typeface="Wingdings" pitchFamily="2" charset="2"/>
                <a:buNone/>
              </a:pPr>
              <a:r>
                <a:rPr lang="en-US" sz="1400" b="1" dirty="0" smtClean="0">
                  <a:solidFill>
                    <a:prstClr val="black"/>
                  </a:solidFill>
                </a:rPr>
                <a:t>2012 Key Statistics</a:t>
              </a:r>
              <a:endParaRPr lang="en-US" sz="1400" b="1" dirty="0">
                <a:solidFill>
                  <a:prstClr val="black"/>
                </a:solidFill>
              </a:endParaRPr>
            </a:p>
          </p:txBody>
        </p:sp>
        <p:sp>
          <p:nvSpPr>
            <p:cNvPr id="11" name="Line 10"/>
            <p:cNvSpPr>
              <a:spLocks noChangeShapeType="1"/>
            </p:cNvSpPr>
            <p:nvPr/>
          </p:nvSpPr>
          <p:spPr bwMode="auto">
            <a:xfrm>
              <a:off x="268" y="1367"/>
              <a:ext cx="1161" cy="0"/>
            </a:xfrm>
            <a:prstGeom prst="line">
              <a:avLst/>
            </a:prstGeom>
            <a:noFill/>
            <a:ln w="28575">
              <a:solidFill>
                <a:schemeClr val="tx1"/>
              </a:solidFill>
              <a:round/>
              <a:headEnd/>
              <a:tailEnd/>
            </a:ln>
            <a:effectLst>
              <a:outerShdw dist="35921" dir="2700000" algn="ctr" rotWithShape="0">
                <a:srgbClr val="DDDDDD"/>
              </a:outerShdw>
            </a:effectLst>
          </p:spPr>
          <p:txBody>
            <a:bodyPr/>
            <a:lstStyle/>
            <a:p>
              <a:endParaRPr lang="en-GB" dirty="0">
                <a:solidFill>
                  <a:prstClr val="black"/>
                </a:solidFill>
              </a:endParaRPr>
            </a:p>
          </p:txBody>
        </p:sp>
      </p:grpSp>
      <p:sp>
        <p:nvSpPr>
          <p:cNvPr id="15" name="TextBox 14"/>
          <p:cNvSpPr txBox="1"/>
          <p:nvPr/>
        </p:nvSpPr>
        <p:spPr>
          <a:xfrm>
            <a:off x="302369" y="1625496"/>
            <a:ext cx="2076923" cy="3877985"/>
          </a:xfrm>
          <a:prstGeom prst="rect">
            <a:avLst/>
          </a:prstGeom>
          <a:noFill/>
          <a:ln w="22225">
            <a:solidFill>
              <a:schemeClr val="tx1"/>
            </a:solidFill>
          </a:ln>
        </p:spPr>
        <p:txBody>
          <a:bodyPr wrap="square" rtlCol="0">
            <a:spAutoFit/>
          </a:bodyPr>
          <a:lstStyle/>
          <a:p>
            <a:endParaRPr lang="en-GB" dirty="0" smtClean="0">
              <a:solidFill>
                <a:prstClr val="black"/>
              </a:solidFill>
            </a:endParaRPr>
          </a:p>
          <a:p>
            <a:endParaRPr lang="en-GB" dirty="0" smtClean="0">
              <a:solidFill>
                <a:prstClr val="black"/>
              </a:solidFill>
            </a:endParaRPr>
          </a:p>
          <a:p>
            <a:endParaRPr lang="en-GB" dirty="0" smtClean="0">
              <a:solidFill>
                <a:prstClr val="black"/>
              </a:solidFill>
            </a:endParaRPr>
          </a:p>
          <a:p>
            <a:endParaRPr lang="en-GB" dirty="0" smtClean="0">
              <a:solidFill>
                <a:prstClr val="black"/>
              </a:solidFill>
            </a:endParaRPr>
          </a:p>
          <a:p>
            <a:endParaRPr lang="en-GB" dirty="0" smtClean="0">
              <a:solidFill>
                <a:prstClr val="black"/>
              </a:solidFill>
            </a:endParaRPr>
          </a:p>
          <a:p>
            <a:endParaRPr lang="en-GB" dirty="0" smtClean="0">
              <a:solidFill>
                <a:prstClr val="black"/>
              </a:solidFill>
            </a:endParaRPr>
          </a:p>
          <a:p>
            <a:endParaRPr lang="en-GB" dirty="0" smtClean="0">
              <a:solidFill>
                <a:prstClr val="black"/>
              </a:solidFill>
            </a:endParaRPr>
          </a:p>
          <a:p>
            <a:endParaRPr lang="en-GB" dirty="0" smtClean="0">
              <a:solidFill>
                <a:prstClr val="black"/>
              </a:solidFill>
            </a:endParaRPr>
          </a:p>
          <a:p>
            <a:endParaRPr lang="en-GB" dirty="0" smtClean="0">
              <a:solidFill>
                <a:prstClr val="black"/>
              </a:solidFill>
            </a:endParaRPr>
          </a:p>
          <a:p>
            <a:endParaRPr lang="en-GB" dirty="0" smtClean="0">
              <a:solidFill>
                <a:prstClr val="black"/>
              </a:solidFill>
            </a:endParaRPr>
          </a:p>
          <a:p>
            <a:endParaRPr lang="en-GB" dirty="0" smtClean="0">
              <a:solidFill>
                <a:prstClr val="black"/>
              </a:solidFill>
            </a:endParaRPr>
          </a:p>
          <a:p>
            <a:endParaRPr lang="en-GB" dirty="0" smtClean="0">
              <a:solidFill>
                <a:prstClr val="black"/>
              </a:solidFill>
            </a:endParaRPr>
          </a:p>
          <a:p>
            <a:endParaRPr lang="en-GB" dirty="0" smtClean="0">
              <a:solidFill>
                <a:prstClr val="black"/>
              </a:solidFill>
            </a:endParaRPr>
          </a:p>
          <a:p>
            <a:endParaRPr lang="en-GB" sz="1200" dirty="0">
              <a:solidFill>
                <a:prstClr val="black"/>
              </a:solidFill>
            </a:endParaRPr>
          </a:p>
        </p:txBody>
      </p:sp>
      <p:sp>
        <p:nvSpPr>
          <p:cNvPr id="12" name="Rectangle 11"/>
          <p:cNvSpPr>
            <a:spLocks noChangeArrowheads="1"/>
          </p:cNvSpPr>
          <p:nvPr/>
        </p:nvSpPr>
        <p:spPr bwMode="auto">
          <a:xfrm>
            <a:off x="418372" y="1677407"/>
            <a:ext cx="1856642" cy="2925471"/>
          </a:xfrm>
          <a:prstGeom prst="rect">
            <a:avLst/>
          </a:prstGeom>
          <a:noFill/>
          <a:ln w="9525">
            <a:noFill/>
            <a:miter lim="800000"/>
            <a:headEnd/>
            <a:tailEnd/>
          </a:ln>
          <a:effectLst/>
        </p:spPr>
        <p:txBody>
          <a:bodyPr lIns="0" tIns="0" rIns="0" bIns="0"/>
          <a:lstStyle/>
          <a:p>
            <a:pPr>
              <a:spcBef>
                <a:spcPct val="25000"/>
              </a:spcBef>
              <a:buSzPct val="80000"/>
              <a:buFont typeface="Wingdings" pitchFamily="2" charset="2"/>
              <a:buNone/>
            </a:pPr>
            <a:r>
              <a:rPr lang="en-US" sz="1400" b="1" dirty="0">
                <a:solidFill>
                  <a:prstClr val="black"/>
                </a:solidFill>
              </a:rPr>
              <a:t> </a:t>
            </a:r>
          </a:p>
          <a:p>
            <a:pPr>
              <a:spcBef>
                <a:spcPct val="50000"/>
              </a:spcBef>
              <a:buSzPct val="80000"/>
              <a:buFont typeface="Wingdings" pitchFamily="2" charset="2"/>
              <a:buNone/>
            </a:pPr>
            <a:r>
              <a:rPr lang="en-US" sz="1600" b="1" dirty="0" smtClean="0">
                <a:solidFill>
                  <a:prstClr val="black"/>
                </a:solidFill>
              </a:rPr>
              <a:t>19</a:t>
            </a:r>
            <a:r>
              <a:rPr lang="en-US" sz="1600" b="1" dirty="0">
                <a:solidFill>
                  <a:prstClr val="black"/>
                </a:solidFill>
              </a:rPr>
              <a:t/>
            </a:r>
            <a:br>
              <a:rPr lang="en-US" sz="1600" b="1" dirty="0">
                <a:solidFill>
                  <a:prstClr val="black"/>
                </a:solidFill>
              </a:rPr>
            </a:br>
            <a:r>
              <a:rPr lang="en-US" sz="1200" dirty="0">
                <a:solidFill>
                  <a:prstClr val="black"/>
                </a:solidFill>
              </a:rPr>
              <a:t>Number of years Baird has hosted its Annual Business Services Conference</a:t>
            </a:r>
          </a:p>
          <a:p>
            <a:pPr>
              <a:spcBef>
                <a:spcPct val="25000"/>
              </a:spcBef>
              <a:buSzPct val="80000"/>
              <a:buFont typeface="Wingdings" pitchFamily="2" charset="2"/>
              <a:buNone/>
            </a:pPr>
            <a:r>
              <a:rPr lang="en-US" sz="1600" b="1" dirty="0" smtClean="0">
                <a:solidFill>
                  <a:prstClr val="black"/>
                </a:solidFill>
              </a:rPr>
              <a:t>71</a:t>
            </a:r>
            <a:r>
              <a:rPr lang="en-US" sz="1600" b="1" dirty="0">
                <a:solidFill>
                  <a:prstClr val="black"/>
                </a:solidFill>
              </a:rPr>
              <a:t/>
            </a:r>
            <a:br>
              <a:rPr lang="en-US" sz="1600" b="1" dirty="0">
                <a:solidFill>
                  <a:prstClr val="black"/>
                </a:solidFill>
              </a:rPr>
            </a:br>
            <a:r>
              <a:rPr lang="en-US" sz="1200" dirty="0">
                <a:solidFill>
                  <a:prstClr val="black"/>
                </a:solidFill>
              </a:rPr>
              <a:t>Number of companies presenting at the conference</a:t>
            </a:r>
          </a:p>
          <a:p>
            <a:pPr>
              <a:spcBef>
                <a:spcPct val="25000"/>
              </a:spcBef>
              <a:buSzPct val="80000"/>
              <a:buFont typeface="Wingdings" pitchFamily="2" charset="2"/>
              <a:buNone/>
            </a:pPr>
            <a:r>
              <a:rPr lang="en-US" sz="1600" b="1" dirty="0" smtClean="0">
                <a:solidFill>
                  <a:prstClr val="black"/>
                </a:solidFill>
              </a:rPr>
              <a:t>194</a:t>
            </a:r>
            <a:r>
              <a:rPr lang="en-US" sz="1600" b="1" dirty="0">
                <a:solidFill>
                  <a:prstClr val="black"/>
                </a:solidFill>
              </a:rPr>
              <a:t/>
            </a:r>
            <a:br>
              <a:rPr lang="en-US" sz="1600" b="1" dirty="0">
                <a:solidFill>
                  <a:prstClr val="black"/>
                </a:solidFill>
              </a:rPr>
            </a:br>
            <a:r>
              <a:rPr lang="en-US" sz="1200" dirty="0">
                <a:solidFill>
                  <a:prstClr val="black"/>
                </a:solidFill>
              </a:rPr>
              <a:t>Institutional investors in attendance</a:t>
            </a:r>
          </a:p>
          <a:p>
            <a:pPr>
              <a:spcBef>
                <a:spcPct val="25000"/>
              </a:spcBef>
              <a:buSzPct val="80000"/>
              <a:buFont typeface="Wingdings" pitchFamily="2" charset="2"/>
              <a:buNone/>
            </a:pPr>
            <a:r>
              <a:rPr lang="en-US" sz="1600" b="1" dirty="0" smtClean="0">
                <a:solidFill>
                  <a:prstClr val="black"/>
                </a:solidFill>
              </a:rPr>
              <a:t>183</a:t>
            </a:r>
            <a:r>
              <a:rPr lang="en-US" sz="1600" b="1" dirty="0">
                <a:solidFill>
                  <a:prstClr val="black"/>
                </a:solidFill>
              </a:rPr>
              <a:t/>
            </a:r>
            <a:br>
              <a:rPr lang="en-US" sz="1600" b="1" dirty="0">
                <a:solidFill>
                  <a:prstClr val="black"/>
                </a:solidFill>
              </a:rPr>
            </a:br>
            <a:r>
              <a:rPr lang="en-US" sz="1200" dirty="0">
                <a:solidFill>
                  <a:prstClr val="black"/>
                </a:solidFill>
              </a:rPr>
              <a:t>Private equity sponsors in attendance</a:t>
            </a:r>
          </a:p>
          <a:p>
            <a:pPr>
              <a:spcBef>
                <a:spcPct val="25000"/>
              </a:spcBef>
              <a:buSzPct val="80000"/>
              <a:buFont typeface="Wingdings" pitchFamily="2" charset="2"/>
              <a:buNone/>
            </a:pPr>
            <a:endParaRPr lang="en-US" sz="1200" dirty="0">
              <a:solidFill>
                <a:prstClr val="black"/>
              </a:solidFill>
            </a:endParaRPr>
          </a:p>
          <a:p>
            <a:pPr>
              <a:spcBef>
                <a:spcPct val="25000"/>
              </a:spcBef>
              <a:buSzPct val="80000"/>
              <a:buFont typeface="Wingdings" pitchFamily="2" charset="2"/>
              <a:buNone/>
            </a:pPr>
            <a:endParaRPr lang="en-US" sz="1000" dirty="0">
              <a:solidFill>
                <a:prstClr val="black"/>
              </a:solidFill>
            </a:endParaRPr>
          </a:p>
          <a:p>
            <a:pPr>
              <a:spcBef>
                <a:spcPct val="25000"/>
              </a:spcBef>
              <a:buSzPct val="80000"/>
              <a:buFont typeface="Wingdings" pitchFamily="2" charset="2"/>
              <a:buNone/>
            </a:pPr>
            <a:endParaRPr lang="en-US" sz="1000" dirty="0">
              <a:solidFill>
                <a:prstClr val="black"/>
              </a:solidFill>
            </a:endParaRPr>
          </a:p>
          <a:p>
            <a:pPr>
              <a:spcBef>
                <a:spcPct val="25000"/>
              </a:spcBef>
              <a:buSzPct val="80000"/>
              <a:buFont typeface="Wingdings" pitchFamily="2" charset="2"/>
              <a:buNone/>
            </a:pPr>
            <a:endParaRPr lang="en-US" sz="1000" dirty="0">
              <a:solidFill>
                <a:prstClr val="black"/>
              </a:solidFill>
            </a:endParaRPr>
          </a:p>
          <a:p>
            <a:pPr>
              <a:spcBef>
                <a:spcPct val="25000"/>
              </a:spcBef>
              <a:buSzPct val="80000"/>
              <a:buFont typeface="Wingdings" pitchFamily="2" charset="2"/>
              <a:buNone/>
            </a:pPr>
            <a:endParaRPr lang="en-US" sz="1000" dirty="0">
              <a:solidFill>
                <a:prstClr val="black"/>
              </a:solidFill>
            </a:endParaRPr>
          </a:p>
        </p:txBody>
      </p:sp>
      <p:sp>
        <p:nvSpPr>
          <p:cNvPr id="13" name="Freeform 3"/>
          <p:cNvSpPr>
            <a:spLocks/>
          </p:cNvSpPr>
          <p:nvPr/>
        </p:nvSpPr>
        <p:spPr bwMode="auto">
          <a:xfrm>
            <a:off x="1634579" y="5264922"/>
            <a:ext cx="1465" cy="1587"/>
          </a:xfrm>
          <a:custGeom>
            <a:avLst/>
            <a:gdLst/>
            <a:ahLst/>
            <a:cxnLst>
              <a:cxn ang="0">
                <a:pos x="0" y="0"/>
              </a:cxn>
              <a:cxn ang="0">
                <a:pos x="0" y="0"/>
              </a:cxn>
              <a:cxn ang="0">
                <a:pos x="1" y="0"/>
              </a:cxn>
              <a:cxn ang="0">
                <a:pos x="1" y="0"/>
              </a:cxn>
              <a:cxn ang="0">
                <a:pos x="1" y="0"/>
              </a:cxn>
              <a:cxn ang="0">
                <a:pos x="1" y="0"/>
              </a:cxn>
              <a:cxn ang="0">
                <a:pos x="1" y="0"/>
              </a:cxn>
              <a:cxn ang="0">
                <a:pos x="0" y="0"/>
              </a:cxn>
              <a:cxn ang="0">
                <a:pos x="0" y="0"/>
              </a:cxn>
            </a:cxnLst>
            <a:rect l="0" t="0" r="r" b="b"/>
            <a:pathLst>
              <a:path w="1">
                <a:moveTo>
                  <a:pt x="0" y="0"/>
                </a:moveTo>
                <a:lnTo>
                  <a:pt x="0" y="0"/>
                </a:lnTo>
                <a:lnTo>
                  <a:pt x="1" y="0"/>
                </a:lnTo>
                <a:lnTo>
                  <a:pt x="1" y="0"/>
                </a:lnTo>
                <a:lnTo>
                  <a:pt x="1" y="0"/>
                </a:lnTo>
                <a:lnTo>
                  <a:pt x="1" y="0"/>
                </a:lnTo>
                <a:lnTo>
                  <a:pt x="1" y="0"/>
                </a:lnTo>
                <a:lnTo>
                  <a:pt x="0" y="0"/>
                </a:lnTo>
                <a:lnTo>
                  <a:pt x="0" y="0"/>
                </a:lnTo>
                <a:close/>
              </a:path>
            </a:pathLst>
          </a:custGeom>
          <a:solidFill>
            <a:srgbClr val="000000"/>
          </a:solidFill>
          <a:ln w="9525">
            <a:noFill/>
            <a:round/>
            <a:headEnd/>
            <a:tailEnd/>
          </a:ln>
        </p:spPr>
        <p:txBody>
          <a:bodyPr/>
          <a:lstStyle/>
          <a:p>
            <a:endParaRPr lang="en-GB" dirty="0">
              <a:solidFill>
                <a:prstClr val="black"/>
              </a:solidFill>
            </a:endParaRPr>
          </a:p>
        </p:txBody>
      </p:sp>
      <p:pic>
        <p:nvPicPr>
          <p:cNvPr id="14" name="Picture 3"/>
          <p:cNvPicPr>
            <a:picLocks noChangeAspect="1" noChangeArrowheads="1"/>
          </p:cNvPicPr>
          <p:nvPr/>
        </p:nvPicPr>
        <p:blipFill>
          <a:blip r:embed="rId3" cstate="print"/>
          <a:srcRect l="68014" t="12674" r="16925" b="50526"/>
          <a:stretch>
            <a:fillRect/>
          </a:stretch>
        </p:blipFill>
        <p:spPr bwMode="auto">
          <a:xfrm>
            <a:off x="709429" y="4966018"/>
            <a:ext cx="1063503" cy="1581352"/>
          </a:xfrm>
          <a:prstGeom prst="rect">
            <a:avLst/>
          </a:prstGeom>
          <a:noFill/>
          <a:ln w="25400">
            <a:solidFill>
              <a:schemeClr val="bg1">
                <a:lumMod val="50000"/>
              </a:schemeClr>
            </a:solidFill>
            <a:miter lim="800000"/>
            <a:headEnd/>
            <a:tailEnd/>
          </a:ln>
        </p:spPr>
      </p:pic>
      <p:grpSp>
        <p:nvGrpSpPr>
          <p:cNvPr id="88" name="Group 87"/>
          <p:cNvGrpSpPr/>
          <p:nvPr/>
        </p:nvGrpSpPr>
        <p:grpSpPr>
          <a:xfrm>
            <a:off x="2487070" y="1773184"/>
            <a:ext cx="6048000" cy="4320000"/>
            <a:chOff x="2487070" y="1773184"/>
            <a:chExt cx="6410745" cy="4670946"/>
          </a:xfrm>
        </p:grpSpPr>
        <p:grpSp>
          <p:nvGrpSpPr>
            <p:cNvPr id="16" name="Group 124"/>
            <p:cNvGrpSpPr/>
            <p:nvPr/>
          </p:nvGrpSpPr>
          <p:grpSpPr>
            <a:xfrm>
              <a:off x="2510478" y="5211865"/>
              <a:ext cx="6359808" cy="249593"/>
              <a:chOff x="2749508" y="5162900"/>
              <a:chExt cx="6889792" cy="249593"/>
            </a:xfrm>
          </p:grpSpPr>
          <p:pic>
            <p:nvPicPr>
              <p:cNvPr id="17" name="Picture 16" descr="OnAssignment Just Plain.emf"/>
              <p:cNvPicPr>
                <a:picLocks noChangeAspect="1"/>
              </p:cNvPicPr>
              <p:nvPr/>
            </p:nvPicPr>
            <p:blipFill>
              <a:blip r:embed="rId4" cstate="print"/>
              <a:stretch>
                <a:fillRect/>
              </a:stretch>
            </p:blipFill>
            <p:spPr>
              <a:xfrm>
                <a:off x="2749508" y="5162900"/>
                <a:ext cx="851469" cy="249593"/>
              </a:xfrm>
              <a:prstGeom prst="rect">
                <a:avLst/>
              </a:prstGeom>
            </p:spPr>
          </p:pic>
          <p:pic>
            <p:nvPicPr>
              <p:cNvPr id="18" name="Picture 17" descr="Paychex.emf"/>
              <p:cNvPicPr>
                <a:picLocks noChangeAspect="1"/>
              </p:cNvPicPr>
              <p:nvPr/>
            </p:nvPicPr>
            <p:blipFill>
              <a:blip r:embed="rId5" cstate="print"/>
              <a:stretch>
                <a:fillRect/>
              </a:stretch>
            </p:blipFill>
            <p:spPr>
              <a:xfrm>
                <a:off x="3824643" y="5213438"/>
                <a:ext cx="949468" cy="148516"/>
              </a:xfrm>
              <a:prstGeom prst="rect">
                <a:avLst/>
              </a:prstGeom>
            </p:spPr>
          </p:pic>
          <p:pic>
            <p:nvPicPr>
              <p:cNvPr id="19" name="Picture 18" descr="Paychex.emf"/>
              <p:cNvPicPr>
                <a:picLocks noChangeAspect="1"/>
              </p:cNvPicPr>
              <p:nvPr/>
            </p:nvPicPr>
            <p:blipFill>
              <a:blip r:embed="rId6" cstate="print"/>
              <a:stretch>
                <a:fillRect/>
              </a:stretch>
            </p:blipFill>
            <p:spPr>
              <a:xfrm>
                <a:off x="5799293" y="5180273"/>
                <a:ext cx="999288" cy="214847"/>
              </a:xfrm>
              <a:prstGeom prst="rect">
                <a:avLst/>
              </a:prstGeom>
            </p:spPr>
          </p:pic>
          <p:pic>
            <p:nvPicPr>
              <p:cNvPr id="20" name="Picture 19" descr="Resources Connection.emf"/>
              <p:cNvPicPr>
                <a:picLocks noChangeAspect="1"/>
              </p:cNvPicPr>
              <p:nvPr/>
            </p:nvPicPr>
            <p:blipFill>
              <a:blip r:embed="rId7" cstate="print"/>
              <a:stretch>
                <a:fillRect/>
              </a:stretch>
            </p:blipFill>
            <p:spPr>
              <a:xfrm>
                <a:off x="7022247" y="5166750"/>
                <a:ext cx="1140214" cy="241893"/>
              </a:xfrm>
              <a:prstGeom prst="rect">
                <a:avLst/>
              </a:prstGeom>
            </p:spPr>
          </p:pic>
          <p:pic>
            <p:nvPicPr>
              <p:cNvPr id="21" name="Picture 5"/>
              <p:cNvPicPr>
                <a:picLocks noChangeAspect="1" noChangeArrowheads="1"/>
              </p:cNvPicPr>
              <p:nvPr/>
            </p:nvPicPr>
            <p:blipFill>
              <a:blip r:embed="rId8" cstate="print"/>
              <a:srcRect l="23875" t="42168" r="24625" b="48322"/>
              <a:stretch>
                <a:fillRect/>
              </a:stretch>
            </p:blipFill>
            <p:spPr bwMode="auto">
              <a:xfrm>
                <a:off x="8386128" y="5204963"/>
                <a:ext cx="1253172" cy="165467"/>
              </a:xfrm>
              <a:prstGeom prst="rect">
                <a:avLst/>
              </a:prstGeom>
              <a:noFill/>
              <a:ln w="9525">
                <a:noFill/>
                <a:miter lim="800000"/>
                <a:headEnd/>
                <a:tailEnd/>
              </a:ln>
            </p:spPr>
          </p:pic>
        </p:grpSp>
        <p:grpSp>
          <p:nvGrpSpPr>
            <p:cNvPr id="22" name="Group 117"/>
            <p:cNvGrpSpPr/>
            <p:nvPr/>
          </p:nvGrpSpPr>
          <p:grpSpPr>
            <a:xfrm>
              <a:off x="2538007" y="4196426"/>
              <a:ext cx="6359808" cy="465345"/>
              <a:chOff x="2749508" y="4057673"/>
              <a:chExt cx="6889792" cy="465345"/>
            </a:xfrm>
          </p:grpSpPr>
          <p:pic>
            <p:nvPicPr>
              <p:cNvPr id="23" name="Picture 22" descr="JackHenry(without Tag).emf"/>
              <p:cNvPicPr>
                <a:picLocks noChangeAspect="1"/>
              </p:cNvPicPr>
              <p:nvPr/>
            </p:nvPicPr>
            <p:blipFill>
              <a:blip r:embed="rId9" cstate="print"/>
              <a:stretch>
                <a:fillRect/>
              </a:stretch>
            </p:blipFill>
            <p:spPr>
              <a:xfrm>
                <a:off x="4064290" y="4178847"/>
                <a:ext cx="1077431" cy="222997"/>
              </a:xfrm>
              <a:prstGeom prst="rect">
                <a:avLst/>
              </a:prstGeom>
            </p:spPr>
          </p:pic>
          <p:pic>
            <p:nvPicPr>
              <p:cNvPr id="24" name="Picture 23" descr="K12 (new).emf"/>
              <p:cNvPicPr>
                <a:picLocks noChangeAspect="1"/>
              </p:cNvPicPr>
              <p:nvPr/>
            </p:nvPicPr>
            <p:blipFill>
              <a:blip r:embed="rId10" cstate="print"/>
              <a:stretch>
                <a:fillRect/>
              </a:stretch>
            </p:blipFill>
            <p:spPr>
              <a:xfrm>
                <a:off x="5376503" y="4057673"/>
                <a:ext cx="609495" cy="465345"/>
              </a:xfrm>
              <a:prstGeom prst="rect">
                <a:avLst/>
              </a:prstGeom>
            </p:spPr>
          </p:pic>
          <p:pic>
            <p:nvPicPr>
              <p:cNvPr id="25" name="Picture 24" descr="Mac Gray.emf"/>
              <p:cNvPicPr>
                <a:picLocks noChangeAspect="1"/>
              </p:cNvPicPr>
              <p:nvPr/>
            </p:nvPicPr>
            <p:blipFill>
              <a:blip r:embed="rId11" cstate="print"/>
              <a:stretch>
                <a:fillRect/>
              </a:stretch>
            </p:blipFill>
            <p:spPr>
              <a:xfrm>
                <a:off x="9138649" y="4152454"/>
                <a:ext cx="500651" cy="275782"/>
              </a:xfrm>
              <a:prstGeom prst="rect">
                <a:avLst/>
              </a:prstGeom>
            </p:spPr>
          </p:pic>
          <p:pic>
            <p:nvPicPr>
              <p:cNvPr id="26" name="Picture 25" descr="Korn Ferry.jpg"/>
              <p:cNvPicPr>
                <a:picLocks noChangeAspect="1"/>
              </p:cNvPicPr>
              <p:nvPr/>
            </p:nvPicPr>
            <p:blipFill>
              <a:blip r:embed="rId12" cstate="print"/>
              <a:stretch>
                <a:fillRect/>
              </a:stretch>
            </p:blipFill>
            <p:spPr>
              <a:xfrm>
                <a:off x="6220780" y="4178829"/>
                <a:ext cx="1667256" cy="223032"/>
              </a:xfrm>
              <a:prstGeom prst="rect">
                <a:avLst/>
              </a:prstGeom>
            </p:spPr>
          </p:pic>
          <p:pic>
            <p:nvPicPr>
              <p:cNvPr id="27" name="Picture 4"/>
              <p:cNvPicPr>
                <a:picLocks noChangeAspect="1" noChangeArrowheads="1"/>
              </p:cNvPicPr>
              <p:nvPr/>
            </p:nvPicPr>
            <p:blipFill>
              <a:blip r:embed="rId13" cstate="print"/>
              <a:srcRect l="3176" t="10110" r="4861" b="13948"/>
              <a:stretch>
                <a:fillRect/>
              </a:stretch>
            </p:blipFill>
            <p:spPr bwMode="auto">
              <a:xfrm>
                <a:off x="8122818" y="4191248"/>
                <a:ext cx="781050" cy="198194"/>
              </a:xfrm>
              <a:prstGeom prst="rect">
                <a:avLst/>
              </a:prstGeom>
              <a:noFill/>
              <a:ln w="9525">
                <a:noFill/>
                <a:miter lim="800000"/>
                <a:headEnd/>
                <a:tailEnd/>
              </a:ln>
            </p:spPr>
          </p:pic>
          <p:pic>
            <p:nvPicPr>
              <p:cNvPr id="28" name="Picture 6"/>
              <p:cNvPicPr>
                <a:picLocks noChangeAspect="1" noChangeArrowheads="1"/>
              </p:cNvPicPr>
              <p:nvPr/>
            </p:nvPicPr>
            <p:blipFill>
              <a:blip r:embed="rId14" cstate="print"/>
              <a:srcRect/>
              <a:stretch>
                <a:fillRect/>
              </a:stretch>
            </p:blipFill>
            <p:spPr bwMode="auto">
              <a:xfrm>
                <a:off x="2749508" y="4143678"/>
                <a:ext cx="1080000" cy="293334"/>
              </a:xfrm>
              <a:prstGeom prst="rect">
                <a:avLst/>
              </a:prstGeom>
              <a:noFill/>
              <a:ln w="9525">
                <a:noFill/>
                <a:miter lim="800000"/>
                <a:headEnd/>
                <a:tailEnd/>
              </a:ln>
            </p:spPr>
          </p:pic>
        </p:grpSp>
        <p:grpSp>
          <p:nvGrpSpPr>
            <p:cNvPr id="29" name="Group 107"/>
            <p:cNvGrpSpPr/>
            <p:nvPr/>
          </p:nvGrpSpPr>
          <p:grpSpPr>
            <a:xfrm>
              <a:off x="2487070" y="2228710"/>
              <a:ext cx="6410745" cy="377297"/>
              <a:chOff x="2694326" y="2200789"/>
              <a:chExt cx="6944974" cy="377297"/>
            </a:xfrm>
          </p:grpSpPr>
          <p:pic>
            <p:nvPicPr>
              <p:cNvPr id="30" name="Picture 29" descr="Clean Harbors.emf"/>
              <p:cNvPicPr>
                <a:picLocks noChangeAspect="1"/>
              </p:cNvPicPr>
              <p:nvPr/>
            </p:nvPicPr>
            <p:blipFill>
              <a:blip r:embed="rId15" cstate="print"/>
              <a:stretch>
                <a:fillRect/>
              </a:stretch>
            </p:blipFill>
            <p:spPr>
              <a:xfrm>
                <a:off x="6727853" y="2224728"/>
                <a:ext cx="833788" cy="329418"/>
              </a:xfrm>
              <a:prstGeom prst="rect">
                <a:avLst/>
              </a:prstGeom>
            </p:spPr>
          </p:pic>
          <p:pic>
            <p:nvPicPr>
              <p:cNvPr id="31" name="Picture 30" descr="Clean Harbors.emf"/>
              <p:cNvPicPr>
                <a:picLocks noChangeAspect="1"/>
              </p:cNvPicPr>
              <p:nvPr/>
            </p:nvPicPr>
            <p:blipFill>
              <a:blip r:embed="rId16" cstate="print"/>
              <a:stretch>
                <a:fillRect/>
              </a:stretch>
            </p:blipFill>
            <p:spPr>
              <a:xfrm>
                <a:off x="7916150" y="2200789"/>
                <a:ext cx="698925" cy="377297"/>
              </a:xfrm>
              <a:prstGeom prst="rect">
                <a:avLst/>
              </a:prstGeom>
            </p:spPr>
          </p:pic>
          <p:pic>
            <p:nvPicPr>
              <p:cNvPr id="32" name="Picture 31" descr="Capella Education Company.emf"/>
              <p:cNvPicPr>
                <a:picLocks noChangeAspect="1"/>
              </p:cNvPicPr>
              <p:nvPr/>
            </p:nvPicPr>
            <p:blipFill>
              <a:blip r:embed="rId17" cstate="print"/>
              <a:stretch>
                <a:fillRect/>
              </a:stretch>
            </p:blipFill>
            <p:spPr>
              <a:xfrm>
                <a:off x="2694326" y="2265219"/>
                <a:ext cx="1260000" cy="248436"/>
              </a:xfrm>
              <a:prstGeom prst="rect">
                <a:avLst/>
              </a:prstGeom>
            </p:spPr>
          </p:pic>
          <p:pic>
            <p:nvPicPr>
              <p:cNvPr id="33" name="Picture 32" descr="Chemed.emf"/>
              <p:cNvPicPr>
                <a:picLocks noChangeAspect="1"/>
              </p:cNvPicPr>
              <p:nvPr/>
            </p:nvPicPr>
            <p:blipFill>
              <a:blip r:embed="rId18" cstate="print"/>
              <a:stretch>
                <a:fillRect/>
              </a:stretch>
            </p:blipFill>
            <p:spPr>
              <a:xfrm>
                <a:off x="4308835" y="2299767"/>
                <a:ext cx="900000" cy="179340"/>
              </a:xfrm>
              <a:prstGeom prst="rect">
                <a:avLst/>
              </a:prstGeom>
            </p:spPr>
          </p:pic>
          <p:pic>
            <p:nvPicPr>
              <p:cNvPr id="34" name="Picture 33" descr="Facilitysource.png"/>
              <p:cNvPicPr>
                <a:picLocks noChangeAspect="1"/>
              </p:cNvPicPr>
              <p:nvPr/>
            </p:nvPicPr>
            <p:blipFill>
              <a:blip r:embed="rId19" cstate="print"/>
              <a:stretch>
                <a:fillRect/>
              </a:stretch>
            </p:blipFill>
            <p:spPr>
              <a:xfrm>
                <a:off x="5563344" y="2250117"/>
                <a:ext cx="810000" cy="278641"/>
              </a:xfrm>
              <a:prstGeom prst="rect">
                <a:avLst/>
              </a:prstGeom>
            </p:spPr>
          </p:pic>
          <p:pic>
            <p:nvPicPr>
              <p:cNvPr id="35" name="Picture 34" descr="Corinthian.jpg"/>
              <p:cNvPicPr>
                <a:picLocks noChangeAspect="1"/>
              </p:cNvPicPr>
              <p:nvPr/>
            </p:nvPicPr>
            <p:blipFill>
              <a:blip r:embed="rId20" cstate="print"/>
              <a:stretch>
                <a:fillRect/>
              </a:stretch>
            </p:blipFill>
            <p:spPr>
              <a:xfrm>
                <a:off x="8969586" y="2224799"/>
                <a:ext cx="669714" cy="329276"/>
              </a:xfrm>
              <a:prstGeom prst="rect">
                <a:avLst/>
              </a:prstGeom>
            </p:spPr>
          </p:pic>
        </p:grpSp>
        <p:grpSp>
          <p:nvGrpSpPr>
            <p:cNvPr id="36" name="Group 115"/>
            <p:cNvGrpSpPr/>
            <p:nvPr/>
          </p:nvGrpSpPr>
          <p:grpSpPr>
            <a:xfrm>
              <a:off x="2487070" y="3082899"/>
              <a:ext cx="6410745" cy="533251"/>
              <a:chOff x="2694326" y="3054847"/>
              <a:chExt cx="6944974" cy="533251"/>
            </a:xfrm>
          </p:grpSpPr>
          <p:grpSp>
            <p:nvGrpSpPr>
              <p:cNvPr id="37" name="Group 113"/>
              <p:cNvGrpSpPr/>
              <p:nvPr/>
            </p:nvGrpSpPr>
            <p:grpSpPr>
              <a:xfrm>
                <a:off x="2694326" y="3117501"/>
                <a:ext cx="6944974" cy="470597"/>
                <a:chOff x="2694326" y="3117501"/>
                <a:chExt cx="6944974" cy="470597"/>
              </a:xfrm>
            </p:grpSpPr>
            <p:pic>
              <p:nvPicPr>
                <p:cNvPr id="39" name="Picture 38" descr="FTI Consoluting.emf"/>
                <p:cNvPicPr>
                  <a:picLocks noChangeAspect="1"/>
                </p:cNvPicPr>
                <p:nvPr/>
              </p:nvPicPr>
              <p:blipFill>
                <a:blip r:embed="rId21" cstate="print"/>
                <a:stretch>
                  <a:fillRect/>
                </a:stretch>
              </p:blipFill>
              <p:spPr>
                <a:xfrm>
                  <a:off x="2694326" y="3232865"/>
                  <a:ext cx="990000" cy="239868"/>
                </a:xfrm>
                <a:prstGeom prst="rect">
                  <a:avLst/>
                </a:prstGeom>
              </p:spPr>
            </p:pic>
            <p:pic>
              <p:nvPicPr>
                <p:cNvPr id="40" name="Picture 39" descr="G&amp;K Services.emf"/>
                <p:cNvPicPr>
                  <a:picLocks noChangeAspect="1"/>
                </p:cNvPicPr>
                <p:nvPr/>
              </p:nvPicPr>
              <p:blipFill>
                <a:blip r:embed="rId22" cstate="print"/>
                <a:stretch>
                  <a:fillRect/>
                </a:stretch>
              </p:blipFill>
              <p:spPr>
                <a:xfrm>
                  <a:off x="3813702" y="3117501"/>
                  <a:ext cx="555083" cy="470597"/>
                </a:xfrm>
                <a:prstGeom prst="rect">
                  <a:avLst/>
                </a:prstGeom>
              </p:spPr>
            </p:pic>
            <p:pic>
              <p:nvPicPr>
                <p:cNvPr id="41" name="Picture 40" descr="Heartland Payment Systems (new).emf"/>
                <p:cNvPicPr>
                  <a:picLocks noChangeAspect="1"/>
                </p:cNvPicPr>
                <p:nvPr/>
              </p:nvPicPr>
              <p:blipFill>
                <a:blip r:embed="rId23" cstate="print"/>
                <a:stretch>
                  <a:fillRect/>
                </a:stretch>
              </p:blipFill>
              <p:spPr>
                <a:xfrm>
                  <a:off x="6165301" y="3244094"/>
                  <a:ext cx="1077598" cy="217411"/>
                </a:xfrm>
                <a:prstGeom prst="rect">
                  <a:avLst/>
                </a:prstGeom>
              </p:spPr>
            </p:pic>
            <p:pic>
              <p:nvPicPr>
                <p:cNvPr id="42" name="Picture 41" descr="Heidrick Struggles.emf"/>
                <p:cNvPicPr>
                  <a:picLocks noChangeAspect="1"/>
                </p:cNvPicPr>
                <p:nvPr/>
              </p:nvPicPr>
              <p:blipFill>
                <a:blip r:embed="rId24" cstate="print"/>
                <a:stretch>
                  <a:fillRect/>
                </a:stretch>
              </p:blipFill>
              <p:spPr>
                <a:xfrm>
                  <a:off x="7372274" y="3288989"/>
                  <a:ext cx="2267026" cy="127620"/>
                </a:xfrm>
                <a:prstGeom prst="rect">
                  <a:avLst/>
                </a:prstGeom>
              </p:spPr>
            </p:pic>
            <p:pic>
              <p:nvPicPr>
                <p:cNvPr id="43" name="Picture 42" descr="GP Strategics.jpg"/>
                <p:cNvPicPr>
                  <a:picLocks noChangeAspect="1"/>
                </p:cNvPicPr>
                <p:nvPr/>
              </p:nvPicPr>
              <p:blipFill>
                <a:blip r:embed="rId25" cstate="print"/>
                <a:stretch>
                  <a:fillRect/>
                </a:stretch>
              </p:blipFill>
              <p:spPr>
                <a:xfrm>
                  <a:off x="4498161" y="3174951"/>
                  <a:ext cx="810000" cy="355696"/>
                </a:xfrm>
                <a:prstGeom prst="rect">
                  <a:avLst/>
                </a:prstGeom>
              </p:spPr>
            </p:pic>
          </p:grpSp>
          <p:pic>
            <p:nvPicPr>
              <p:cNvPr id="38" name="Picture 37" descr="Grand Canyon University.emf"/>
              <p:cNvPicPr>
                <a:picLocks noChangeAspect="1"/>
              </p:cNvPicPr>
              <p:nvPr/>
            </p:nvPicPr>
            <p:blipFill>
              <a:blip r:embed="rId26" cstate="print"/>
              <a:stretch>
                <a:fillRect/>
              </a:stretch>
            </p:blipFill>
            <p:spPr>
              <a:xfrm>
                <a:off x="5437537" y="3054847"/>
                <a:ext cx="506063" cy="503963"/>
              </a:xfrm>
              <a:prstGeom prst="rect">
                <a:avLst/>
              </a:prstGeom>
            </p:spPr>
          </p:pic>
        </p:grpSp>
        <p:grpSp>
          <p:nvGrpSpPr>
            <p:cNvPr id="44" name="Group 112"/>
            <p:cNvGrpSpPr/>
            <p:nvPr/>
          </p:nvGrpSpPr>
          <p:grpSpPr>
            <a:xfrm>
              <a:off x="2487070" y="2650253"/>
              <a:ext cx="6410745" cy="388398"/>
              <a:chOff x="2694326" y="2591022"/>
              <a:chExt cx="6944974" cy="388398"/>
            </a:xfrm>
          </p:grpSpPr>
          <p:pic>
            <p:nvPicPr>
              <p:cNvPr id="45" name="Picture 44" descr="Equifax.emf"/>
              <p:cNvPicPr>
                <a:picLocks noChangeAspect="1"/>
              </p:cNvPicPr>
              <p:nvPr/>
            </p:nvPicPr>
            <p:blipFill>
              <a:blip r:embed="rId27" cstate="print"/>
              <a:stretch>
                <a:fillRect/>
              </a:stretch>
            </p:blipFill>
            <p:spPr>
              <a:xfrm>
                <a:off x="5545396" y="2667572"/>
                <a:ext cx="1189306" cy="235299"/>
              </a:xfrm>
              <a:prstGeom prst="rect">
                <a:avLst/>
              </a:prstGeom>
            </p:spPr>
          </p:pic>
          <p:pic>
            <p:nvPicPr>
              <p:cNvPr id="46" name="Picture 45" descr="Experian (new).emf"/>
              <p:cNvPicPr>
                <a:picLocks noChangeAspect="1"/>
              </p:cNvPicPr>
              <p:nvPr/>
            </p:nvPicPr>
            <p:blipFill>
              <a:blip r:embed="rId28" cstate="print"/>
              <a:stretch>
                <a:fillRect/>
              </a:stretch>
            </p:blipFill>
            <p:spPr>
              <a:xfrm>
                <a:off x="7795024" y="2667572"/>
                <a:ext cx="841137" cy="235299"/>
              </a:xfrm>
              <a:prstGeom prst="rect">
                <a:avLst/>
              </a:prstGeom>
            </p:spPr>
          </p:pic>
          <p:pic>
            <p:nvPicPr>
              <p:cNvPr id="47" name="Picture 46" descr="Education Management Corp.emf"/>
              <p:cNvPicPr>
                <a:picLocks noChangeAspect="1"/>
              </p:cNvPicPr>
              <p:nvPr/>
            </p:nvPicPr>
            <p:blipFill>
              <a:blip r:embed="rId29" cstate="print"/>
              <a:stretch>
                <a:fillRect/>
              </a:stretch>
            </p:blipFill>
            <p:spPr>
              <a:xfrm>
                <a:off x="3902640" y="2667572"/>
                <a:ext cx="1359616" cy="235299"/>
              </a:xfrm>
              <a:prstGeom prst="rect">
                <a:avLst/>
              </a:prstGeom>
            </p:spPr>
          </p:pic>
          <p:pic>
            <p:nvPicPr>
              <p:cNvPr id="48" name="Picture 47" descr="Ecolab.emf"/>
              <p:cNvPicPr>
                <a:picLocks noChangeAspect="1"/>
              </p:cNvPicPr>
              <p:nvPr/>
            </p:nvPicPr>
            <p:blipFill>
              <a:blip r:embed="rId30" cstate="print"/>
              <a:stretch>
                <a:fillRect/>
              </a:stretch>
            </p:blipFill>
            <p:spPr>
              <a:xfrm>
                <a:off x="2694326" y="2691102"/>
                <a:ext cx="925174" cy="188239"/>
              </a:xfrm>
              <a:prstGeom prst="rect">
                <a:avLst/>
              </a:prstGeom>
            </p:spPr>
          </p:pic>
          <p:pic>
            <p:nvPicPr>
              <p:cNvPr id="49" name="Picture 5"/>
              <p:cNvPicPr>
                <a:picLocks noChangeAspect="1" noChangeArrowheads="1"/>
              </p:cNvPicPr>
              <p:nvPr/>
            </p:nvPicPr>
            <p:blipFill>
              <a:blip r:embed="rId31" cstate="print"/>
              <a:srcRect t="9874" b="13727"/>
              <a:stretch>
                <a:fillRect/>
              </a:stretch>
            </p:blipFill>
            <p:spPr bwMode="auto">
              <a:xfrm>
                <a:off x="8919300" y="2610199"/>
                <a:ext cx="720000" cy="350044"/>
              </a:xfrm>
              <a:prstGeom prst="rect">
                <a:avLst/>
              </a:prstGeom>
              <a:noFill/>
              <a:ln w="9525">
                <a:noFill/>
                <a:miter lim="800000"/>
                <a:headEnd/>
                <a:tailEnd/>
              </a:ln>
            </p:spPr>
          </p:pic>
          <p:pic>
            <p:nvPicPr>
              <p:cNvPr id="50" name="Picture 49" descr="Exlservice.emf"/>
              <p:cNvPicPr>
                <a:picLocks noChangeAspect="1"/>
              </p:cNvPicPr>
              <p:nvPr/>
            </p:nvPicPr>
            <p:blipFill>
              <a:blip r:embed="rId32" cstate="print"/>
              <a:srcRect l="22557" t="14014" r="20775" b="16782"/>
              <a:stretch>
                <a:fillRect/>
              </a:stretch>
            </p:blipFill>
            <p:spPr>
              <a:xfrm>
                <a:off x="7017842" y="2591022"/>
                <a:ext cx="494042" cy="388398"/>
              </a:xfrm>
              <a:prstGeom prst="rect">
                <a:avLst/>
              </a:prstGeom>
            </p:spPr>
          </p:pic>
        </p:grpSp>
        <p:grpSp>
          <p:nvGrpSpPr>
            <p:cNvPr id="51" name="Group 116"/>
            <p:cNvGrpSpPr/>
            <p:nvPr/>
          </p:nvGrpSpPr>
          <p:grpSpPr>
            <a:xfrm>
              <a:off x="2538007" y="3723050"/>
              <a:ext cx="6359808" cy="429128"/>
              <a:chOff x="2749508" y="3624544"/>
              <a:chExt cx="6889792" cy="429128"/>
            </a:xfrm>
          </p:grpSpPr>
          <p:pic>
            <p:nvPicPr>
              <p:cNvPr id="52" name="Picture 51" descr="Huron Consulting.emf"/>
              <p:cNvPicPr>
                <a:picLocks noChangeAspect="1"/>
              </p:cNvPicPr>
              <p:nvPr/>
            </p:nvPicPr>
            <p:blipFill>
              <a:blip r:embed="rId33" cstate="print"/>
              <a:stretch>
                <a:fillRect/>
              </a:stretch>
            </p:blipFill>
            <p:spPr>
              <a:xfrm>
                <a:off x="7080230" y="3693409"/>
                <a:ext cx="713829" cy="291399"/>
              </a:xfrm>
              <a:prstGeom prst="rect">
                <a:avLst/>
              </a:prstGeom>
            </p:spPr>
          </p:pic>
          <p:pic>
            <p:nvPicPr>
              <p:cNvPr id="53" name="Picture 52" descr="Hudson(New).emf"/>
              <p:cNvPicPr>
                <a:picLocks noChangeAspect="1"/>
              </p:cNvPicPr>
              <p:nvPr/>
            </p:nvPicPr>
            <p:blipFill>
              <a:blip r:embed="rId34" cstate="print"/>
              <a:stretch>
                <a:fillRect/>
              </a:stretch>
            </p:blipFill>
            <p:spPr>
              <a:xfrm>
                <a:off x="6022177" y="3738345"/>
                <a:ext cx="767293" cy="201526"/>
              </a:xfrm>
              <a:prstGeom prst="rect">
                <a:avLst/>
              </a:prstGeom>
            </p:spPr>
          </p:pic>
          <p:pic>
            <p:nvPicPr>
              <p:cNvPr id="54" name="Picture 53" descr="Navigant Consulting.emf"/>
              <p:cNvPicPr>
                <a:picLocks noChangeAspect="1"/>
              </p:cNvPicPr>
              <p:nvPr/>
            </p:nvPicPr>
            <p:blipFill>
              <a:blip r:embed="rId35" cstate="print"/>
              <a:stretch>
                <a:fillRect/>
              </a:stretch>
            </p:blipFill>
            <p:spPr>
              <a:xfrm>
                <a:off x="8084819" y="3624544"/>
                <a:ext cx="422543" cy="429128"/>
              </a:xfrm>
              <a:prstGeom prst="rect">
                <a:avLst/>
              </a:prstGeom>
            </p:spPr>
          </p:pic>
          <p:pic>
            <p:nvPicPr>
              <p:cNvPr id="55" name="Picture 54" descr="Insight Global.png"/>
              <p:cNvPicPr>
                <a:picLocks noChangeAspect="1"/>
              </p:cNvPicPr>
              <p:nvPr/>
            </p:nvPicPr>
            <p:blipFill>
              <a:blip r:embed="rId36" cstate="print"/>
              <a:stretch>
                <a:fillRect/>
              </a:stretch>
            </p:blipFill>
            <p:spPr>
              <a:xfrm>
                <a:off x="8798121" y="3650148"/>
                <a:ext cx="841179" cy="377921"/>
              </a:xfrm>
              <a:prstGeom prst="rect">
                <a:avLst/>
              </a:prstGeom>
            </p:spPr>
          </p:pic>
          <p:pic>
            <p:nvPicPr>
              <p:cNvPr id="56" name="Picture 1"/>
              <p:cNvPicPr>
                <a:picLocks noChangeAspect="1" noChangeArrowheads="1"/>
              </p:cNvPicPr>
              <p:nvPr/>
            </p:nvPicPr>
            <p:blipFill>
              <a:blip r:embed="rId37" cstate="print"/>
              <a:srcRect/>
              <a:stretch>
                <a:fillRect/>
              </a:stretch>
            </p:blipFill>
            <p:spPr bwMode="auto">
              <a:xfrm>
                <a:off x="5034241" y="3650161"/>
                <a:ext cx="697176" cy="377895"/>
              </a:xfrm>
              <a:prstGeom prst="rect">
                <a:avLst/>
              </a:prstGeom>
              <a:noFill/>
              <a:ln w="9525">
                <a:noFill/>
                <a:miter lim="800000"/>
                <a:headEnd/>
                <a:tailEnd/>
              </a:ln>
            </p:spPr>
          </p:pic>
          <p:pic>
            <p:nvPicPr>
              <p:cNvPr id="57" name="Picture 56" descr="ITT Educational Services.emf"/>
              <p:cNvPicPr>
                <a:picLocks noChangeAspect="1"/>
              </p:cNvPicPr>
              <p:nvPr/>
            </p:nvPicPr>
            <p:blipFill>
              <a:blip r:embed="rId38" cstate="print"/>
              <a:stretch>
                <a:fillRect/>
              </a:stretch>
            </p:blipFill>
            <p:spPr>
              <a:xfrm>
                <a:off x="2749508" y="3753750"/>
                <a:ext cx="1993973" cy="170717"/>
              </a:xfrm>
              <a:prstGeom prst="rect">
                <a:avLst/>
              </a:prstGeom>
            </p:spPr>
          </p:pic>
        </p:grpSp>
        <p:grpSp>
          <p:nvGrpSpPr>
            <p:cNvPr id="58" name="Group 106"/>
            <p:cNvGrpSpPr/>
            <p:nvPr/>
          </p:nvGrpSpPr>
          <p:grpSpPr>
            <a:xfrm>
              <a:off x="2487070" y="1773184"/>
              <a:ext cx="6410745" cy="411278"/>
              <a:chOff x="2694326" y="1773184"/>
              <a:chExt cx="6944974" cy="411278"/>
            </a:xfrm>
          </p:grpSpPr>
          <p:pic>
            <p:nvPicPr>
              <p:cNvPr id="59" name="Picture 58" descr="Apollo Group.emf"/>
              <p:cNvPicPr>
                <a:picLocks noChangeAspect="1"/>
              </p:cNvPicPr>
              <p:nvPr/>
            </p:nvPicPr>
            <p:blipFill>
              <a:blip r:embed="rId39" cstate="print"/>
              <a:stretch>
                <a:fillRect/>
              </a:stretch>
            </p:blipFill>
            <p:spPr>
              <a:xfrm>
                <a:off x="6910318" y="1836438"/>
                <a:ext cx="886250" cy="284771"/>
              </a:xfrm>
              <a:prstGeom prst="rect">
                <a:avLst/>
              </a:prstGeom>
            </p:spPr>
          </p:pic>
          <p:pic>
            <p:nvPicPr>
              <p:cNvPr id="60" name="Picture 59" descr="ADP.emf"/>
              <p:cNvPicPr>
                <a:picLocks noChangeAspect="1"/>
              </p:cNvPicPr>
              <p:nvPr/>
            </p:nvPicPr>
            <p:blipFill>
              <a:blip r:embed="rId40" cstate="print"/>
              <a:stretch>
                <a:fillRect/>
              </a:stretch>
            </p:blipFill>
            <p:spPr>
              <a:xfrm>
                <a:off x="7900622" y="1817386"/>
                <a:ext cx="554625" cy="322875"/>
              </a:xfrm>
              <a:prstGeom prst="rect">
                <a:avLst/>
              </a:prstGeom>
            </p:spPr>
          </p:pic>
          <p:pic>
            <p:nvPicPr>
              <p:cNvPr id="61" name="Picture 2"/>
              <p:cNvPicPr>
                <a:picLocks noChangeAspect="1" noChangeArrowheads="1"/>
              </p:cNvPicPr>
              <p:nvPr/>
            </p:nvPicPr>
            <p:blipFill>
              <a:blip r:embed="rId41" cstate="print"/>
              <a:srcRect l="5625" t="38667" r="5000" b="40333"/>
              <a:stretch>
                <a:fillRect/>
              </a:stretch>
            </p:blipFill>
            <p:spPr bwMode="auto">
              <a:xfrm>
                <a:off x="8559300" y="1851942"/>
                <a:ext cx="1080000" cy="253762"/>
              </a:xfrm>
              <a:prstGeom prst="rect">
                <a:avLst/>
              </a:prstGeom>
              <a:noFill/>
              <a:ln w="9525">
                <a:noFill/>
                <a:miter lim="800000"/>
                <a:headEnd/>
                <a:tailEnd/>
              </a:ln>
            </p:spPr>
          </p:pic>
          <p:pic>
            <p:nvPicPr>
              <p:cNvPr id="62" name="Picture 2"/>
              <p:cNvPicPr>
                <a:picLocks noChangeAspect="1" noChangeArrowheads="1"/>
              </p:cNvPicPr>
              <p:nvPr/>
            </p:nvPicPr>
            <p:blipFill>
              <a:blip r:embed="rId42" cstate="print"/>
              <a:srcRect b="29341"/>
              <a:stretch>
                <a:fillRect/>
              </a:stretch>
            </p:blipFill>
            <p:spPr bwMode="auto">
              <a:xfrm>
                <a:off x="2694326" y="1803835"/>
                <a:ext cx="923925" cy="349976"/>
              </a:xfrm>
              <a:prstGeom prst="rect">
                <a:avLst/>
              </a:prstGeom>
              <a:noFill/>
              <a:ln w="9525">
                <a:noFill/>
                <a:miter lim="800000"/>
                <a:headEnd/>
                <a:tailEnd/>
              </a:ln>
            </p:spPr>
          </p:pic>
          <p:pic>
            <p:nvPicPr>
              <p:cNvPr id="63" name="Picture 3"/>
              <p:cNvPicPr>
                <a:picLocks noChangeAspect="1" noChangeArrowheads="1"/>
              </p:cNvPicPr>
              <p:nvPr/>
            </p:nvPicPr>
            <p:blipFill>
              <a:blip r:embed="rId43" cstate="print"/>
              <a:srcRect/>
              <a:stretch>
                <a:fillRect/>
              </a:stretch>
            </p:blipFill>
            <p:spPr bwMode="auto">
              <a:xfrm>
                <a:off x="3793020" y="1778252"/>
                <a:ext cx="1080000" cy="401142"/>
              </a:xfrm>
              <a:prstGeom prst="rect">
                <a:avLst/>
              </a:prstGeom>
              <a:noFill/>
              <a:ln w="9525">
                <a:noFill/>
                <a:miter lim="800000"/>
                <a:headEnd/>
                <a:tailEnd/>
              </a:ln>
            </p:spPr>
          </p:pic>
          <p:pic>
            <p:nvPicPr>
              <p:cNvPr id="64" name="Picture 4"/>
              <p:cNvPicPr>
                <a:picLocks noChangeAspect="1" noChangeArrowheads="1"/>
              </p:cNvPicPr>
              <p:nvPr/>
            </p:nvPicPr>
            <p:blipFill>
              <a:blip r:embed="rId44" cstate="print"/>
              <a:srcRect/>
              <a:stretch>
                <a:fillRect/>
              </a:stretch>
            </p:blipFill>
            <p:spPr bwMode="auto">
              <a:xfrm>
                <a:off x="4977074" y="1791933"/>
                <a:ext cx="1260000" cy="373780"/>
              </a:xfrm>
              <a:prstGeom prst="rect">
                <a:avLst/>
              </a:prstGeom>
              <a:noFill/>
              <a:ln w="9525">
                <a:noFill/>
                <a:miter lim="800000"/>
                <a:headEnd/>
                <a:tailEnd/>
              </a:ln>
            </p:spPr>
          </p:pic>
          <p:pic>
            <p:nvPicPr>
              <p:cNvPr id="65" name="Picture 3"/>
              <p:cNvPicPr>
                <a:picLocks noChangeAspect="1" noChangeArrowheads="1"/>
              </p:cNvPicPr>
              <p:nvPr/>
            </p:nvPicPr>
            <p:blipFill>
              <a:blip r:embed="rId45" cstate="print"/>
              <a:srcRect/>
              <a:stretch>
                <a:fillRect/>
              </a:stretch>
            </p:blipFill>
            <p:spPr bwMode="auto">
              <a:xfrm>
                <a:off x="6341128" y="1773184"/>
                <a:ext cx="465136" cy="411278"/>
              </a:xfrm>
              <a:prstGeom prst="rect">
                <a:avLst/>
              </a:prstGeom>
              <a:noFill/>
              <a:ln w="9525">
                <a:noFill/>
                <a:miter lim="800000"/>
                <a:headEnd/>
                <a:tailEnd/>
              </a:ln>
            </p:spPr>
          </p:pic>
        </p:grpSp>
        <p:grpSp>
          <p:nvGrpSpPr>
            <p:cNvPr id="66" name="Group 118"/>
            <p:cNvGrpSpPr/>
            <p:nvPr/>
          </p:nvGrpSpPr>
          <p:grpSpPr>
            <a:xfrm>
              <a:off x="2538008" y="4740884"/>
              <a:ext cx="6303537" cy="391869"/>
              <a:chOff x="2749508" y="4543199"/>
              <a:chExt cx="6828832" cy="391869"/>
            </a:xfrm>
          </p:grpSpPr>
          <p:pic>
            <p:nvPicPr>
              <p:cNvPr id="67" name="Picture 66" descr="Paychex.emf"/>
              <p:cNvPicPr>
                <a:picLocks noChangeAspect="1"/>
              </p:cNvPicPr>
              <p:nvPr/>
            </p:nvPicPr>
            <p:blipFill>
              <a:blip r:embed="rId46" cstate="print"/>
              <a:stretch>
                <a:fillRect/>
              </a:stretch>
            </p:blipFill>
            <p:spPr>
              <a:xfrm>
                <a:off x="2749508" y="4543199"/>
                <a:ext cx="452357" cy="391869"/>
              </a:xfrm>
              <a:prstGeom prst="rect">
                <a:avLst/>
              </a:prstGeom>
            </p:spPr>
          </p:pic>
          <p:pic>
            <p:nvPicPr>
              <p:cNvPr id="68" name="Picture 67" descr="Navigant Consulting.emf"/>
              <p:cNvPicPr>
                <a:picLocks noChangeAspect="1"/>
              </p:cNvPicPr>
              <p:nvPr/>
            </p:nvPicPr>
            <p:blipFill>
              <a:blip r:embed="rId47" cstate="print"/>
              <a:stretch>
                <a:fillRect/>
              </a:stretch>
            </p:blipFill>
            <p:spPr>
              <a:xfrm>
                <a:off x="7541365" y="4596419"/>
                <a:ext cx="1073756" cy="285429"/>
              </a:xfrm>
              <a:prstGeom prst="rect">
                <a:avLst/>
              </a:prstGeom>
            </p:spPr>
          </p:pic>
          <p:pic>
            <p:nvPicPr>
              <p:cNvPr id="69" name="Picture 68" descr="Paychex.emf"/>
              <p:cNvPicPr>
                <a:picLocks noChangeAspect="1"/>
              </p:cNvPicPr>
              <p:nvPr/>
            </p:nvPicPr>
            <p:blipFill>
              <a:blip r:embed="rId48" cstate="print"/>
              <a:stretch>
                <a:fillRect/>
              </a:stretch>
            </p:blipFill>
            <p:spPr>
              <a:xfrm>
                <a:off x="3367754" y="4629762"/>
                <a:ext cx="930579" cy="218742"/>
              </a:xfrm>
              <a:prstGeom prst="rect">
                <a:avLst/>
              </a:prstGeom>
            </p:spPr>
          </p:pic>
          <p:pic>
            <p:nvPicPr>
              <p:cNvPr id="70" name="Picture 69" descr="Mobile-Mini.emf"/>
              <p:cNvPicPr>
                <a:picLocks noChangeAspect="1"/>
              </p:cNvPicPr>
              <p:nvPr/>
            </p:nvPicPr>
            <p:blipFill>
              <a:blip r:embed="rId49" cstate="print"/>
              <a:stretch>
                <a:fillRect/>
              </a:stretch>
            </p:blipFill>
            <p:spPr>
              <a:xfrm>
                <a:off x="4464222" y="4635071"/>
                <a:ext cx="1333125" cy="208125"/>
              </a:xfrm>
              <a:prstGeom prst="rect">
                <a:avLst/>
              </a:prstGeom>
            </p:spPr>
          </p:pic>
          <p:pic>
            <p:nvPicPr>
              <p:cNvPr id="71" name="Picture 70" descr="MonsterWorldwide.jpg"/>
              <p:cNvPicPr>
                <a:picLocks noChangeAspect="1"/>
              </p:cNvPicPr>
              <p:nvPr/>
            </p:nvPicPr>
            <p:blipFill>
              <a:blip r:embed="rId50" cstate="print"/>
              <a:stretch>
                <a:fillRect/>
              </a:stretch>
            </p:blipFill>
            <p:spPr>
              <a:xfrm>
                <a:off x="5963236" y="4594040"/>
                <a:ext cx="1412240" cy="290186"/>
              </a:xfrm>
              <a:prstGeom prst="rect">
                <a:avLst/>
              </a:prstGeom>
            </p:spPr>
          </p:pic>
          <p:pic>
            <p:nvPicPr>
              <p:cNvPr id="72" name="Picture 71" descr="NET1.emf"/>
              <p:cNvPicPr>
                <a:picLocks noChangeAspect="1"/>
              </p:cNvPicPr>
              <p:nvPr/>
            </p:nvPicPr>
            <p:blipFill>
              <a:blip r:embed="rId51" cstate="print"/>
              <a:stretch>
                <a:fillRect/>
              </a:stretch>
            </p:blipFill>
            <p:spPr>
              <a:xfrm>
                <a:off x="8918172" y="4561673"/>
                <a:ext cx="660168" cy="355048"/>
              </a:xfrm>
              <a:prstGeom prst="rect">
                <a:avLst/>
              </a:prstGeom>
            </p:spPr>
          </p:pic>
        </p:grpSp>
        <p:grpSp>
          <p:nvGrpSpPr>
            <p:cNvPr id="73" name="Group 126"/>
            <p:cNvGrpSpPr/>
            <p:nvPr/>
          </p:nvGrpSpPr>
          <p:grpSpPr>
            <a:xfrm>
              <a:off x="2538007" y="6080304"/>
              <a:ext cx="6359808" cy="363826"/>
              <a:chOff x="2749508" y="6080304"/>
              <a:chExt cx="6889792" cy="363826"/>
            </a:xfrm>
          </p:grpSpPr>
          <p:pic>
            <p:nvPicPr>
              <p:cNvPr id="74" name="Picture 73" descr="Towers Watson.emf"/>
              <p:cNvPicPr>
                <a:picLocks noChangeAspect="1"/>
              </p:cNvPicPr>
              <p:nvPr/>
            </p:nvPicPr>
            <p:blipFill>
              <a:blip r:embed="rId52" cstate="print"/>
              <a:stretch>
                <a:fillRect/>
              </a:stretch>
            </p:blipFill>
            <p:spPr>
              <a:xfrm>
                <a:off x="3845280" y="6166590"/>
                <a:ext cx="1595908" cy="191254"/>
              </a:xfrm>
              <a:prstGeom prst="rect">
                <a:avLst/>
              </a:prstGeom>
            </p:spPr>
          </p:pic>
          <p:pic>
            <p:nvPicPr>
              <p:cNvPr id="75" name="Picture 74" descr="True Blue.emf"/>
              <p:cNvPicPr>
                <a:picLocks noChangeAspect="1"/>
              </p:cNvPicPr>
              <p:nvPr/>
            </p:nvPicPr>
            <p:blipFill>
              <a:blip r:embed="rId53" cstate="print"/>
              <a:stretch>
                <a:fillRect/>
              </a:stretch>
            </p:blipFill>
            <p:spPr>
              <a:xfrm>
                <a:off x="5504926" y="6080304"/>
                <a:ext cx="624429" cy="363826"/>
              </a:xfrm>
              <a:prstGeom prst="rect">
                <a:avLst/>
              </a:prstGeom>
            </p:spPr>
          </p:pic>
          <p:pic>
            <p:nvPicPr>
              <p:cNvPr id="76" name="Picture 75" descr="Valassis.emf"/>
              <p:cNvPicPr>
                <a:picLocks noChangeAspect="1"/>
              </p:cNvPicPr>
              <p:nvPr/>
            </p:nvPicPr>
            <p:blipFill>
              <a:blip r:embed="rId54" cstate="print"/>
              <a:stretch>
                <a:fillRect/>
              </a:stretch>
            </p:blipFill>
            <p:spPr>
              <a:xfrm>
                <a:off x="8137132" y="6130031"/>
                <a:ext cx="807243" cy="264372"/>
              </a:xfrm>
              <a:prstGeom prst="rect">
                <a:avLst/>
              </a:prstGeom>
            </p:spPr>
          </p:pic>
          <p:pic>
            <p:nvPicPr>
              <p:cNvPr id="77" name="Picture 76" descr="WNS.emf"/>
              <p:cNvPicPr>
                <a:picLocks noChangeAspect="1"/>
              </p:cNvPicPr>
              <p:nvPr/>
            </p:nvPicPr>
            <p:blipFill>
              <a:blip r:embed="rId55" cstate="print"/>
              <a:stretch>
                <a:fillRect/>
              </a:stretch>
            </p:blipFill>
            <p:spPr>
              <a:xfrm>
                <a:off x="9008113" y="6152062"/>
                <a:ext cx="631187" cy="220310"/>
              </a:xfrm>
              <a:prstGeom prst="rect">
                <a:avLst/>
              </a:prstGeom>
            </p:spPr>
          </p:pic>
          <p:pic>
            <p:nvPicPr>
              <p:cNvPr id="78" name="Picture 77" descr="UniFirst_NEW2007.emf"/>
              <p:cNvPicPr>
                <a:picLocks noChangeAspect="1"/>
              </p:cNvPicPr>
              <p:nvPr/>
            </p:nvPicPr>
            <p:blipFill>
              <a:blip r:embed="rId56" cstate="print"/>
              <a:stretch>
                <a:fillRect/>
              </a:stretch>
            </p:blipFill>
            <p:spPr>
              <a:xfrm>
                <a:off x="7118629" y="6167343"/>
                <a:ext cx="954765" cy="189749"/>
              </a:xfrm>
              <a:prstGeom prst="rect">
                <a:avLst/>
              </a:prstGeom>
            </p:spPr>
          </p:pic>
          <p:pic>
            <p:nvPicPr>
              <p:cNvPr id="79" name="Picture 7"/>
              <p:cNvPicPr>
                <a:picLocks noChangeAspect="1" noChangeArrowheads="1"/>
              </p:cNvPicPr>
              <p:nvPr/>
            </p:nvPicPr>
            <p:blipFill>
              <a:blip r:embed="rId57" cstate="print"/>
              <a:srcRect l="13241" t="22952" r="17252" b="23333"/>
              <a:stretch>
                <a:fillRect/>
              </a:stretch>
            </p:blipFill>
            <p:spPr bwMode="auto">
              <a:xfrm>
                <a:off x="6193093" y="6116167"/>
                <a:ext cx="861798" cy="292100"/>
              </a:xfrm>
              <a:prstGeom prst="rect">
                <a:avLst/>
              </a:prstGeom>
              <a:noFill/>
              <a:ln w="9525">
                <a:noFill/>
                <a:miter lim="800000"/>
                <a:headEnd/>
                <a:tailEnd/>
              </a:ln>
            </p:spPr>
          </p:pic>
          <p:pic>
            <p:nvPicPr>
              <p:cNvPr id="80" name="Picture 79" descr="TetraTech.emf"/>
              <p:cNvPicPr>
                <a:picLocks noChangeAspect="1"/>
              </p:cNvPicPr>
              <p:nvPr/>
            </p:nvPicPr>
            <p:blipFill>
              <a:blip r:embed="rId58" cstate="print"/>
              <a:stretch>
                <a:fillRect/>
              </a:stretch>
            </p:blipFill>
            <p:spPr>
              <a:xfrm>
                <a:off x="2749508" y="6119845"/>
                <a:ext cx="1032034" cy="284745"/>
              </a:xfrm>
              <a:prstGeom prst="rect">
                <a:avLst/>
              </a:prstGeom>
            </p:spPr>
          </p:pic>
        </p:grpSp>
        <p:grpSp>
          <p:nvGrpSpPr>
            <p:cNvPr id="81" name="Group 125"/>
            <p:cNvGrpSpPr/>
            <p:nvPr/>
          </p:nvGrpSpPr>
          <p:grpSpPr>
            <a:xfrm>
              <a:off x="2524545" y="5482844"/>
              <a:ext cx="6275402" cy="530352"/>
              <a:chOff x="2749508" y="5404781"/>
              <a:chExt cx="6798352" cy="530352"/>
            </a:xfrm>
          </p:grpSpPr>
          <p:pic>
            <p:nvPicPr>
              <p:cNvPr id="82" name="Picture 81" descr="sykes.emf"/>
              <p:cNvPicPr>
                <a:picLocks noChangeAspect="1"/>
              </p:cNvPicPr>
              <p:nvPr/>
            </p:nvPicPr>
            <p:blipFill>
              <a:blip r:embed="rId59" cstate="print"/>
              <a:stretch>
                <a:fillRect/>
              </a:stretch>
            </p:blipFill>
            <p:spPr>
              <a:xfrm>
                <a:off x="7921722" y="5565552"/>
                <a:ext cx="633850" cy="208810"/>
              </a:xfrm>
              <a:prstGeom prst="rect">
                <a:avLst/>
              </a:prstGeom>
            </p:spPr>
          </p:pic>
          <p:pic>
            <p:nvPicPr>
              <p:cNvPr id="83" name="Picture 82" descr="Strayer Education.emf"/>
              <p:cNvPicPr>
                <a:picLocks noChangeAspect="1"/>
              </p:cNvPicPr>
              <p:nvPr/>
            </p:nvPicPr>
            <p:blipFill>
              <a:blip r:embed="rId60" cstate="print"/>
              <a:stretch>
                <a:fillRect/>
              </a:stretch>
            </p:blipFill>
            <p:spPr>
              <a:xfrm>
                <a:off x="4881335" y="5611456"/>
                <a:ext cx="1996665" cy="117002"/>
              </a:xfrm>
              <a:prstGeom prst="rect">
                <a:avLst/>
              </a:prstGeom>
            </p:spPr>
          </p:pic>
          <p:pic>
            <p:nvPicPr>
              <p:cNvPr id="84" name="Picture 83" descr="Startek.emf"/>
              <p:cNvPicPr>
                <a:picLocks noChangeAspect="1"/>
              </p:cNvPicPr>
              <p:nvPr/>
            </p:nvPicPr>
            <p:blipFill>
              <a:blip r:embed="rId61" cstate="print"/>
              <a:stretch>
                <a:fillRect/>
              </a:stretch>
            </p:blipFill>
            <p:spPr>
              <a:xfrm>
                <a:off x="7224015" y="5515137"/>
                <a:ext cx="351692" cy="309641"/>
              </a:xfrm>
              <a:prstGeom prst="rect">
                <a:avLst/>
              </a:prstGeom>
            </p:spPr>
          </p:pic>
          <p:pic>
            <p:nvPicPr>
              <p:cNvPr id="85" name="Picture 6"/>
              <p:cNvPicPr>
                <a:picLocks noChangeAspect="1" noChangeArrowheads="1"/>
              </p:cNvPicPr>
              <p:nvPr/>
            </p:nvPicPr>
            <p:blipFill>
              <a:blip r:embed="rId62" cstate="print"/>
              <a:srcRect/>
              <a:stretch>
                <a:fillRect/>
              </a:stretch>
            </p:blipFill>
            <p:spPr bwMode="auto">
              <a:xfrm>
                <a:off x="3577107" y="5548038"/>
                <a:ext cx="958213" cy="243838"/>
              </a:xfrm>
              <a:prstGeom prst="rect">
                <a:avLst/>
              </a:prstGeom>
              <a:noFill/>
              <a:ln w="9525">
                <a:noFill/>
                <a:miter lim="800000"/>
                <a:headEnd/>
                <a:tailEnd/>
              </a:ln>
            </p:spPr>
          </p:pic>
          <p:pic>
            <p:nvPicPr>
              <p:cNvPr id="86" name="Picture 85" descr="SchoolSpecialty.jpg"/>
              <p:cNvPicPr>
                <a:picLocks noChangeAspect="1"/>
              </p:cNvPicPr>
              <p:nvPr/>
            </p:nvPicPr>
            <p:blipFill>
              <a:blip r:embed="rId63" cstate="print"/>
              <a:stretch>
                <a:fillRect/>
              </a:stretch>
            </p:blipFill>
            <p:spPr>
              <a:xfrm>
                <a:off x="2749508" y="5404781"/>
                <a:ext cx="481584" cy="530352"/>
              </a:xfrm>
              <a:prstGeom prst="rect">
                <a:avLst/>
              </a:prstGeom>
            </p:spPr>
          </p:pic>
          <p:pic>
            <p:nvPicPr>
              <p:cNvPr id="87" name="Picture 86" descr="TEAM Inc.emf"/>
              <p:cNvPicPr>
                <a:picLocks noChangeAspect="1"/>
              </p:cNvPicPr>
              <p:nvPr/>
            </p:nvPicPr>
            <p:blipFill>
              <a:blip r:embed="rId64" cstate="print"/>
              <a:srcRect r="54356" b="10478"/>
              <a:stretch>
                <a:fillRect/>
              </a:stretch>
            </p:blipFill>
            <p:spPr>
              <a:xfrm>
                <a:off x="8901586" y="5576770"/>
                <a:ext cx="646274" cy="166847"/>
              </a:xfrm>
              <a:prstGeom prst="rect">
                <a:avLst/>
              </a:prstGeom>
            </p:spPr>
          </p:pic>
        </p:grpSp>
      </p:grpSp>
      <p:sp>
        <p:nvSpPr>
          <p:cNvPr id="89" name="TextBox 88"/>
          <p:cNvSpPr txBox="1"/>
          <p:nvPr/>
        </p:nvSpPr>
        <p:spPr>
          <a:xfrm>
            <a:off x="4457700" y="6477000"/>
            <a:ext cx="228600" cy="261610"/>
          </a:xfrm>
          <a:prstGeom prst="rect">
            <a:avLst/>
          </a:prstGeom>
          <a:noFill/>
        </p:spPr>
        <p:txBody>
          <a:bodyPr wrap="square" rtlCol="0">
            <a:spAutoFit/>
          </a:bodyPr>
          <a:lstStyle/>
          <a:p>
            <a:pPr algn="ctr"/>
            <a:r>
              <a:rPr lang="en-GB" sz="1100" dirty="0">
                <a:solidFill>
                  <a:prstClr val="black"/>
                </a:solidFill>
              </a:rPr>
              <a:t>7</a:t>
            </a:r>
          </a:p>
        </p:txBody>
      </p:sp>
      <p:sp>
        <p:nvSpPr>
          <p:cNvPr id="2" name="Title 1"/>
          <p:cNvSpPr>
            <a:spLocks noGrp="1"/>
          </p:cNvSpPr>
          <p:nvPr>
            <p:ph type="title"/>
          </p:nvPr>
        </p:nvSpPr>
        <p:spPr>
          <a:xfrm>
            <a:off x="330105" y="161925"/>
            <a:ext cx="8350439" cy="914399"/>
          </a:xfrm>
        </p:spPr>
        <p:txBody>
          <a:bodyPr>
            <a:normAutofit/>
          </a:bodyPr>
          <a:lstStyle/>
          <a:p>
            <a:r>
              <a:rPr lang="en-US" sz="2800" dirty="0">
                <a:solidFill>
                  <a:schemeClr val="tx1"/>
                </a:solidFill>
                <a:latin typeface="+mj-lt"/>
                <a:ea typeface="Verdana" panose="020B0604030504040204" pitchFamily="34" charset="0"/>
                <a:cs typeface="Verdana" panose="020B0604030504040204" pitchFamily="34" charset="0"/>
              </a:rPr>
              <a:t>Annual Business Solutions </a:t>
            </a:r>
            <a:r>
              <a:rPr lang="en-US" sz="2800" dirty="0" smtClean="0">
                <a:solidFill>
                  <a:schemeClr val="tx1"/>
                </a:solidFill>
                <a:latin typeface="+mj-lt"/>
                <a:ea typeface="Verdana" panose="020B0604030504040204" pitchFamily="34" charset="0"/>
                <a:cs typeface="Verdana" panose="020B0604030504040204" pitchFamily="34" charset="0"/>
              </a:rPr>
              <a:t>Conference</a:t>
            </a:r>
            <a:endParaRPr lang="en-GB" sz="2800" dirty="0">
              <a:solidFill>
                <a:schemeClr val="tx1"/>
              </a:solidFill>
              <a:latin typeface="+mj-l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133209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8661" y="1"/>
            <a:ext cx="8350439" cy="1227615"/>
          </a:xfrm>
        </p:spPr>
        <p:txBody>
          <a:bodyPr>
            <a:normAutofit/>
          </a:bodyPr>
          <a:lstStyle/>
          <a:p>
            <a:r>
              <a:rPr lang="en-GB" sz="2800" dirty="0" smtClean="0">
                <a:solidFill>
                  <a:schemeClr val="tx1"/>
                </a:solidFill>
                <a:latin typeface="+mj-lt"/>
                <a:ea typeface="Verdana" panose="020B0604030504040204" pitchFamily="34" charset="0"/>
                <a:cs typeface="Verdana" panose="020B0604030504040204" pitchFamily="34" charset="0"/>
              </a:rPr>
              <a:t>Private Equity: A </a:t>
            </a:r>
            <a:r>
              <a:rPr lang="en-GB" sz="2800" dirty="0">
                <a:solidFill>
                  <a:schemeClr val="tx1"/>
                </a:solidFill>
                <a:latin typeface="+mj-lt"/>
                <a:ea typeface="Verdana" panose="020B0604030504040204" pitchFamily="34" charset="0"/>
                <a:cs typeface="Verdana" panose="020B0604030504040204" pitchFamily="34" charset="0"/>
              </a:rPr>
              <a:t>Q</a:t>
            </a:r>
            <a:r>
              <a:rPr lang="en-GB" sz="2800" dirty="0" smtClean="0">
                <a:solidFill>
                  <a:schemeClr val="tx1"/>
                </a:solidFill>
                <a:latin typeface="+mj-lt"/>
                <a:ea typeface="Verdana" panose="020B0604030504040204" pitchFamily="34" charset="0"/>
                <a:cs typeface="Verdana" panose="020B0604030504040204" pitchFamily="34" charset="0"/>
              </a:rPr>
              <a:t>uick </a:t>
            </a:r>
            <a:r>
              <a:rPr lang="en-GB" sz="2800" dirty="0">
                <a:solidFill>
                  <a:schemeClr val="tx1"/>
                </a:solidFill>
                <a:latin typeface="+mj-lt"/>
                <a:ea typeface="Verdana" panose="020B0604030504040204" pitchFamily="34" charset="0"/>
                <a:cs typeface="Verdana" panose="020B0604030504040204" pitchFamily="34" charset="0"/>
              </a:rPr>
              <a:t>G</a:t>
            </a:r>
            <a:r>
              <a:rPr lang="en-GB" sz="2800" dirty="0" smtClean="0">
                <a:solidFill>
                  <a:schemeClr val="tx1"/>
                </a:solidFill>
                <a:latin typeface="+mj-lt"/>
                <a:ea typeface="Verdana" panose="020B0604030504040204" pitchFamily="34" charset="0"/>
                <a:cs typeface="Verdana" panose="020B0604030504040204" pitchFamily="34" charset="0"/>
              </a:rPr>
              <a:t>uide</a:t>
            </a:r>
            <a:endParaRPr lang="en-GB" sz="2800" dirty="0">
              <a:solidFill>
                <a:schemeClr val="tx1"/>
              </a:solidFill>
              <a:latin typeface="+mj-lt"/>
              <a:ea typeface="Verdana" panose="020B0604030504040204" pitchFamily="34" charset="0"/>
              <a:cs typeface="Verdana" panose="020B0604030504040204" pitchFamily="34" charset="0"/>
            </a:endParaRPr>
          </a:p>
        </p:txBody>
      </p:sp>
      <p:sp>
        <p:nvSpPr>
          <p:cNvPr id="6" name="Content Placeholder 5"/>
          <p:cNvSpPr>
            <a:spLocks noGrp="1"/>
          </p:cNvSpPr>
          <p:nvPr>
            <p:ph idx="4294967295"/>
          </p:nvPr>
        </p:nvSpPr>
        <p:spPr>
          <a:xfrm>
            <a:off x="381000" y="1143000"/>
            <a:ext cx="8229600" cy="5464805"/>
          </a:xfrm>
        </p:spPr>
        <p:txBody>
          <a:bodyPr>
            <a:normAutofit fontScale="32500" lnSpcReduction="20000"/>
          </a:bodyPr>
          <a:lstStyle/>
          <a:p>
            <a:r>
              <a:rPr lang="en-GB" sz="5500" b="1" dirty="0" smtClean="0">
                <a:ea typeface="Verdana" panose="020B0604030504040204" pitchFamily="34" charset="0"/>
                <a:cs typeface="Verdana" panose="020B0604030504040204" pitchFamily="34" charset="0"/>
              </a:rPr>
              <a:t>There is a large and diverse pool of private equity investors from venture (SEP) through mega buy-out (KKR)</a:t>
            </a:r>
          </a:p>
          <a:p>
            <a:r>
              <a:rPr lang="en-GB" sz="5500" b="1" dirty="0" smtClean="0">
                <a:ea typeface="Verdana" panose="020B0604030504040204" pitchFamily="34" charset="0"/>
                <a:cs typeface="Verdana" panose="020B0604030504040204" pitchFamily="34" charset="0"/>
              </a:rPr>
              <a:t>PE funds are increasingly offering differentiated strategies:</a:t>
            </a:r>
          </a:p>
          <a:p>
            <a:pPr lvl="1">
              <a:buFont typeface="Calibri" panose="020F0502020204030204" pitchFamily="34" charset="0"/>
              <a:buChar char="–"/>
            </a:pPr>
            <a:r>
              <a:rPr lang="en-GB" sz="5500" dirty="0" smtClean="0">
                <a:ea typeface="Verdana" panose="020B0604030504040204" pitchFamily="34" charset="0"/>
                <a:cs typeface="Verdana" panose="020B0604030504040204" pitchFamily="34" charset="0"/>
              </a:rPr>
              <a:t>Sector, geography, size, turnaround, buy and build. etc…</a:t>
            </a:r>
          </a:p>
          <a:p>
            <a:pPr lvl="1">
              <a:buFont typeface="Calibri" panose="020F0502020204030204" pitchFamily="34" charset="0"/>
              <a:buChar char="–"/>
            </a:pPr>
            <a:r>
              <a:rPr lang="en-GB" sz="5500" dirty="0" smtClean="0">
                <a:ea typeface="Verdana" panose="020B0604030504040204" pitchFamily="34" charset="0"/>
                <a:cs typeface="Verdana" panose="020B0604030504040204" pitchFamily="34" charset="0"/>
              </a:rPr>
              <a:t>But all have the same goal. To deliver strong returns to investors.</a:t>
            </a:r>
          </a:p>
          <a:p>
            <a:r>
              <a:rPr lang="en-GB" sz="5500" b="1" dirty="0" smtClean="0">
                <a:ea typeface="Verdana" panose="020B0604030504040204" pitchFamily="34" charset="0"/>
                <a:cs typeface="Verdana" panose="020B0604030504040204" pitchFamily="34" charset="0"/>
              </a:rPr>
              <a:t>Investments are usually made from a 10 year fund</a:t>
            </a:r>
          </a:p>
          <a:p>
            <a:pPr lvl="1">
              <a:buFont typeface="Calibri" panose="020F0502020204030204" pitchFamily="34" charset="0"/>
              <a:buChar char="–"/>
            </a:pPr>
            <a:r>
              <a:rPr lang="en-GB" sz="5500" dirty="0">
                <a:ea typeface="Verdana" panose="020B0604030504040204" pitchFamily="34" charset="0"/>
                <a:cs typeface="Verdana" panose="020B0604030504040204" pitchFamily="34" charset="0"/>
              </a:rPr>
              <a:t>Invest in first 5 years, realise before end of year 10</a:t>
            </a:r>
          </a:p>
          <a:p>
            <a:pPr lvl="1">
              <a:buFont typeface="Calibri" panose="020F0502020204030204" pitchFamily="34" charset="0"/>
              <a:buChar char="–"/>
            </a:pPr>
            <a:r>
              <a:rPr lang="en-GB" sz="5500" dirty="0">
                <a:ea typeface="Verdana" panose="020B0604030504040204" pitchFamily="34" charset="0"/>
                <a:cs typeface="Verdana" panose="020B0604030504040204" pitchFamily="34" charset="0"/>
              </a:rPr>
              <a:t>Capital commitment from pension funds or similar seeking superior returns</a:t>
            </a:r>
          </a:p>
          <a:p>
            <a:pPr lvl="1">
              <a:buFont typeface="Calibri" panose="020F0502020204030204" pitchFamily="34" charset="0"/>
              <a:buChar char="–"/>
            </a:pPr>
            <a:r>
              <a:rPr lang="en-GB" sz="5500" dirty="0">
                <a:ea typeface="Verdana" panose="020B0604030504040204" pitchFamily="34" charset="0"/>
                <a:cs typeface="Verdana" panose="020B0604030504040204" pitchFamily="34" charset="0"/>
              </a:rPr>
              <a:t>Commonly 5% of pension assets in PE funds</a:t>
            </a:r>
          </a:p>
          <a:p>
            <a:r>
              <a:rPr lang="en-GB" sz="5500" b="1" dirty="0" smtClean="0">
                <a:ea typeface="Verdana" panose="020B0604030504040204" pitchFamily="34" charset="0"/>
                <a:cs typeface="Verdana" panose="020B0604030504040204" pitchFamily="34" charset="0"/>
              </a:rPr>
              <a:t>Performance is measured through IRR and money multiple</a:t>
            </a:r>
          </a:p>
          <a:p>
            <a:r>
              <a:rPr lang="en-GB" sz="5500" b="1" dirty="0" smtClean="0">
                <a:ea typeface="Verdana" panose="020B0604030504040204" pitchFamily="34" charset="0"/>
                <a:cs typeface="Verdana" panose="020B0604030504040204" pitchFamily="34" charset="0"/>
              </a:rPr>
              <a:t>Key points:</a:t>
            </a:r>
          </a:p>
          <a:p>
            <a:pPr lvl="1">
              <a:buFont typeface="Calibri" panose="020F0502020204030204" pitchFamily="34" charset="0"/>
              <a:buChar char="–"/>
            </a:pPr>
            <a:r>
              <a:rPr lang="en-GB" sz="5500" dirty="0">
                <a:ea typeface="Verdana" panose="020B0604030504040204" pitchFamily="34" charset="0"/>
                <a:cs typeface="Verdana" panose="020B0604030504040204" pitchFamily="34" charset="0"/>
              </a:rPr>
              <a:t>Life of funds and performance measures: dictates goal to exit within 3 to 5 years</a:t>
            </a:r>
          </a:p>
          <a:p>
            <a:pPr lvl="1">
              <a:buFont typeface="Calibri" panose="020F0502020204030204" pitchFamily="34" charset="0"/>
              <a:buChar char="–"/>
            </a:pPr>
            <a:r>
              <a:rPr lang="en-GB" sz="5500" dirty="0">
                <a:ea typeface="Verdana" panose="020B0604030504040204" pitchFamily="34" charset="0"/>
                <a:cs typeface="Verdana" panose="020B0604030504040204" pitchFamily="34" charset="0"/>
              </a:rPr>
              <a:t>Superior returns sought by investors in private equity funds: </a:t>
            </a:r>
          </a:p>
          <a:p>
            <a:pPr lvl="2"/>
            <a:r>
              <a:rPr lang="en-GB" sz="5500" dirty="0" smtClean="0">
                <a:ea typeface="Verdana" panose="020B0604030504040204" pitchFamily="34" charset="0"/>
                <a:cs typeface="Verdana" panose="020B0604030504040204" pitchFamily="34" charset="0"/>
              </a:rPr>
              <a:t>5% per annum above risk free</a:t>
            </a:r>
          </a:p>
          <a:p>
            <a:pPr lvl="2"/>
            <a:r>
              <a:rPr lang="en-GB" sz="5500" dirty="0" smtClean="0">
                <a:ea typeface="Verdana" panose="020B0604030504040204" pitchFamily="34" charset="0"/>
                <a:cs typeface="Verdana" panose="020B0604030504040204" pitchFamily="34" charset="0"/>
              </a:rPr>
              <a:t>1.5x to 2.0x money multiple</a:t>
            </a:r>
          </a:p>
          <a:p>
            <a:pPr lvl="1">
              <a:buFont typeface="Calibri" panose="020F0502020204030204" pitchFamily="34" charset="0"/>
              <a:buChar char="–"/>
            </a:pPr>
            <a:r>
              <a:rPr lang="en-GB" sz="5500" dirty="0">
                <a:ea typeface="Verdana" panose="020B0604030504040204" pitchFamily="34" charset="0"/>
                <a:cs typeface="Verdana" panose="020B0604030504040204" pitchFamily="34" charset="0"/>
              </a:rPr>
              <a:t>Private equity seek to invest in businesses which can deliver </a:t>
            </a:r>
            <a:r>
              <a:rPr lang="en-GB" sz="5500" dirty="0" smtClean="0">
                <a:ea typeface="Verdana" panose="020B0604030504040204" pitchFamily="34" charset="0"/>
                <a:cs typeface="Verdana" panose="020B0604030504040204" pitchFamily="34" charset="0"/>
              </a:rPr>
              <a:t>strong </a:t>
            </a:r>
            <a:r>
              <a:rPr lang="en-GB" sz="5500" dirty="0">
                <a:ea typeface="Verdana" panose="020B0604030504040204" pitchFamily="34" charset="0"/>
                <a:cs typeface="Verdana" panose="020B0604030504040204" pitchFamily="34" charset="0"/>
              </a:rPr>
              <a:t>returns within reasonable risk boundaries</a:t>
            </a:r>
          </a:p>
          <a:p>
            <a:pPr lvl="2"/>
            <a:r>
              <a:rPr lang="en-GB" sz="5500" dirty="0" smtClean="0">
                <a:ea typeface="Verdana" panose="020B0604030504040204" pitchFamily="34" charset="0"/>
                <a:cs typeface="Verdana" panose="020B0604030504040204" pitchFamily="34" charset="0"/>
              </a:rPr>
              <a:t>2.5x money multiple</a:t>
            </a:r>
          </a:p>
          <a:p>
            <a:pPr lvl="2"/>
            <a:r>
              <a:rPr lang="en-GB" sz="5500" dirty="0" smtClean="0">
                <a:ea typeface="Verdana" panose="020B0604030504040204" pitchFamily="34" charset="0"/>
                <a:cs typeface="Verdana" panose="020B0604030504040204" pitchFamily="34" charset="0"/>
              </a:rPr>
              <a:t>30% IRR</a:t>
            </a:r>
            <a:endParaRPr lang="en-GB" dirty="0"/>
          </a:p>
        </p:txBody>
      </p:sp>
      <p:sp>
        <p:nvSpPr>
          <p:cNvPr id="4" name="TextBox 3"/>
          <p:cNvSpPr txBox="1"/>
          <p:nvPr/>
        </p:nvSpPr>
        <p:spPr>
          <a:xfrm>
            <a:off x="4457700" y="6477000"/>
            <a:ext cx="228600" cy="261610"/>
          </a:xfrm>
          <a:prstGeom prst="rect">
            <a:avLst/>
          </a:prstGeom>
          <a:noFill/>
        </p:spPr>
        <p:txBody>
          <a:bodyPr wrap="square" rtlCol="0">
            <a:spAutoFit/>
          </a:bodyPr>
          <a:lstStyle/>
          <a:p>
            <a:pPr algn="ctr"/>
            <a:r>
              <a:rPr lang="en-GB" sz="1100" dirty="0" smtClean="0">
                <a:solidFill>
                  <a:prstClr val="black"/>
                </a:solidFill>
              </a:rPr>
              <a:t>8</a:t>
            </a:r>
            <a:endParaRPr lang="en-GB" sz="1100" dirty="0">
              <a:solidFill>
                <a:prstClr val="black"/>
              </a:solidFill>
            </a:endParaRPr>
          </a:p>
        </p:txBody>
      </p:sp>
    </p:spTree>
    <p:extLst>
      <p:ext uri="{BB962C8B-B14F-4D97-AF65-F5344CB8AC3E}">
        <p14:creationId xmlns:p14="http://schemas.microsoft.com/office/powerpoint/2010/main" val="23991291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0975" y="1"/>
            <a:ext cx="8350439" cy="1227615"/>
          </a:xfrm>
        </p:spPr>
        <p:txBody>
          <a:bodyPr>
            <a:normAutofit/>
          </a:bodyPr>
          <a:lstStyle/>
          <a:p>
            <a:r>
              <a:rPr lang="en-GB" sz="2800" dirty="0" smtClean="0">
                <a:latin typeface="+mj-lt"/>
              </a:rPr>
              <a:t> </a:t>
            </a:r>
            <a:r>
              <a:rPr lang="en-GB" sz="2800" dirty="0" smtClean="0">
                <a:solidFill>
                  <a:schemeClr val="tx1"/>
                </a:solidFill>
                <a:latin typeface="+mj-lt"/>
                <a:ea typeface="Verdana" panose="020B0604030504040204" pitchFamily="34" charset="0"/>
                <a:cs typeface="Verdana" panose="020B0604030504040204" pitchFamily="34" charset="0"/>
              </a:rPr>
              <a:t>Key Drivers of Returns</a:t>
            </a:r>
            <a:endParaRPr lang="en-GB" sz="2800" dirty="0">
              <a:solidFill>
                <a:schemeClr val="tx1"/>
              </a:solidFill>
              <a:latin typeface="+mj-lt"/>
              <a:ea typeface="Verdana" panose="020B0604030504040204" pitchFamily="34" charset="0"/>
              <a:cs typeface="Verdana" panose="020B0604030504040204" pitchFamily="34" charset="0"/>
            </a:endParaRPr>
          </a:p>
        </p:txBody>
      </p:sp>
      <p:sp>
        <p:nvSpPr>
          <p:cNvPr id="2" name="Content Placeholder 1"/>
          <p:cNvSpPr>
            <a:spLocks noGrp="1"/>
          </p:cNvSpPr>
          <p:nvPr>
            <p:ph idx="4294967295"/>
          </p:nvPr>
        </p:nvSpPr>
        <p:spPr>
          <a:xfrm>
            <a:off x="381000" y="1219200"/>
            <a:ext cx="8229600" cy="4525963"/>
          </a:xfrm>
        </p:spPr>
        <p:txBody>
          <a:bodyPr/>
          <a:lstStyle/>
          <a:p>
            <a:r>
              <a:rPr lang="en-GB" sz="2400" b="1" dirty="0" smtClean="0">
                <a:ea typeface="Verdana" panose="020B0604030504040204" pitchFamily="34" charset="0"/>
                <a:cs typeface="Verdana" panose="020B0604030504040204" pitchFamily="34" charset="0"/>
              </a:rPr>
              <a:t>Enterprise Value (EV) growth</a:t>
            </a:r>
          </a:p>
          <a:p>
            <a:pPr lvl="1">
              <a:buFont typeface="Arial" panose="020B0604020202020204" pitchFamily="34" charset="0"/>
              <a:buChar char="•"/>
            </a:pPr>
            <a:r>
              <a:rPr lang="en-GB" sz="2400" dirty="0" smtClean="0">
                <a:ea typeface="Verdana" panose="020B0604030504040204" pitchFamily="34" charset="0"/>
                <a:cs typeface="Verdana" panose="020B0604030504040204" pitchFamily="34" charset="0"/>
              </a:rPr>
              <a:t>Profit growth</a:t>
            </a:r>
          </a:p>
          <a:p>
            <a:pPr lvl="1">
              <a:buFont typeface="Arial" panose="020B0604020202020204" pitchFamily="34" charset="0"/>
              <a:buChar char="•"/>
            </a:pPr>
            <a:r>
              <a:rPr lang="en-GB" sz="2400" dirty="0" smtClean="0">
                <a:ea typeface="Verdana" panose="020B0604030504040204" pitchFamily="34" charset="0"/>
                <a:cs typeface="Verdana" panose="020B0604030504040204" pitchFamily="34" charset="0"/>
              </a:rPr>
              <a:t>Multiple arbitrage</a:t>
            </a:r>
          </a:p>
          <a:p>
            <a:r>
              <a:rPr lang="en-GB" sz="2400" b="1" dirty="0" smtClean="0">
                <a:ea typeface="Verdana" panose="020B0604030504040204" pitchFamily="34" charset="0"/>
                <a:cs typeface="Verdana" panose="020B0604030504040204" pitchFamily="34" charset="0"/>
              </a:rPr>
              <a:t>Cash flow</a:t>
            </a:r>
          </a:p>
          <a:p>
            <a:pPr lvl="1">
              <a:buFont typeface="Arial" panose="020B0604020202020204" pitchFamily="34" charset="0"/>
              <a:buChar char="•"/>
            </a:pPr>
            <a:r>
              <a:rPr lang="en-GB" sz="2400" dirty="0" smtClean="0">
                <a:ea typeface="Verdana" panose="020B0604030504040204" pitchFamily="34" charset="0"/>
                <a:cs typeface="Verdana" panose="020B0604030504040204" pitchFamily="34" charset="0"/>
              </a:rPr>
              <a:t>Yield</a:t>
            </a:r>
          </a:p>
          <a:p>
            <a:pPr lvl="1">
              <a:buFont typeface="Arial" panose="020B0604020202020204" pitchFamily="34" charset="0"/>
              <a:buChar char="•"/>
            </a:pPr>
            <a:r>
              <a:rPr lang="en-GB" sz="2400" dirty="0" smtClean="0">
                <a:ea typeface="Verdana" panose="020B0604030504040204" pitchFamily="34" charset="0"/>
                <a:cs typeface="Verdana" panose="020B0604030504040204" pitchFamily="34" charset="0"/>
              </a:rPr>
              <a:t>Debt reduction</a:t>
            </a:r>
          </a:p>
          <a:p>
            <a:pPr lvl="1">
              <a:buFont typeface="Arial" panose="020B0604020202020204" pitchFamily="34" charset="0"/>
              <a:buChar char="•"/>
            </a:pPr>
            <a:r>
              <a:rPr lang="en-GB" sz="2400" dirty="0" smtClean="0">
                <a:ea typeface="Verdana" panose="020B0604030504040204" pitchFamily="34" charset="0"/>
                <a:cs typeface="Verdana" panose="020B0604030504040204" pitchFamily="34" charset="0"/>
              </a:rPr>
              <a:t>Refinancing</a:t>
            </a:r>
          </a:p>
          <a:p>
            <a:endParaRPr lang="en-GB" dirty="0" smtClean="0"/>
          </a:p>
          <a:p>
            <a:endParaRPr lang="en-GB" dirty="0" smtClean="0"/>
          </a:p>
          <a:p>
            <a:endParaRPr lang="en-GB" dirty="0" smtClean="0"/>
          </a:p>
          <a:p>
            <a:endParaRPr lang="en-GB" dirty="0"/>
          </a:p>
        </p:txBody>
      </p:sp>
      <p:sp>
        <p:nvSpPr>
          <p:cNvPr id="4" name="TextBox 3"/>
          <p:cNvSpPr txBox="1"/>
          <p:nvPr/>
        </p:nvSpPr>
        <p:spPr>
          <a:xfrm>
            <a:off x="4457700" y="6477000"/>
            <a:ext cx="228600" cy="261610"/>
          </a:xfrm>
          <a:prstGeom prst="rect">
            <a:avLst/>
          </a:prstGeom>
          <a:noFill/>
        </p:spPr>
        <p:txBody>
          <a:bodyPr wrap="square" rtlCol="0">
            <a:spAutoFit/>
          </a:bodyPr>
          <a:lstStyle/>
          <a:p>
            <a:pPr algn="ctr"/>
            <a:r>
              <a:rPr lang="en-GB" sz="1100" dirty="0" smtClean="0">
                <a:solidFill>
                  <a:prstClr val="black"/>
                </a:solidFill>
              </a:rPr>
              <a:t>9</a:t>
            </a:r>
            <a:endParaRPr lang="en-GB" sz="1100" dirty="0">
              <a:solidFill>
                <a:prstClr val="black"/>
              </a:solidFill>
            </a:endParaRPr>
          </a:p>
        </p:txBody>
      </p:sp>
    </p:spTree>
    <p:extLst>
      <p:ext uri="{BB962C8B-B14F-4D97-AF65-F5344CB8AC3E}">
        <p14:creationId xmlns:p14="http://schemas.microsoft.com/office/powerpoint/2010/main" val="12270614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395536" y="605755"/>
            <a:ext cx="7416800" cy="735013"/>
          </a:xfrm>
        </p:spPr>
        <p:txBody>
          <a:bodyPr/>
          <a:lstStyle/>
          <a:p>
            <a:r>
              <a:rPr lang="en-GB" altLang="en-US" sz="3200" b="1" dirty="0" smtClean="0">
                <a:latin typeface="Bliss Medium"/>
              </a:rPr>
              <a:t>REC Jobs Data</a:t>
            </a:r>
            <a:br>
              <a:rPr lang="en-GB" altLang="en-US" sz="3200" b="1" dirty="0" smtClean="0">
                <a:latin typeface="Bliss Medium"/>
              </a:rPr>
            </a:br>
            <a:endParaRPr lang="en-GB" altLang="en-US" sz="2000" b="1" dirty="0" smtClean="0">
              <a:latin typeface="Bliss Medium"/>
            </a:endParaRPr>
          </a:p>
        </p:txBody>
      </p:sp>
      <p:sp>
        <p:nvSpPr>
          <p:cNvPr id="57347" name="Content Placeholder 2"/>
          <p:cNvSpPr>
            <a:spLocks noGrp="1"/>
          </p:cNvSpPr>
          <p:nvPr>
            <p:ph idx="1"/>
          </p:nvPr>
        </p:nvSpPr>
        <p:spPr>
          <a:xfrm>
            <a:off x="143384" y="5123633"/>
            <a:ext cx="3456632" cy="2231777"/>
          </a:xfrm>
        </p:spPr>
        <p:txBody>
          <a:bodyPr/>
          <a:lstStyle/>
          <a:p>
            <a:r>
              <a:rPr lang="en-GB" altLang="en-US" sz="1600" b="1" dirty="0" smtClean="0">
                <a:latin typeface="Bliss Medium"/>
              </a:rPr>
              <a:t>Vacancies at 15 year high </a:t>
            </a:r>
          </a:p>
          <a:p>
            <a:r>
              <a:rPr lang="en-GB" altLang="en-US" sz="1600" b="1" dirty="0" smtClean="0">
                <a:latin typeface="Bliss Medium"/>
              </a:rPr>
              <a:t>Every Sector in growth </a:t>
            </a:r>
          </a:p>
          <a:p>
            <a:r>
              <a:rPr lang="en-GB" altLang="en-US" sz="1600" b="1" dirty="0" smtClean="0">
                <a:latin typeface="Bliss Medium"/>
              </a:rPr>
              <a:t>Perm jobs month on month increase since October 2012 </a:t>
            </a:r>
          </a:p>
        </p:txBody>
      </p:sp>
      <p:sp>
        <p:nvSpPr>
          <p:cNvPr id="4" name="Content Placeholder 2"/>
          <p:cNvSpPr txBox="1">
            <a:spLocks/>
          </p:cNvSpPr>
          <p:nvPr/>
        </p:nvSpPr>
        <p:spPr bwMode="auto">
          <a:xfrm>
            <a:off x="4427984" y="4869160"/>
            <a:ext cx="4176464" cy="2231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SzPct val="90000"/>
              <a:buBlip>
                <a:blip r:embed="rId2"/>
              </a:buBlip>
              <a:defRPr sz="3200">
                <a:solidFill>
                  <a:srgbClr val="131446"/>
                </a:solidFill>
                <a:latin typeface="+mn-lt"/>
                <a:ea typeface="+mn-ea"/>
                <a:cs typeface="+mn-cs"/>
              </a:defRPr>
            </a:lvl1pPr>
            <a:lvl2pPr marL="742950" indent="-285750" algn="l" defTabSz="457200" rtl="0" eaLnBrk="0" fontAlgn="base" hangingPunct="0">
              <a:spcBef>
                <a:spcPct val="20000"/>
              </a:spcBef>
              <a:spcAft>
                <a:spcPct val="0"/>
              </a:spcAft>
              <a:buSzPct val="90000"/>
              <a:buBlip>
                <a:blip r:embed="rId2"/>
              </a:buBlip>
              <a:defRPr sz="2800">
                <a:solidFill>
                  <a:srgbClr val="131446"/>
                </a:solidFill>
                <a:latin typeface="+mn-lt"/>
                <a:ea typeface="+mn-ea"/>
              </a:defRPr>
            </a:lvl2pPr>
            <a:lvl3pPr marL="1143000" indent="-228600" algn="l" defTabSz="457200" rtl="0" eaLnBrk="0" fontAlgn="base" hangingPunct="0">
              <a:spcBef>
                <a:spcPct val="20000"/>
              </a:spcBef>
              <a:spcAft>
                <a:spcPct val="0"/>
              </a:spcAft>
              <a:buSzPct val="90000"/>
              <a:buBlip>
                <a:blip r:embed="rId2"/>
              </a:buBlip>
              <a:defRPr sz="2400">
                <a:solidFill>
                  <a:srgbClr val="131446"/>
                </a:solidFill>
                <a:latin typeface="+mn-lt"/>
                <a:ea typeface="+mn-ea"/>
              </a:defRPr>
            </a:lvl3pPr>
            <a:lvl4pPr marL="1600200" indent="-228600" algn="l" defTabSz="457200" rtl="0" eaLnBrk="0" fontAlgn="base" hangingPunct="0">
              <a:spcBef>
                <a:spcPct val="20000"/>
              </a:spcBef>
              <a:spcAft>
                <a:spcPct val="0"/>
              </a:spcAft>
              <a:buSzPct val="90000"/>
              <a:buBlip>
                <a:blip r:embed="rId2"/>
              </a:buBlip>
              <a:defRPr sz="2000">
                <a:solidFill>
                  <a:srgbClr val="131446"/>
                </a:solidFill>
                <a:latin typeface="+mn-lt"/>
                <a:ea typeface="+mn-ea"/>
              </a:defRPr>
            </a:lvl4pPr>
            <a:lvl5pPr marL="2057400" indent="-228600" algn="l" defTabSz="457200" rtl="0" eaLnBrk="0" fontAlgn="base" hangingPunct="0">
              <a:spcBef>
                <a:spcPct val="20000"/>
              </a:spcBef>
              <a:spcAft>
                <a:spcPct val="0"/>
              </a:spcAft>
              <a:buSzPct val="90000"/>
              <a:buBlip>
                <a:blip r:embed="rId2"/>
              </a:buBlip>
              <a:defRPr sz="2000">
                <a:solidFill>
                  <a:srgbClr val="131446"/>
                </a:solidFill>
                <a:latin typeface="+mn-lt"/>
                <a:ea typeface="+mn-ea"/>
              </a:defRPr>
            </a:lvl5pPr>
            <a:lvl6pPr marL="2514600" indent="-228600" algn="l" defTabSz="457200" rtl="0" eaLnBrk="0" fontAlgn="base" hangingPunct="0">
              <a:spcBef>
                <a:spcPct val="20000"/>
              </a:spcBef>
              <a:spcAft>
                <a:spcPct val="0"/>
              </a:spcAft>
              <a:buSzPct val="90000"/>
              <a:buBlip>
                <a:blip r:embed="rId2"/>
              </a:buBlip>
              <a:defRPr sz="2000">
                <a:solidFill>
                  <a:srgbClr val="131446"/>
                </a:solidFill>
                <a:latin typeface="+mn-lt"/>
                <a:ea typeface="+mn-ea"/>
              </a:defRPr>
            </a:lvl6pPr>
            <a:lvl7pPr marL="2971800" indent="-228600" algn="l" defTabSz="457200" rtl="0" eaLnBrk="0" fontAlgn="base" hangingPunct="0">
              <a:spcBef>
                <a:spcPct val="20000"/>
              </a:spcBef>
              <a:spcAft>
                <a:spcPct val="0"/>
              </a:spcAft>
              <a:buSzPct val="90000"/>
              <a:buBlip>
                <a:blip r:embed="rId2"/>
              </a:buBlip>
              <a:defRPr sz="2000">
                <a:solidFill>
                  <a:srgbClr val="131446"/>
                </a:solidFill>
                <a:latin typeface="+mn-lt"/>
                <a:ea typeface="+mn-ea"/>
              </a:defRPr>
            </a:lvl7pPr>
            <a:lvl8pPr marL="3429000" indent="-228600" algn="l" defTabSz="457200" rtl="0" eaLnBrk="0" fontAlgn="base" hangingPunct="0">
              <a:spcBef>
                <a:spcPct val="20000"/>
              </a:spcBef>
              <a:spcAft>
                <a:spcPct val="0"/>
              </a:spcAft>
              <a:buSzPct val="90000"/>
              <a:buBlip>
                <a:blip r:embed="rId2"/>
              </a:buBlip>
              <a:defRPr sz="2000">
                <a:solidFill>
                  <a:srgbClr val="131446"/>
                </a:solidFill>
                <a:latin typeface="+mn-lt"/>
                <a:ea typeface="+mn-ea"/>
              </a:defRPr>
            </a:lvl8pPr>
            <a:lvl9pPr marL="3886200" indent="-228600" algn="l" defTabSz="457200" rtl="0" eaLnBrk="0" fontAlgn="base" hangingPunct="0">
              <a:spcBef>
                <a:spcPct val="20000"/>
              </a:spcBef>
              <a:spcAft>
                <a:spcPct val="0"/>
              </a:spcAft>
              <a:buSzPct val="90000"/>
              <a:buBlip>
                <a:blip r:embed="rId2"/>
              </a:buBlip>
              <a:defRPr sz="2000">
                <a:solidFill>
                  <a:srgbClr val="131446"/>
                </a:solidFill>
                <a:latin typeface="+mn-lt"/>
                <a:ea typeface="+mn-ea"/>
              </a:defRPr>
            </a:lvl9pPr>
          </a:lstStyle>
          <a:p>
            <a:r>
              <a:rPr lang="en-GB" altLang="en-US" sz="1600" b="1" kern="0" dirty="0" smtClean="0">
                <a:latin typeface="Bliss Medium"/>
              </a:rPr>
              <a:t>Employment confidence increasing </a:t>
            </a:r>
          </a:p>
          <a:p>
            <a:r>
              <a:rPr lang="en-GB" altLang="en-US" sz="1600" b="1" kern="0" dirty="0" smtClean="0">
                <a:latin typeface="Bliss Medium"/>
              </a:rPr>
              <a:t>Hiring intentions improving temp &amp; Perm</a:t>
            </a:r>
          </a:p>
          <a:p>
            <a:r>
              <a:rPr lang="en-GB" altLang="en-US" sz="1600" b="1" kern="0" dirty="0" smtClean="0">
                <a:latin typeface="Bliss Medium"/>
              </a:rPr>
              <a:t>65% of employers will increase their perm headcount in the next three months </a:t>
            </a:r>
          </a:p>
          <a:p>
            <a:pPr marL="0" indent="0">
              <a:buFontTx/>
              <a:buNone/>
            </a:pPr>
            <a:endParaRPr lang="en-GB" altLang="en-US" sz="1600" kern="0" dirty="0" smtClean="0">
              <a:latin typeface="Bliss 2 Regular" pitchFamily="50"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067599"/>
            <a:ext cx="2808312" cy="4039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1175377"/>
            <a:ext cx="2520280" cy="335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02545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42899" y="1295400"/>
            <a:ext cx="3352800" cy="1015663"/>
          </a:xfrm>
          <a:prstGeom prst="rect">
            <a:avLst/>
          </a:prstGeom>
          <a:noFill/>
        </p:spPr>
        <p:txBody>
          <a:bodyPr wrap="square" rtlCol="0">
            <a:spAutoFit/>
          </a:bodyPr>
          <a:lstStyle/>
          <a:p>
            <a:pPr marL="285750" indent="-285750">
              <a:buFont typeface="Arial" pitchFamily="34" charset="0"/>
              <a:buChar char="•"/>
            </a:pPr>
            <a:r>
              <a:rPr lang="en-GB" sz="2000" dirty="0" smtClean="0">
                <a:solidFill>
                  <a:prstClr val="black"/>
                </a:solidFill>
              </a:rPr>
              <a:t>A business where shareholders are open to investment</a:t>
            </a:r>
            <a:endParaRPr lang="en-GB" sz="2000" dirty="0">
              <a:solidFill>
                <a:prstClr val="black"/>
              </a:solidFill>
            </a:endParaRPr>
          </a:p>
        </p:txBody>
      </p:sp>
      <p:sp>
        <p:nvSpPr>
          <p:cNvPr id="11" name="TextBox 10"/>
          <p:cNvSpPr txBox="1"/>
          <p:nvPr/>
        </p:nvSpPr>
        <p:spPr>
          <a:xfrm>
            <a:off x="5029200" y="1295400"/>
            <a:ext cx="3352800" cy="1015663"/>
          </a:xfrm>
          <a:prstGeom prst="rect">
            <a:avLst/>
          </a:prstGeom>
          <a:noFill/>
        </p:spPr>
        <p:txBody>
          <a:bodyPr wrap="square" rtlCol="0">
            <a:spAutoFit/>
          </a:bodyPr>
          <a:lstStyle/>
          <a:p>
            <a:pPr marL="285750" indent="-285750">
              <a:buFont typeface="Arial" pitchFamily="34" charset="0"/>
              <a:buChar char="•"/>
            </a:pPr>
            <a:r>
              <a:rPr lang="en-GB" sz="2000" dirty="0" smtClean="0">
                <a:solidFill>
                  <a:prstClr val="black"/>
                </a:solidFill>
              </a:rPr>
              <a:t>Large number of recruitment businesses led by hungry smart people</a:t>
            </a:r>
            <a:endParaRPr lang="en-GB" sz="2000" dirty="0">
              <a:solidFill>
                <a:prstClr val="black"/>
              </a:solidFill>
            </a:endParaRPr>
          </a:p>
        </p:txBody>
      </p:sp>
      <p:sp>
        <p:nvSpPr>
          <p:cNvPr id="15" name="Right Arrow 14"/>
          <p:cNvSpPr/>
          <p:nvPr/>
        </p:nvSpPr>
        <p:spPr>
          <a:xfrm>
            <a:off x="3944205" y="1574631"/>
            <a:ext cx="914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9" name="TextBox 8"/>
          <p:cNvSpPr txBox="1"/>
          <p:nvPr/>
        </p:nvSpPr>
        <p:spPr>
          <a:xfrm>
            <a:off x="352423" y="3203376"/>
            <a:ext cx="3352800" cy="707886"/>
          </a:xfrm>
          <a:prstGeom prst="rect">
            <a:avLst/>
          </a:prstGeom>
          <a:noFill/>
        </p:spPr>
        <p:txBody>
          <a:bodyPr wrap="square" rtlCol="0">
            <a:spAutoFit/>
          </a:bodyPr>
          <a:lstStyle/>
          <a:p>
            <a:pPr marL="285750" indent="-285750">
              <a:buFont typeface="Arial" pitchFamily="34" charset="0"/>
              <a:buChar char="•"/>
            </a:pPr>
            <a:r>
              <a:rPr lang="en-GB" sz="2000" dirty="0" smtClean="0">
                <a:solidFill>
                  <a:prstClr val="black"/>
                </a:solidFill>
              </a:rPr>
              <a:t>Is capable of doubling in </a:t>
            </a:r>
            <a:r>
              <a:rPr lang="en-GB" sz="2000" dirty="0">
                <a:solidFill>
                  <a:prstClr val="black"/>
                </a:solidFill>
              </a:rPr>
              <a:t>value</a:t>
            </a:r>
            <a:r>
              <a:rPr lang="en-GB" sz="2000" dirty="0" smtClean="0">
                <a:solidFill>
                  <a:prstClr val="black"/>
                </a:solidFill>
              </a:rPr>
              <a:t> over 4 to 5 years</a:t>
            </a:r>
            <a:endParaRPr lang="en-GB" sz="2000" dirty="0">
              <a:solidFill>
                <a:prstClr val="black"/>
              </a:solidFill>
            </a:endParaRPr>
          </a:p>
        </p:txBody>
      </p:sp>
      <p:sp>
        <p:nvSpPr>
          <p:cNvPr id="13" name="TextBox 12"/>
          <p:cNvSpPr txBox="1"/>
          <p:nvPr/>
        </p:nvSpPr>
        <p:spPr>
          <a:xfrm>
            <a:off x="5029200" y="2895600"/>
            <a:ext cx="3352800" cy="1323439"/>
          </a:xfrm>
          <a:prstGeom prst="rect">
            <a:avLst/>
          </a:prstGeom>
          <a:noFill/>
        </p:spPr>
        <p:txBody>
          <a:bodyPr wrap="square" rtlCol="0">
            <a:spAutoFit/>
          </a:bodyPr>
          <a:lstStyle/>
          <a:p>
            <a:pPr marL="285750" indent="-285750">
              <a:buFont typeface="Arial" pitchFamily="34" charset="0"/>
              <a:buChar char="•"/>
            </a:pPr>
            <a:r>
              <a:rPr lang="en-GB" sz="2000" dirty="0" smtClean="0">
                <a:solidFill>
                  <a:prstClr val="black"/>
                </a:solidFill>
              </a:rPr>
              <a:t>Proven ability to grow profits (cycles allowing)</a:t>
            </a:r>
          </a:p>
          <a:p>
            <a:pPr marL="285750" indent="-285750">
              <a:buFont typeface="Arial" pitchFamily="34" charset="0"/>
              <a:buChar char="•"/>
            </a:pPr>
            <a:r>
              <a:rPr lang="en-GB" sz="2000" dirty="0">
                <a:solidFill>
                  <a:prstClr val="black"/>
                </a:solidFill>
              </a:rPr>
              <a:t>I</a:t>
            </a:r>
            <a:r>
              <a:rPr lang="en-GB" sz="2000" dirty="0" smtClean="0">
                <a:solidFill>
                  <a:prstClr val="black"/>
                </a:solidFill>
              </a:rPr>
              <a:t>nternational growth </a:t>
            </a:r>
          </a:p>
          <a:p>
            <a:pPr marL="285750" indent="-285750">
              <a:buFont typeface="Arial" pitchFamily="34" charset="0"/>
              <a:buChar char="•"/>
            </a:pPr>
            <a:r>
              <a:rPr lang="en-GB" sz="2000" dirty="0" smtClean="0">
                <a:solidFill>
                  <a:prstClr val="black"/>
                </a:solidFill>
              </a:rPr>
              <a:t>Operationally geared</a:t>
            </a:r>
            <a:endParaRPr lang="en-GB" sz="2000" dirty="0">
              <a:solidFill>
                <a:prstClr val="black"/>
              </a:solidFill>
            </a:endParaRPr>
          </a:p>
        </p:txBody>
      </p:sp>
      <p:sp>
        <p:nvSpPr>
          <p:cNvPr id="16" name="Right Arrow 15"/>
          <p:cNvSpPr/>
          <p:nvPr/>
        </p:nvSpPr>
        <p:spPr>
          <a:xfrm>
            <a:off x="3944205" y="3328719"/>
            <a:ext cx="914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8" name="TextBox 7"/>
          <p:cNvSpPr txBox="1"/>
          <p:nvPr/>
        </p:nvSpPr>
        <p:spPr>
          <a:xfrm>
            <a:off x="371474" y="4848761"/>
            <a:ext cx="3352800" cy="1015663"/>
          </a:xfrm>
          <a:prstGeom prst="rect">
            <a:avLst/>
          </a:prstGeom>
          <a:noFill/>
        </p:spPr>
        <p:txBody>
          <a:bodyPr wrap="square" rtlCol="0">
            <a:spAutoFit/>
          </a:bodyPr>
          <a:lstStyle/>
          <a:p>
            <a:pPr marL="285750" indent="-285750">
              <a:buFont typeface="Arial" pitchFamily="34" charset="0"/>
              <a:buChar char="•"/>
            </a:pPr>
            <a:r>
              <a:rPr lang="en-GB" sz="2000" dirty="0" smtClean="0">
                <a:solidFill>
                  <a:prstClr val="black"/>
                </a:solidFill>
              </a:rPr>
              <a:t>That could be made attractive to a buyer at the time of exit</a:t>
            </a:r>
            <a:endParaRPr lang="en-GB" sz="2000" dirty="0">
              <a:solidFill>
                <a:prstClr val="black"/>
              </a:solidFill>
            </a:endParaRPr>
          </a:p>
        </p:txBody>
      </p:sp>
      <p:sp>
        <p:nvSpPr>
          <p:cNvPr id="12" name="TextBox 11"/>
          <p:cNvSpPr txBox="1"/>
          <p:nvPr/>
        </p:nvSpPr>
        <p:spPr>
          <a:xfrm>
            <a:off x="5057775" y="4540984"/>
            <a:ext cx="3352800" cy="1631216"/>
          </a:xfrm>
          <a:prstGeom prst="rect">
            <a:avLst/>
          </a:prstGeom>
          <a:noFill/>
        </p:spPr>
        <p:txBody>
          <a:bodyPr wrap="square" rtlCol="0">
            <a:spAutoFit/>
          </a:bodyPr>
          <a:lstStyle/>
          <a:p>
            <a:pPr marL="285750" indent="-285750">
              <a:buFont typeface="Arial" pitchFamily="34" charset="0"/>
              <a:buChar char="•"/>
            </a:pPr>
            <a:r>
              <a:rPr lang="en-GB" sz="2000" dirty="0" smtClean="0">
                <a:solidFill>
                  <a:prstClr val="black"/>
                </a:solidFill>
              </a:rPr>
              <a:t>Business capable of dominating a niche</a:t>
            </a:r>
          </a:p>
          <a:p>
            <a:pPr marL="285750" indent="-285750">
              <a:buFont typeface="Arial" pitchFamily="34" charset="0"/>
              <a:buChar char="•"/>
            </a:pPr>
            <a:r>
              <a:rPr lang="en-GB" sz="2000" dirty="0" smtClean="0">
                <a:solidFill>
                  <a:prstClr val="black"/>
                </a:solidFill>
              </a:rPr>
              <a:t>Good history of M&amp;A, secondary buyouts and IPO markets providing exits</a:t>
            </a:r>
            <a:endParaRPr lang="en-GB" sz="2000" dirty="0">
              <a:solidFill>
                <a:prstClr val="black"/>
              </a:solidFill>
            </a:endParaRPr>
          </a:p>
        </p:txBody>
      </p:sp>
      <p:sp>
        <p:nvSpPr>
          <p:cNvPr id="17" name="Right Arrow 16"/>
          <p:cNvSpPr/>
          <p:nvPr/>
        </p:nvSpPr>
        <p:spPr>
          <a:xfrm>
            <a:off x="3972780" y="5127992"/>
            <a:ext cx="914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9" name="TextBox 18"/>
          <p:cNvSpPr txBox="1"/>
          <p:nvPr/>
        </p:nvSpPr>
        <p:spPr>
          <a:xfrm>
            <a:off x="4391025" y="6477000"/>
            <a:ext cx="342900" cy="261610"/>
          </a:xfrm>
          <a:prstGeom prst="rect">
            <a:avLst/>
          </a:prstGeom>
          <a:noFill/>
        </p:spPr>
        <p:txBody>
          <a:bodyPr wrap="square" rtlCol="0">
            <a:spAutoFit/>
          </a:bodyPr>
          <a:lstStyle/>
          <a:p>
            <a:pPr algn="ctr"/>
            <a:r>
              <a:rPr lang="en-GB" sz="1100" dirty="0" smtClean="0">
                <a:solidFill>
                  <a:prstClr val="black"/>
                </a:solidFill>
              </a:rPr>
              <a:t>10</a:t>
            </a:r>
            <a:endParaRPr lang="en-GB" sz="1100" dirty="0">
              <a:solidFill>
                <a:prstClr val="black"/>
              </a:solidFill>
            </a:endParaRPr>
          </a:p>
        </p:txBody>
      </p:sp>
      <p:sp>
        <p:nvSpPr>
          <p:cNvPr id="3" name="Rectangle 2"/>
          <p:cNvSpPr/>
          <p:nvPr/>
        </p:nvSpPr>
        <p:spPr>
          <a:xfrm>
            <a:off x="333374" y="76200"/>
            <a:ext cx="6372225" cy="954107"/>
          </a:xfrm>
          <a:prstGeom prst="rect">
            <a:avLst/>
          </a:prstGeom>
        </p:spPr>
        <p:txBody>
          <a:bodyPr wrap="square">
            <a:spAutoFit/>
          </a:bodyPr>
          <a:lstStyle/>
          <a:p>
            <a:r>
              <a:rPr lang="en-US" sz="2800" b="1" dirty="0">
                <a:solidFill>
                  <a:prstClr val="black"/>
                </a:solidFill>
              </a:rPr>
              <a:t>What </a:t>
            </a:r>
            <a:r>
              <a:rPr lang="en-US" sz="2800" b="1" dirty="0" smtClean="0">
                <a:solidFill>
                  <a:prstClr val="black"/>
                </a:solidFill>
              </a:rPr>
              <a:t>makes </a:t>
            </a:r>
            <a:r>
              <a:rPr lang="en-US" sz="2800" b="1" dirty="0">
                <a:solidFill>
                  <a:prstClr val="black"/>
                </a:solidFill>
              </a:rPr>
              <a:t>the </a:t>
            </a:r>
            <a:r>
              <a:rPr lang="en-US" sz="2800" b="1" dirty="0" smtClean="0">
                <a:solidFill>
                  <a:prstClr val="black"/>
                </a:solidFill>
              </a:rPr>
              <a:t>recruitment sector </a:t>
            </a:r>
            <a:r>
              <a:rPr lang="en-US" sz="2800" b="1" dirty="0">
                <a:solidFill>
                  <a:prstClr val="black"/>
                </a:solidFill>
              </a:rPr>
              <a:t>a</a:t>
            </a:r>
            <a:r>
              <a:rPr lang="en-US" sz="2800" b="1" dirty="0" smtClean="0">
                <a:solidFill>
                  <a:prstClr val="black"/>
                </a:solidFill>
              </a:rPr>
              <a:t>ttractive to Private Equity?</a:t>
            </a:r>
            <a:endParaRPr lang="en-GB" sz="2800" b="1" dirty="0">
              <a:solidFill>
                <a:prstClr val="black"/>
              </a:solidFill>
            </a:endParaRPr>
          </a:p>
        </p:txBody>
      </p:sp>
    </p:spTree>
    <p:extLst>
      <p:ext uri="{BB962C8B-B14F-4D97-AF65-F5344CB8AC3E}">
        <p14:creationId xmlns:p14="http://schemas.microsoft.com/office/powerpoint/2010/main" val="72711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25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anim calcmode="lin" valueType="num">
                                      <p:cBhvr>
                                        <p:cTn id="27" dur="500" fill="hold"/>
                                        <p:tgtEl>
                                          <p:spTgt spid="9"/>
                                        </p:tgtEl>
                                        <p:attrNameLst>
                                          <p:attrName>ppt_x</p:attrName>
                                        </p:attrNameLst>
                                      </p:cBhvr>
                                      <p:tavLst>
                                        <p:tav tm="0">
                                          <p:val>
                                            <p:strVal val="#ppt_x"/>
                                          </p:val>
                                        </p:tav>
                                        <p:tav tm="100000">
                                          <p:val>
                                            <p:strVal val="#ppt_x"/>
                                          </p:val>
                                        </p:tav>
                                      </p:tavLst>
                                    </p:anim>
                                    <p:anim calcmode="lin" valueType="num">
                                      <p:cBhvr>
                                        <p:cTn id="28"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25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anim calcmode="lin" valueType="num">
                                      <p:cBhvr>
                                        <p:cTn id="39" dur="500" fill="hold"/>
                                        <p:tgtEl>
                                          <p:spTgt spid="13"/>
                                        </p:tgtEl>
                                        <p:attrNameLst>
                                          <p:attrName>ppt_x</p:attrName>
                                        </p:attrNameLst>
                                      </p:cBhvr>
                                      <p:tavLst>
                                        <p:tav tm="0">
                                          <p:val>
                                            <p:strVal val="#ppt_x"/>
                                          </p:val>
                                        </p:tav>
                                        <p:tav tm="100000">
                                          <p:val>
                                            <p:strVal val="#ppt_x"/>
                                          </p:val>
                                        </p:tav>
                                      </p:tavLst>
                                    </p:anim>
                                    <p:anim calcmode="lin" valueType="num">
                                      <p:cBhvr>
                                        <p:cTn id="40"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anim calcmode="lin" valueType="num">
                                      <p:cBhvr>
                                        <p:cTn id="46" dur="500" fill="hold"/>
                                        <p:tgtEl>
                                          <p:spTgt spid="8"/>
                                        </p:tgtEl>
                                        <p:attrNameLst>
                                          <p:attrName>ppt_x</p:attrName>
                                        </p:attrNameLst>
                                      </p:cBhvr>
                                      <p:tavLst>
                                        <p:tav tm="0">
                                          <p:val>
                                            <p:strVal val="#ppt_x"/>
                                          </p:val>
                                        </p:tav>
                                        <p:tav tm="100000">
                                          <p:val>
                                            <p:strVal val="#ppt_x"/>
                                          </p:val>
                                        </p:tav>
                                      </p:tavLst>
                                    </p:anim>
                                    <p:anim calcmode="lin" valueType="num">
                                      <p:cBhvr>
                                        <p:cTn id="47"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25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anim calcmode="lin" valueType="num">
                                      <p:cBhvr>
                                        <p:cTn id="58" dur="500" fill="hold"/>
                                        <p:tgtEl>
                                          <p:spTgt spid="12"/>
                                        </p:tgtEl>
                                        <p:attrNameLst>
                                          <p:attrName>ppt_x</p:attrName>
                                        </p:attrNameLst>
                                      </p:cBhvr>
                                      <p:tavLst>
                                        <p:tav tm="0">
                                          <p:val>
                                            <p:strVal val="#ppt_x"/>
                                          </p:val>
                                        </p:tav>
                                        <p:tav tm="100000">
                                          <p:val>
                                            <p:strVal val="#ppt_x"/>
                                          </p:val>
                                        </p:tav>
                                      </p:tavLst>
                                    </p:anim>
                                    <p:anim calcmode="lin" valueType="num">
                                      <p:cBhvr>
                                        <p:cTn id="5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5" grpId="0" animBg="1"/>
      <p:bldP spid="9" grpId="0"/>
      <p:bldP spid="13" grpId="0"/>
      <p:bldP spid="16" grpId="0" animBg="1"/>
      <p:bldP spid="8" grpId="0"/>
      <p:bldP spid="12" grpId="0"/>
      <p:bldP spid="1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3" name="Rectangle 25"/>
          <p:cNvSpPr>
            <a:spLocks noChangeArrowheads="1"/>
          </p:cNvSpPr>
          <p:nvPr/>
        </p:nvSpPr>
        <p:spPr bwMode="auto">
          <a:xfrm>
            <a:off x="2960194" y="1034534"/>
            <a:ext cx="1141717" cy="3255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en-GB" dirty="0">
              <a:solidFill>
                <a:prstClr val="black"/>
              </a:solidFill>
            </a:endParaRPr>
          </a:p>
        </p:txBody>
      </p:sp>
      <p:sp>
        <p:nvSpPr>
          <p:cNvPr id="2075" name="Rectangle 27"/>
          <p:cNvSpPr>
            <a:spLocks noChangeArrowheads="1"/>
          </p:cNvSpPr>
          <p:nvPr/>
        </p:nvSpPr>
        <p:spPr bwMode="auto">
          <a:xfrm>
            <a:off x="609600" y="3111349"/>
            <a:ext cx="8059180" cy="40296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dirty="0">
              <a:solidFill>
                <a:prstClr val="black"/>
              </a:solidFill>
            </a:endParaRPr>
          </a:p>
        </p:txBody>
      </p:sp>
      <p:sp>
        <p:nvSpPr>
          <p:cNvPr id="2077" name="Rectangle 29"/>
          <p:cNvSpPr>
            <a:spLocks noChangeArrowheads="1"/>
          </p:cNvSpPr>
          <p:nvPr/>
        </p:nvSpPr>
        <p:spPr bwMode="auto">
          <a:xfrm>
            <a:off x="609600" y="5344416"/>
            <a:ext cx="8059180" cy="0"/>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dirty="0" smtClean="0">
              <a:solidFill>
                <a:prstClr val="black"/>
              </a:solidFill>
              <a:latin typeface="Arial" pitchFamily="34" charset="0"/>
              <a:cs typeface="Arial" pitchFamily="34" charset="0"/>
            </a:endParaRPr>
          </a:p>
        </p:txBody>
      </p:sp>
      <p:sp>
        <p:nvSpPr>
          <p:cNvPr id="2095" name="Rectangle 47"/>
          <p:cNvSpPr>
            <a:spLocks noChangeArrowheads="1"/>
          </p:cNvSpPr>
          <p:nvPr/>
        </p:nvSpPr>
        <p:spPr bwMode="auto">
          <a:xfrm>
            <a:off x="609600" y="22562534"/>
            <a:ext cx="805918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dirty="0" smtClean="0">
              <a:solidFill>
                <a:prstClr val="black"/>
              </a:solidFill>
              <a:latin typeface="Arial" pitchFamily="34" charset="0"/>
              <a:cs typeface="Arial" pitchFamily="34" charset="0"/>
            </a:endParaRPr>
          </a:p>
        </p:txBody>
      </p:sp>
      <p:grpSp>
        <p:nvGrpSpPr>
          <p:cNvPr id="11" name="Group 10"/>
          <p:cNvGrpSpPr/>
          <p:nvPr/>
        </p:nvGrpSpPr>
        <p:grpSpPr>
          <a:xfrm>
            <a:off x="421654" y="4970840"/>
            <a:ext cx="7944907" cy="1142479"/>
            <a:chOff x="421654" y="4970840"/>
            <a:chExt cx="7944907" cy="1142479"/>
          </a:xfrm>
        </p:grpSpPr>
        <p:pic>
          <p:nvPicPr>
            <p:cNvPr id="2058" name="Picture 42"/>
            <p:cNvPicPr>
              <a:picLocks noChangeAspect="1" noChangeArrowheads="1"/>
            </p:cNvPicPr>
            <p:nvPr/>
          </p:nvPicPr>
          <p:blipFill>
            <a:blip r:embed="rId3" cstate="print"/>
            <a:srcRect/>
            <a:stretch>
              <a:fillRect/>
            </a:stretch>
          </p:blipFill>
          <p:spPr bwMode="auto">
            <a:xfrm>
              <a:off x="4153412" y="4970840"/>
              <a:ext cx="2266644" cy="789128"/>
            </a:xfrm>
            <a:prstGeom prst="rect">
              <a:avLst/>
            </a:prstGeom>
            <a:noFill/>
          </p:spPr>
        </p:pic>
        <p:pic>
          <p:nvPicPr>
            <p:cNvPr id="2052" name="Picture 60" descr="Home">
              <a:hlinkClick r:id="rId4" tooltip="Home"/>
            </p:cNvPr>
            <p:cNvPicPr>
              <a:picLocks noChangeAspect="1" noChangeArrowheads="1"/>
            </p:cNvPicPr>
            <p:nvPr/>
          </p:nvPicPr>
          <p:blipFill>
            <a:blip r:embed="rId5" cstate="print"/>
            <a:srcRect/>
            <a:stretch>
              <a:fillRect/>
            </a:stretch>
          </p:blipFill>
          <p:spPr bwMode="auto">
            <a:xfrm>
              <a:off x="421654" y="5204851"/>
              <a:ext cx="1659444" cy="621230"/>
            </a:xfrm>
            <a:prstGeom prst="rect">
              <a:avLst/>
            </a:prstGeom>
            <a:noFill/>
          </p:spPr>
        </p:pic>
        <p:pic>
          <p:nvPicPr>
            <p:cNvPr id="2071" name="ctl00_doc_logo" descr="Teaching Personnel - Teaching and Education Jobs">
              <a:hlinkClick r:id="rId6"/>
            </p:cNvPr>
            <p:cNvPicPr>
              <a:picLocks noChangeAspect="1" noChangeArrowheads="1"/>
            </p:cNvPicPr>
            <p:nvPr/>
          </p:nvPicPr>
          <p:blipFill>
            <a:blip r:embed="rId7" cstate="print"/>
            <a:srcRect/>
            <a:stretch>
              <a:fillRect/>
            </a:stretch>
          </p:blipFill>
          <p:spPr bwMode="auto">
            <a:xfrm>
              <a:off x="7056944" y="4975602"/>
              <a:ext cx="1309617" cy="562465"/>
            </a:xfrm>
            <a:prstGeom prst="rect">
              <a:avLst/>
            </a:prstGeom>
            <a:noFill/>
          </p:spPr>
        </p:pic>
        <p:pic>
          <p:nvPicPr>
            <p:cNvPr id="2049" name="Picture 69" descr="Hays - Recruiting experts worldwide">
              <a:hlinkClick r:id="rId8"/>
            </p:cNvPr>
            <p:cNvPicPr>
              <a:picLocks noChangeAspect="1" noChangeArrowheads="1"/>
            </p:cNvPicPr>
            <p:nvPr/>
          </p:nvPicPr>
          <p:blipFill>
            <a:blip r:embed="rId9" cstate="print"/>
            <a:srcRect/>
            <a:stretch>
              <a:fillRect/>
            </a:stretch>
          </p:blipFill>
          <p:spPr bwMode="auto">
            <a:xfrm>
              <a:off x="5562600" y="5764165"/>
              <a:ext cx="1972820" cy="251849"/>
            </a:xfrm>
            <a:prstGeom prst="rect">
              <a:avLst/>
            </a:prstGeom>
            <a:noFill/>
          </p:spPr>
        </p:pic>
        <p:pic>
          <p:nvPicPr>
            <p:cNvPr id="2061" name="Picture 36"/>
            <p:cNvPicPr>
              <a:picLocks noChangeAspect="1" noChangeArrowheads="1"/>
            </p:cNvPicPr>
            <p:nvPr/>
          </p:nvPicPr>
          <p:blipFill>
            <a:blip r:embed="rId10" cstate="print"/>
            <a:srcRect/>
            <a:stretch>
              <a:fillRect/>
            </a:stretch>
          </p:blipFill>
          <p:spPr bwMode="auto">
            <a:xfrm>
              <a:off x="2717056" y="5130175"/>
              <a:ext cx="1499445" cy="983144"/>
            </a:xfrm>
            <a:prstGeom prst="rect">
              <a:avLst/>
            </a:prstGeom>
            <a:noFill/>
          </p:spPr>
        </p:pic>
      </p:grpSp>
      <p:grpSp>
        <p:nvGrpSpPr>
          <p:cNvPr id="9" name="Group 8"/>
          <p:cNvGrpSpPr/>
          <p:nvPr/>
        </p:nvGrpSpPr>
        <p:grpSpPr>
          <a:xfrm>
            <a:off x="337704" y="1042738"/>
            <a:ext cx="4219876" cy="3882338"/>
            <a:chOff x="337704" y="1042738"/>
            <a:chExt cx="4219876" cy="3882338"/>
          </a:xfrm>
        </p:grpSpPr>
        <p:pic>
          <p:nvPicPr>
            <p:cNvPr id="2070" name="Picture 4" descr="ICS (Independent Clinical Services) Ltd">
              <a:hlinkClick r:id="rId11" tooltip="&quot;ICS (Independent Clinical Services) LtdVacancies&quot;"/>
            </p:cNvPr>
            <p:cNvPicPr>
              <a:picLocks noChangeAspect="1" noChangeArrowheads="1"/>
            </p:cNvPicPr>
            <p:nvPr/>
          </p:nvPicPr>
          <p:blipFill>
            <a:blip r:embed="rId12" cstate="print"/>
            <a:srcRect/>
            <a:stretch>
              <a:fillRect/>
            </a:stretch>
          </p:blipFill>
          <p:spPr bwMode="auto">
            <a:xfrm>
              <a:off x="2377540" y="1042738"/>
              <a:ext cx="1133322" cy="570859"/>
            </a:xfrm>
            <a:prstGeom prst="rect">
              <a:avLst/>
            </a:prstGeom>
            <a:noFill/>
          </p:spPr>
        </p:pic>
        <p:pic>
          <p:nvPicPr>
            <p:cNvPr id="2067" name="logo" descr="FDM Group Logo"/>
            <p:cNvPicPr>
              <a:picLocks noChangeAspect="1" noChangeArrowheads="1"/>
            </p:cNvPicPr>
            <p:nvPr/>
          </p:nvPicPr>
          <p:blipFill>
            <a:blip r:embed="rId13" cstate="print"/>
            <a:srcRect/>
            <a:stretch>
              <a:fillRect/>
            </a:stretch>
          </p:blipFill>
          <p:spPr bwMode="auto">
            <a:xfrm>
              <a:off x="2521728" y="1501278"/>
              <a:ext cx="1541513" cy="881474"/>
            </a:xfrm>
            <a:prstGeom prst="rect">
              <a:avLst/>
            </a:prstGeom>
            <a:noFill/>
          </p:spPr>
        </p:pic>
        <p:pic>
          <p:nvPicPr>
            <p:cNvPr id="2060" name="Picture 48" descr="WALKER HAMILL">
              <a:hlinkClick r:id="rId14"/>
            </p:cNvPr>
            <p:cNvPicPr>
              <a:picLocks noChangeAspect="1" noChangeArrowheads="1"/>
            </p:cNvPicPr>
            <p:nvPr/>
          </p:nvPicPr>
          <p:blipFill>
            <a:blip r:embed="rId15" cstate="print"/>
            <a:srcRect/>
            <a:stretch>
              <a:fillRect/>
            </a:stretch>
          </p:blipFill>
          <p:spPr bwMode="auto">
            <a:xfrm>
              <a:off x="644879" y="3043441"/>
              <a:ext cx="1212994" cy="663205"/>
            </a:xfrm>
            <a:prstGeom prst="rect">
              <a:avLst/>
            </a:prstGeom>
            <a:noFill/>
          </p:spPr>
        </p:pic>
        <p:pic>
          <p:nvPicPr>
            <p:cNvPr id="2062" name="Picture 33"/>
            <p:cNvPicPr>
              <a:picLocks noChangeAspect="1" noChangeArrowheads="1"/>
            </p:cNvPicPr>
            <p:nvPr/>
          </p:nvPicPr>
          <p:blipFill>
            <a:blip r:embed="rId16" cstate="print"/>
            <a:srcRect/>
            <a:stretch>
              <a:fillRect/>
            </a:stretch>
          </p:blipFill>
          <p:spPr bwMode="auto">
            <a:xfrm>
              <a:off x="685630" y="4266797"/>
              <a:ext cx="1439123" cy="658279"/>
            </a:xfrm>
            <a:prstGeom prst="rect">
              <a:avLst/>
            </a:prstGeom>
            <a:noFill/>
          </p:spPr>
        </p:pic>
        <p:pic>
          <p:nvPicPr>
            <p:cNvPr id="2056" name="Picture 51" descr="Morson">
              <a:hlinkClick r:id="rId17"/>
            </p:cNvPr>
            <p:cNvPicPr>
              <a:picLocks noChangeAspect="1" noChangeArrowheads="1"/>
            </p:cNvPicPr>
            <p:nvPr/>
          </p:nvPicPr>
          <p:blipFill>
            <a:blip r:embed="rId18" cstate="print"/>
            <a:srcRect/>
            <a:stretch>
              <a:fillRect/>
            </a:stretch>
          </p:blipFill>
          <p:spPr bwMode="auto">
            <a:xfrm>
              <a:off x="3359747" y="2630368"/>
              <a:ext cx="1197833" cy="658279"/>
            </a:xfrm>
            <a:prstGeom prst="rect">
              <a:avLst/>
            </a:prstGeom>
            <a:noFill/>
          </p:spPr>
        </p:pic>
        <p:pic>
          <p:nvPicPr>
            <p:cNvPr id="2098" name="Picture 50" descr="swift logo"/>
            <p:cNvPicPr>
              <a:picLocks noChangeAspect="1" noChangeArrowheads="1"/>
            </p:cNvPicPr>
            <p:nvPr/>
          </p:nvPicPr>
          <p:blipFill>
            <a:blip r:embed="rId19" cstate="print"/>
            <a:srcRect/>
            <a:stretch>
              <a:fillRect/>
            </a:stretch>
          </p:blipFill>
          <p:spPr bwMode="auto">
            <a:xfrm>
              <a:off x="543441" y="1128463"/>
              <a:ext cx="1723502" cy="854908"/>
            </a:xfrm>
            <a:prstGeom prst="rect">
              <a:avLst/>
            </a:prstGeom>
            <a:noFill/>
          </p:spPr>
        </p:pic>
        <p:pic>
          <p:nvPicPr>
            <p:cNvPr id="2059" name="il_fi" descr="http://t2.gstatic.com/images?q=tbn:ANd9GcRTMt6ehZ6LI4TPkRqSRNP_s7XTJxQ4W-K-B4bh0xlX5cXpKH11PtMvjN4Z"/>
            <p:cNvPicPr>
              <a:picLocks noChangeAspect="1" noChangeArrowheads="1"/>
            </p:cNvPicPr>
            <p:nvPr/>
          </p:nvPicPr>
          <p:blipFill>
            <a:blip r:embed="rId20" cstate="print"/>
            <a:srcRect/>
            <a:stretch>
              <a:fillRect/>
            </a:stretch>
          </p:blipFill>
          <p:spPr bwMode="auto">
            <a:xfrm>
              <a:off x="2438400" y="3381755"/>
              <a:ext cx="1166902" cy="1057769"/>
            </a:xfrm>
            <a:prstGeom prst="rect">
              <a:avLst/>
            </a:prstGeom>
            <a:noFill/>
          </p:spPr>
        </p:pic>
        <p:pic>
          <p:nvPicPr>
            <p:cNvPr id="2065" name="Picture 21"/>
            <p:cNvPicPr>
              <a:picLocks noChangeAspect="1" noChangeArrowheads="1"/>
            </p:cNvPicPr>
            <p:nvPr/>
          </p:nvPicPr>
          <p:blipFill>
            <a:blip r:embed="rId21" cstate="print"/>
            <a:srcRect/>
            <a:stretch>
              <a:fillRect/>
            </a:stretch>
          </p:blipFill>
          <p:spPr bwMode="auto">
            <a:xfrm>
              <a:off x="337704" y="2034903"/>
              <a:ext cx="1821710" cy="554069"/>
            </a:xfrm>
            <a:prstGeom prst="rect">
              <a:avLst/>
            </a:prstGeom>
            <a:noFill/>
          </p:spPr>
        </p:pic>
      </p:grpSp>
      <p:grpSp>
        <p:nvGrpSpPr>
          <p:cNvPr id="10" name="Group 9"/>
          <p:cNvGrpSpPr/>
          <p:nvPr/>
        </p:nvGrpSpPr>
        <p:grpSpPr>
          <a:xfrm>
            <a:off x="4101911" y="1143000"/>
            <a:ext cx="4566869" cy="3874013"/>
            <a:chOff x="4101911" y="1143000"/>
            <a:chExt cx="4566869" cy="3874013"/>
          </a:xfrm>
        </p:grpSpPr>
        <p:pic>
          <p:nvPicPr>
            <p:cNvPr id="2069" name="Picture 7" descr="http://www.hgcapital.com/sites/default/files/imagecache/logo/pulselogo.jpg"/>
            <p:cNvPicPr>
              <a:picLocks noChangeAspect="1" noChangeArrowheads="1"/>
            </p:cNvPicPr>
            <p:nvPr/>
          </p:nvPicPr>
          <p:blipFill>
            <a:blip r:embed="rId22" cstate="print"/>
            <a:srcRect/>
            <a:stretch>
              <a:fillRect/>
            </a:stretch>
          </p:blipFill>
          <p:spPr bwMode="auto">
            <a:xfrm>
              <a:off x="4846332" y="1818522"/>
              <a:ext cx="1082952" cy="646414"/>
            </a:xfrm>
            <a:prstGeom prst="rect">
              <a:avLst/>
            </a:prstGeom>
            <a:noFill/>
          </p:spPr>
        </p:pic>
        <p:pic>
          <p:nvPicPr>
            <p:cNvPr id="2053" name="Picture 57" descr="Parasol Group Logo">
              <a:hlinkClick r:id="rId23" tooltip="&quot;Return to Home Page&quot;"/>
            </p:cNvPr>
            <p:cNvPicPr>
              <a:picLocks noChangeAspect="1" noChangeArrowheads="1"/>
            </p:cNvPicPr>
            <p:nvPr/>
          </p:nvPicPr>
          <p:blipFill>
            <a:blip r:embed="rId24" cstate="print"/>
            <a:srcRect/>
            <a:stretch>
              <a:fillRect/>
            </a:stretch>
          </p:blipFill>
          <p:spPr bwMode="auto">
            <a:xfrm>
              <a:off x="4101911" y="3816528"/>
              <a:ext cx="1040977" cy="671599"/>
            </a:xfrm>
            <a:prstGeom prst="rect">
              <a:avLst/>
            </a:prstGeom>
            <a:noFill/>
          </p:spPr>
        </p:pic>
        <p:pic>
          <p:nvPicPr>
            <p:cNvPr id="2066" name="ctl00_ctl00_CPHHeader_Img1" descr="Logo">
              <a:hlinkClick r:id="rId25"/>
            </p:cNvPr>
            <p:cNvPicPr>
              <a:picLocks noChangeAspect="1" noChangeArrowheads="1"/>
            </p:cNvPicPr>
            <p:nvPr/>
          </p:nvPicPr>
          <p:blipFill>
            <a:blip r:embed="rId26" cstate="print"/>
            <a:srcRect/>
            <a:stretch>
              <a:fillRect/>
            </a:stretch>
          </p:blipFill>
          <p:spPr bwMode="auto">
            <a:xfrm>
              <a:off x="4653554" y="1143000"/>
              <a:ext cx="1903727" cy="428144"/>
            </a:xfrm>
            <a:prstGeom prst="rect">
              <a:avLst/>
            </a:prstGeom>
            <a:noFill/>
          </p:spPr>
        </p:pic>
        <p:pic>
          <p:nvPicPr>
            <p:cNvPr id="2050" name="Picture 66"/>
            <p:cNvPicPr>
              <a:picLocks noChangeAspect="1" noChangeArrowheads="1"/>
            </p:cNvPicPr>
            <p:nvPr/>
          </p:nvPicPr>
          <p:blipFill>
            <a:blip r:embed="rId27" cstate="print"/>
            <a:srcRect/>
            <a:stretch>
              <a:fillRect/>
            </a:stretch>
          </p:blipFill>
          <p:spPr bwMode="auto">
            <a:xfrm>
              <a:off x="4384000" y="3279249"/>
              <a:ext cx="2046928" cy="579254"/>
            </a:xfrm>
            <a:prstGeom prst="rect">
              <a:avLst/>
            </a:prstGeom>
            <a:noFill/>
          </p:spPr>
        </p:pic>
        <p:pic>
          <p:nvPicPr>
            <p:cNvPr id="2051" name="Picture 63" descr="http://www.protocol.co.uk/console_images/protocol_logo.gif">
              <a:hlinkClick r:id="rId28"/>
            </p:cNvPr>
            <p:cNvPicPr>
              <a:picLocks noChangeAspect="1" noChangeArrowheads="1"/>
            </p:cNvPicPr>
            <p:nvPr/>
          </p:nvPicPr>
          <p:blipFill>
            <a:blip r:embed="rId29" cstate="print"/>
            <a:srcRect/>
            <a:stretch>
              <a:fillRect/>
            </a:stretch>
          </p:blipFill>
          <p:spPr bwMode="auto">
            <a:xfrm>
              <a:off x="5109309" y="4555288"/>
              <a:ext cx="2081955" cy="461725"/>
            </a:xfrm>
            <a:prstGeom prst="rect">
              <a:avLst/>
            </a:prstGeom>
            <a:noFill/>
          </p:spPr>
        </p:pic>
        <p:pic>
          <p:nvPicPr>
            <p:cNvPr id="2054" name="Picture 54"/>
            <p:cNvPicPr>
              <a:picLocks noChangeAspect="1" noChangeArrowheads="1"/>
            </p:cNvPicPr>
            <p:nvPr/>
          </p:nvPicPr>
          <p:blipFill>
            <a:blip r:embed="rId30" cstate="print"/>
            <a:srcRect/>
            <a:stretch>
              <a:fillRect/>
            </a:stretch>
          </p:blipFill>
          <p:spPr bwMode="auto">
            <a:xfrm>
              <a:off x="6854630" y="4169554"/>
              <a:ext cx="1697648" cy="427454"/>
            </a:xfrm>
            <a:prstGeom prst="rect">
              <a:avLst/>
            </a:prstGeom>
            <a:noFill/>
          </p:spPr>
        </p:pic>
        <p:pic>
          <p:nvPicPr>
            <p:cNvPr id="2096" name="Picture 48"/>
            <p:cNvPicPr>
              <a:picLocks noChangeAspect="1" noChangeArrowheads="1"/>
            </p:cNvPicPr>
            <p:nvPr/>
          </p:nvPicPr>
          <p:blipFill>
            <a:blip r:embed="rId31" cstate="print"/>
            <a:srcRect/>
            <a:stretch>
              <a:fillRect/>
            </a:stretch>
          </p:blipFill>
          <p:spPr bwMode="auto">
            <a:xfrm>
              <a:off x="6953897" y="1523885"/>
              <a:ext cx="1714883" cy="726672"/>
            </a:xfrm>
            <a:prstGeom prst="rect">
              <a:avLst/>
            </a:prstGeom>
            <a:noFill/>
            <a:ln w="9525">
              <a:noFill/>
              <a:miter lim="800000"/>
              <a:headEnd/>
              <a:tailEnd/>
            </a:ln>
          </p:spPr>
        </p:pic>
        <p:pic>
          <p:nvPicPr>
            <p:cNvPr id="2055" name="Picture 2" descr="http://www.staffline.co.uk/images/staffline-logo.gif"/>
            <p:cNvPicPr>
              <a:picLocks noChangeAspect="1" noChangeArrowheads="1"/>
            </p:cNvPicPr>
            <p:nvPr/>
          </p:nvPicPr>
          <p:blipFill>
            <a:blip r:embed="rId32" cstate="print"/>
            <a:srcRect/>
            <a:stretch>
              <a:fillRect/>
            </a:stretch>
          </p:blipFill>
          <p:spPr bwMode="auto">
            <a:xfrm>
              <a:off x="5109309" y="2540490"/>
              <a:ext cx="1485912" cy="495304"/>
            </a:xfrm>
            <a:prstGeom prst="rect">
              <a:avLst/>
            </a:prstGeom>
            <a:noFill/>
          </p:spPr>
        </p:pic>
        <p:pic>
          <p:nvPicPr>
            <p:cNvPr id="52" name="Picture 51" descr="Right4Staff (acquired by GI Group - see GI Group)"/>
            <p:cNvPicPr/>
            <p:nvPr/>
          </p:nvPicPr>
          <p:blipFill>
            <a:blip r:embed="rId33" cstate="print"/>
            <a:srcRect/>
            <a:stretch>
              <a:fillRect/>
            </a:stretch>
          </p:blipFill>
          <p:spPr bwMode="auto">
            <a:xfrm>
              <a:off x="7124101" y="2464936"/>
              <a:ext cx="1007398" cy="377774"/>
            </a:xfrm>
            <a:prstGeom prst="rect">
              <a:avLst/>
            </a:prstGeom>
            <a:noFill/>
            <a:ln w="9525">
              <a:noFill/>
              <a:miter lim="800000"/>
              <a:headEnd/>
              <a:tailEnd/>
            </a:ln>
          </p:spPr>
        </p:pic>
        <p:pic>
          <p:nvPicPr>
            <p:cNvPr id="53" name="Picture 52"/>
            <p:cNvPicPr/>
            <p:nvPr/>
          </p:nvPicPr>
          <p:blipFill>
            <a:blip r:embed="rId34" cstate="print"/>
            <a:srcRect/>
            <a:stretch>
              <a:fillRect/>
            </a:stretch>
          </p:blipFill>
          <p:spPr bwMode="auto">
            <a:xfrm>
              <a:off x="6682558" y="3212088"/>
              <a:ext cx="1477516" cy="537279"/>
            </a:xfrm>
            <a:prstGeom prst="rect">
              <a:avLst/>
            </a:prstGeom>
            <a:noFill/>
            <a:ln w="9525">
              <a:noFill/>
              <a:miter lim="800000"/>
              <a:headEnd/>
              <a:tailEnd/>
            </a:ln>
          </p:spPr>
        </p:pic>
      </p:grpSp>
      <p:sp>
        <p:nvSpPr>
          <p:cNvPr id="54" name="TextBox 53"/>
          <p:cNvSpPr txBox="1"/>
          <p:nvPr/>
        </p:nvSpPr>
        <p:spPr>
          <a:xfrm>
            <a:off x="4371975" y="6477000"/>
            <a:ext cx="388632" cy="261610"/>
          </a:xfrm>
          <a:prstGeom prst="rect">
            <a:avLst/>
          </a:prstGeom>
          <a:noFill/>
        </p:spPr>
        <p:txBody>
          <a:bodyPr wrap="square" rtlCol="0">
            <a:spAutoFit/>
          </a:bodyPr>
          <a:lstStyle/>
          <a:p>
            <a:pPr algn="ctr"/>
            <a:r>
              <a:rPr lang="en-GB" sz="1100" dirty="0" smtClean="0">
                <a:solidFill>
                  <a:prstClr val="black"/>
                </a:solidFill>
              </a:rPr>
              <a:t>11</a:t>
            </a:r>
            <a:endParaRPr lang="en-GB" sz="1100" dirty="0">
              <a:solidFill>
                <a:prstClr val="black"/>
              </a:solidFill>
            </a:endParaRPr>
          </a:p>
        </p:txBody>
      </p:sp>
      <p:sp>
        <p:nvSpPr>
          <p:cNvPr id="8" name="Title 7"/>
          <p:cNvSpPr>
            <a:spLocks noGrp="1"/>
          </p:cNvSpPr>
          <p:nvPr>
            <p:ph type="title"/>
          </p:nvPr>
        </p:nvSpPr>
        <p:spPr>
          <a:xfrm>
            <a:off x="275711" y="511493"/>
            <a:ext cx="8350439" cy="631507"/>
          </a:xfrm>
        </p:spPr>
        <p:txBody>
          <a:bodyPr>
            <a:noAutofit/>
          </a:bodyPr>
          <a:lstStyle/>
          <a:p>
            <a:r>
              <a:rPr lang="en-US" sz="2800" dirty="0" smtClean="0">
                <a:solidFill>
                  <a:schemeClr val="tx1"/>
                </a:solidFill>
                <a:latin typeface="+mj-lt"/>
              </a:rPr>
              <a:t>The evidence: some of the investments</a:t>
            </a:r>
            <a:r>
              <a:rPr lang="en-GB" sz="2800" dirty="0">
                <a:solidFill>
                  <a:schemeClr val="tx1"/>
                </a:solidFill>
                <a:latin typeface="+mj-lt"/>
              </a:rPr>
              <a:t/>
            </a:r>
            <a:br>
              <a:rPr lang="en-GB" sz="2800" dirty="0">
                <a:solidFill>
                  <a:schemeClr val="tx1"/>
                </a:solidFill>
                <a:latin typeface="+mj-lt"/>
              </a:rPr>
            </a:br>
            <a:endParaRPr lang="en-GB" sz="2800" dirty="0">
              <a:solidFill>
                <a:schemeClr val="tx1"/>
              </a:solidFill>
              <a:latin typeface="+mj-lt"/>
            </a:endParaRPr>
          </a:p>
        </p:txBody>
      </p:sp>
    </p:spTree>
    <p:extLst>
      <p:ext uri="{BB962C8B-B14F-4D97-AF65-F5344CB8AC3E}">
        <p14:creationId xmlns:p14="http://schemas.microsoft.com/office/powerpoint/2010/main" val="380735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 fill="hold"/>
                                        <p:tgtEl>
                                          <p:spTgt spid="9"/>
                                        </p:tgtEl>
                                        <p:attrNameLst>
                                          <p:attrName>ppt_x</p:attrName>
                                        </p:attrNameLst>
                                      </p:cBhvr>
                                      <p:tavLst>
                                        <p:tav tm="0">
                                          <p:val>
                                            <p:strVal val="#ppt_x"/>
                                          </p:val>
                                        </p:tav>
                                        <p:tav tm="100000">
                                          <p:val>
                                            <p:strVal val="#ppt_x"/>
                                          </p:val>
                                        </p:tav>
                                      </p:tavLst>
                                    </p:anim>
                                    <p:anim calcmode="lin" valueType="num">
                                      <p:cBhvr additive="base">
                                        <p:cTn id="8" dur="1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 fill="hold"/>
                                        <p:tgtEl>
                                          <p:spTgt spid="11"/>
                                        </p:tgtEl>
                                        <p:attrNameLst>
                                          <p:attrName>ppt_x</p:attrName>
                                        </p:attrNameLst>
                                      </p:cBhvr>
                                      <p:tavLst>
                                        <p:tav tm="0">
                                          <p:val>
                                            <p:strVal val="#ppt_x"/>
                                          </p:val>
                                        </p:tav>
                                        <p:tav tm="100000">
                                          <p:val>
                                            <p:strVal val="#ppt_x"/>
                                          </p:val>
                                        </p:tav>
                                      </p:tavLst>
                                    </p:anim>
                                    <p:anim calcmode="lin" valueType="num">
                                      <p:cBhvr additive="base">
                                        <p:cTn id="20" dur="1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186" y="123826"/>
            <a:ext cx="8350439" cy="1227615"/>
          </a:xfrm>
        </p:spPr>
        <p:txBody>
          <a:bodyPr>
            <a:normAutofit/>
          </a:bodyPr>
          <a:lstStyle/>
          <a:p>
            <a:r>
              <a:rPr lang="en-US" sz="2800" dirty="0">
                <a:solidFill>
                  <a:schemeClr val="tx1"/>
                </a:solidFill>
                <a:latin typeface="+mj-lt"/>
              </a:rPr>
              <a:t>Key Investment Criteria</a:t>
            </a:r>
            <a:r>
              <a:rPr lang="en-GB" sz="2800" dirty="0">
                <a:latin typeface="+mj-lt"/>
              </a:rPr>
              <a:t/>
            </a:r>
            <a:br>
              <a:rPr lang="en-GB" sz="2800" dirty="0">
                <a:latin typeface="+mj-lt"/>
              </a:rPr>
            </a:br>
            <a:endParaRPr lang="en-GB" sz="2800" dirty="0">
              <a:latin typeface="+mj-lt"/>
            </a:endParaRPr>
          </a:p>
        </p:txBody>
      </p:sp>
      <p:sp>
        <p:nvSpPr>
          <p:cNvPr id="3" name="Content Placeholder 2"/>
          <p:cNvSpPr>
            <a:spLocks noGrp="1"/>
          </p:cNvSpPr>
          <p:nvPr>
            <p:ph idx="4294967295"/>
          </p:nvPr>
        </p:nvSpPr>
        <p:spPr>
          <a:xfrm>
            <a:off x="447675" y="1219200"/>
            <a:ext cx="8229600" cy="4525963"/>
          </a:xfrm>
        </p:spPr>
        <p:txBody>
          <a:bodyPr>
            <a:normAutofit lnSpcReduction="10000"/>
          </a:bodyPr>
          <a:lstStyle/>
          <a:p>
            <a:r>
              <a:rPr lang="en-US" sz="3000" dirty="0" smtClean="0"/>
              <a:t>Where we are in the cycle</a:t>
            </a:r>
          </a:p>
          <a:p>
            <a:r>
              <a:rPr lang="en-US" sz="3000" dirty="0" smtClean="0"/>
              <a:t>Valuation</a:t>
            </a:r>
          </a:p>
          <a:p>
            <a:r>
              <a:rPr lang="en-US" sz="3000" dirty="0" smtClean="0"/>
              <a:t>Availability of debt</a:t>
            </a:r>
          </a:p>
          <a:p>
            <a:r>
              <a:rPr lang="en-US" sz="3000" dirty="0" smtClean="0"/>
              <a:t>Management hunger, alignment, depth and capability</a:t>
            </a:r>
          </a:p>
          <a:p>
            <a:r>
              <a:rPr lang="en-US" sz="3000" dirty="0" smtClean="0"/>
              <a:t>Credible growth story</a:t>
            </a:r>
          </a:p>
          <a:p>
            <a:r>
              <a:rPr lang="en-US" sz="3000" dirty="0" smtClean="0"/>
              <a:t>Positive market dynamic</a:t>
            </a:r>
          </a:p>
          <a:p>
            <a:r>
              <a:rPr lang="en-US" sz="3000" dirty="0" smtClean="0"/>
              <a:t>High quality company</a:t>
            </a:r>
          </a:p>
          <a:p>
            <a:r>
              <a:rPr lang="en-US" sz="3000" dirty="0" smtClean="0"/>
              <a:t>Clear exit potential</a:t>
            </a:r>
            <a:endParaRPr lang="en-GB" sz="3000" dirty="0"/>
          </a:p>
        </p:txBody>
      </p:sp>
      <p:sp>
        <p:nvSpPr>
          <p:cNvPr id="7" name="TextBox 6"/>
          <p:cNvSpPr txBox="1"/>
          <p:nvPr/>
        </p:nvSpPr>
        <p:spPr>
          <a:xfrm>
            <a:off x="4391025" y="6477000"/>
            <a:ext cx="342900" cy="261610"/>
          </a:xfrm>
          <a:prstGeom prst="rect">
            <a:avLst/>
          </a:prstGeom>
          <a:noFill/>
        </p:spPr>
        <p:txBody>
          <a:bodyPr wrap="square" rtlCol="0">
            <a:spAutoFit/>
          </a:bodyPr>
          <a:lstStyle/>
          <a:p>
            <a:pPr algn="ctr"/>
            <a:r>
              <a:rPr lang="en-GB" sz="1100" dirty="0" smtClean="0">
                <a:solidFill>
                  <a:prstClr val="black"/>
                </a:solidFill>
              </a:rPr>
              <a:t>12</a:t>
            </a:r>
            <a:endParaRPr lang="en-GB" sz="1100" dirty="0">
              <a:solidFill>
                <a:prstClr val="black"/>
              </a:solidFill>
            </a:endParaRPr>
          </a:p>
        </p:txBody>
      </p:sp>
    </p:spTree>
    <p:extLst>
      <p:ext uri="{BB962C8B-B14F-4D97-AF65-F5344CB8AC3E}">
        <p14:creationId xmlns:p14="http://schemas.microsoft.com/office/powerpoint/2010/main" val="27132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ction Button: Help 21">
            <a:hlinkClick r:id="" action="ppaction://noaction" highlightClick="1"/>
          </p:cNvPr>
          <p:cNvSpPr/>
          <p:nvPr/>
        </p:nvSpPr>
        <p:spPr>
          <a:xfrm>
            <a:off x="3581400" y="2362200"/>
            <a:ext cx="2057400" cy="2438400"/>
          </a:xfrm>
          <a:prstGeom prst="actionButtonHelp">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22596" name="Oval 4"/>
          <p:cNvSpPr>
            <a:spLocks noChangeArrowheads="1"/>
          </p:cNvSpPr>
          <p:nvPr/>
        </p:nvSpPr>
        <p:spPr bwMode="auto">
          <a:xfrm>
            <a:off x="372207" y="3224213"/>
            <a:ext cx="1910862" cy="723900"/>
          </a:xfrm>
          <a:prstGeom prst="ellipse">
            <a:avLst/>
          </a:prstGeom>
          <a:solidFill>
            <a:srgbClr val="376092"/>
          </a:solidFill>
          <a:ln w="9525">
            <a:noFill/>
            <a:round/>
            <a:headEnd/>
            <a:tailEnd/>
          </a:ln>
          <a:effectLst>
            <a:outerShdw dist="107763" dir="2700000" algn="ctr" rotWithShape="0">
              <a:schemeClr val="bg2">
                <a:alpha val="50000"/>
              </a:schemeClr>
            </a:outerShdw>
          </a:effectLst>
        </p:spPr>
        <p:txBody>
          <a:bodyPr wrap="none" anchor="ctr"/>
          <a:lstStyle/>
          <a:p>
            <a:endParaRPr lang="en-US" sz="1000" dirty="0">
              <a:solidFill>
                <a:prstClr val="white"/>
              </a:solidFill>
              <a:latin typeface="Optima" pitchFamily="34" charset="0"/>
            </a:endParaRPr>
          </a:p>
        </p:txBody>
      </p:sp>
      <p:sp>
        <p:nvSpPr>
          <p:cNvPr id="622597" name="Oval 5"/>
          <p:cNvSpPr>
            <a:spLocks noChangeArrowheads="1"/>
          </p:cNvSpPr>
          <p:nvPr/>
        </p:nvSpPr>
        <p:spPr bwMode="auto">
          <a:xfrm>
            <a:off x="6875584" y="3314700"/>
            <a:ext cx="1910862" cy="723900"/>
          </a:xfrm>
          <a:prstGeom prst="ellipse">
            <a:avLst/>
          </a:prstGeom>
          <a:solidFill>
            <a:srgbClr val="376092"/>
          </a:solidFill>
          <a:ln w="9525">
            <a:noFill/>
            <a:round/>
            <a:headEnd/>
            <a:tailEnd/>
          </a:ln>
          <a:effectLst>
            <a:outerShdw dist="107763" dir="2700000" algn="ctr" rotWithShape="0">
              <a:schemeClr val="bg2">
                <a:alpha val="50000"/>
              </a:schemeClr>
            </a:outerShdw>
          </a:effectLst>
        </p:spPr>
        <p:txBody>
          <a:bodyPr wrap="none" anchor="ctr"/>
          <a:lstStyle/>
          <a:p>
            <a:endParaRPr lang="en-US" sz="1000" dirty="0">
              <a:solidFill>
                <a:prstClr val="white"/>
              </a:solidFill>
              <a:latin typeface="Optima" pitchFamily="34" charset="0"/>
            </a:endParaRPr>
          </a:p>
        </p:txBody>
      </p:sp>
      <p:sp>
        <p:nvSpPr>
          <p:cNvPr id="622598" name="Oval 6"/>
          <p:cNvSpPr>
            <a:spLocks noChangeArrowheads="1"/>
          </p:cNvSpPr>
          <p:nvPr/>
        </p:nvSpPr>
        <p:spPr bwMode="auto">
          <a:xfrm>
            <a:off x="3615104" y="5478463"/>
            <a:ext cx="1910862" cy="723900"/>
          </a:xfrm>
          <a:prstGeom prst="ellipse">
            <a:avLst/>
          </a:prstGeom>
          <a:solidFill>
            <a:srgbClr val="376092"/>
          </a:solidFill>
          <a:ln w="9525">
            <a:noFill/>
            <a:round/>
            <a:headEnd/>
            <a:tailEnd/>
          </a:ln>
          <a:effectLst>
            <a:outerShdw dist="107763" dir="2700000" algn="ctr" rotWithShape="0">
              <a:schemeClr val="bg2">
                <a:alpha val="50000"/>
              </a:schemeClr>
            </a:outerShdw>
          </a:effectLst>
        </p:spPr>
        <p:txBody>
          <a:bodyPr wrap="none" anchor="ctr"/>
          <a:lstStyle/>
          <a:p>
            <a:endParaRPr lang="en-US" sz="1000" dirty="0">
              <a:solidFill>
                <a:prstClr val="white"/>
              </a:solidFill>
              <a:latin typeface="Optima" pitchFamily="34" charset="0"/>
            </a:endParaRPr>
          </a:p>
        </p:txBody>
      </p:sp>
      <p:sp>
        <p:nvSpPr>
          <p:cNvPr id="622599" name="Oval 7"/>
          <p:cNvSpPr>
            <a:spLocks noChangeArrowheads="1"/>
          </p:cNvSpPr>
          <p:nvPr/>
        </p:nvSpPr>
        <p:spPr bwMode="auto">
          <a:xfrm>
            <a:off x="5962650" y="1820863"/>
            <a:ext cx="1910862" cy="723900"/>
          </a:xfrm>
          <a:prstGeom prst="ellipse">
            <a:avLst/>
          </a:prstGeom>
          <a:solidFill>
            <a:srgbClr val="376092"/>
          </a:solidFill>
          <a:ln w="9525">
            <a:noFill/>
            <a:round/>
            <a:headEnd/>
            <a:tailEnd/>
          </a:ln>
          <a:effectLst>
            <a:outerShdw dist="107763" dir="2700000" algn="ctr" rotWithShape="0">
              <a:schemeClr val="bg2">
                <a:alpha val="50000"/>
              </a:schemeClr>
            </a:outerShdw>
          </a:effectLst>
        </p:spPr>
        <p:txBody>
          <a:bodyPr wrap="none" anchor="ctr"/>
          <a:lstStyle/>
          <a:p>
            <a:endParaRPr lang="en-US" sz="1000" dirty="0">
              <a:solidFill>
                <a:prstClr val="white"/>
              </a:solidFill>
              <a:latin typeface="Optima" pitchFamily="34" charset="0"/>
            </a:endParaRPr>
          </a:p>
        </p:txBody>
      </p:sp>
      <p:sp>
        <p:nvSpPr>
          <p:cNvPr id="622600" name="Oval 8"/>
          <p:cNvSpPr>
            <a:spLocks noChangeArrowheads="1"/>
          </p:cNvSpPr>
          <p:nvPr/>
        </p:nvSpPr>
        <p:spPr bwMode="auto">
          <a:xfrm>
            <a:off x="5814646" y="4614863"/>
            <a:ext cx="1910862" cy="723900"/>
          </a:xfrm>
          <a:prstGeom prst="ellipse">
            <a:avLst/>
          </a:prstGeom>
          <a:solidFill>
            <a:srgbClr val="376092"/>
          </a:solidFill>
          <a:ln w="9525">
            <a:noFill/>
            <a:round/>
            <a:headEnd/>
            <a:tailEnd/>
          </a:ln>
          <a:effectLst>
            <a:outerShdw dist="107763" dir="2700000" algn="ctr" rotWithShape="0">
              <a:schemeClr val="bg2">
                <a:alpha val="50000"/>
              </a:schemeClr>
            </a:outerShdw>
          </a:effectLst>
        </p:spPr>
        <p:txBody>
          <a:bodyPr wrap="none" anchor="ctr"/>
          <a:lstStyle/>
          <a:p>
            <a:endParaRPr lang="en-US" sz="1000" dirty="0">
              <a:solidFill>
                <a:prstClr val="white"/>
              </a:solidFill>
              <a:latin typeface="Optima" pitchFamily="34" charset="0"/>
            </a:endParaRPr>
          </a:p>
        </p:txBody>
      </p:sp>
      <p:sp>
        <p:nvSpPr>
          <p:cNvPr id="622601" name="Oval 9"/>
          <p:cNvSpPr>
            <a:spLocks noChangeArrowheads="1"/>
          </p:cNvSpPr>
          <p:nvPr/>
        </p:nvSpPr>
        <p:spPr bwMode="auto">
          <a:xfrm>
            <a:off x="1212683" y="4647987"/>
            <a:ext cx="1910862" cy="723900"/>
          </a:xfrm>
          <a:prstGeom prst="ellipse">
            <a:avLst/>
          </a:prstGeom>
          <a:solidFill>
            <a:srgbClr val="376092"/>
          </a:solidFill>
          <a:ln w="9525">
            <a:noFill/>
            <a:round/>
            <a:headEnd/>
            <a:tailEnd/>
          </a:ln>
          <a:effectLst>
            <a:outerShdw dist="107763" dir="2700000" algn="ctr" rotWithShape="0">
              <a:schemeClr val="bg2">
                <a:alpha val="50000"/>
              </a:schemeClr>
            </a:outerShdw>
          </a:effectLst>
        </p:spPr>
        <p:txBody>
          <a:bodyPr wrap="none" anchor="ctr"/>
          <a:lstStyle/>
          <a:p>
            <a:endParaRPr lang="en-US" sz="1000" dirty="0">
              <a:solidFill>
                <a:prstClr val="white"/>
              </a:solidFill>
              <a:latin typeface="Optima" pitchFamily="34" charset="0"/>
            </a:endParaRPr>
          </a:p>
        </p:txBody>
      </p:sp>
      <p:sp>
        <p:nvSpPr>
          <p:cNvPr id="622602" name="Oval 10"/>
          <p:cNvSpPr>
            <a:spLocks noChangeArrowheads="1"/>
          </p:cNvSpPr>
          <p:nvPr/>
        </p:nvSpPr>
        <p:spPr bwMode="auto">
          <a:xfrm>
            <a:off x="1387719" y="1831469"/>
            <a:ext cx="1910862" cy="723900"/>
          </a:xfrm>
          <a:prstGeom prst="ellipse">
            <a:avLst/>
          </a:prstGeom>
          <a:solidFill>
            <a:srgbClr val="376092"/>
          </a:solidFill>
          <a:ln w="9525">
            <a:noFill/>
            <a:round/>
            <a:headEnd/>
            <a:tailEnd/>
          </a:ln>
          <a:effectLst/>
        </p:spPr>
        <p:txBody>
          <a:bodyPr wrap="none" anchor="ctr"/>
          <a:lstStyle/>
          <a:p>
            <a:endParaRPr lang="en-US" sz="1000" dirty="0">
              <a:solidFill>
                <a:prstClr val="white"/>
              </a:solidFill>
              <a:latin typeface="Optima" pitchFamily="34" charset="0"/>
            </a:endParaRPr>
          </a:p>
        </p:txBody>
      </p:sp>
      <p:sp>
        <p:nvSpPr>
          <p:cNvPr id="622604" name="Text Box 12"/>
          <p:cNvSpPr txBox="1">
            <a:spLocks noChangeArrowheads="1"/>
          </p:cNvSpPr>
          <p:nvPr/>
        </p:nvSpPr>
        <p:spPr bwMode="auto">
          <a:xfrm>
            <a:off x="6858000" y="3384263"/>
            <a:ext cx="1904999" cy="584775"/>
          </a:xfrm>
          <a:prstGeom prst="rect">
            <a:avLst/>
          </a:prstGeom>
          <a:noFill/>
          <a:ln w="9525">
            <a:noFill/>
            <a:miter lim="800000"/>
            <a:headEnd/>
            <a:tailEnd/>
          </a:ln>
          <a:effectLst/>
        </p:spPr>
        <p:txBody>
          <a:bodyPr wrap="square">
            <a:spAutoFit/>
          </a:bodyPr>
          <a:lstStyle/>
          <a:p>
            <a:pPr algn="ctr"/>
            <a:r>
              <a:rPr lang="en-GB" sz="1600" b="1" dirty="0" smtClean="0">
                <a:solidFill>
                  <a:prstClr val="white"/>
                </a:solidFill>
              </a:rPr>
              <a:t>NFI, margins, profits, flexibility</a:t>
            </a:r>
            <a:endParaRPr lang="en-GB" sz="1600" b="1" dirty="0">
              <a:solidFill>
                <a:prstClr val="white"/>
              </a:solidFill>
            </a:endParaRPr>
          </a:p>
        </p:txBody>
      </p:sp>
      <p:sp>
        <p:nvSpPr>
          <p:cNvPr id="622605" name="Text Box 13"/>
          <p:cNvSpPr txBox="1">
            <a:spLocks noChangeArrowheads="1"/>
          </p:cNvSpPr>
          <p:nvPr/>
        </p:nvSpPr>
        <p:spPr bwMode="auto">
          <a:xfrm>
            <a:off x="444384" y="3416886"/>
            <a:ext cx="1766509" cy="338554"/>
          </a:xfrm>
          <a:prstGeom prst="rect">
            <a:avLst/>
          </a:prstGeom>
          <a:noFill/>
          <a:ln w="9525">
            <a:noFill/>
            <a:miter lim="800000"/>
            <a:headEnd/>
            <a:tailEnd/>
          </a:ln>
          <a:effectLst/>
        </p:spPr>
        <p:txBody>
          <a:bodyPr wrap="none">
            <a:spAutoFit/>
          </a:bodyPr>
          <a:lstStyle/>
          <a:p>
            <a:r>
              <a:rPr lang="en-GB" sz="1600" b="1" dirty="0">
                <a:solidFill>
                  <a:prstClr val="white"/>
                </a:solidFill>
              </a:rPr>
              <a:t>Client dependency</a:t>
            </a:r>
          </a:p>
        </p:txBody>
      </p:sp>
      <p:sp>
        <p:nvSpPr>
          <p:cNvPr id="622595" name="Oval 3"/>
          <p:cNvSpPr>
            <a:spLocks noChangeArrowheads="1"/>
          </p:cNvSpPr>
          <p:nvPr/>
        </p:nvSpPr>
        <p:spPr bwMode="auto">
          <a:xfrm>
            <a:off x="3661725" y="1082675"/>
            <a:ext cx="1910862" cy="723900"/>
          </a:xfrm>
          <a:prstGeom prst="ellipse">
            <a:avLst/>
          </a:prstGeom>
          <a:solidFill>
            <a:srgbClr val="376092"/>
          </a:solidFill>
          <a:ln w="9525">
            <a:noFill/>
            <a:round/>
            <a:headEnd/>
            <a:tailEnd/>
          </a:ln>
          <a:effectLst>
            <a:outerShdw dist="107763" dir="2700000" algn="ctr" rotWithShape="0">
              <a:schemeClr val="bg2">
                <a:alpha val="50000"/>
              </a:schemeClr>
            </a:outerShdw>
          </a:effectLst>
        </p:spPr>
        <p:txBody>
          <a:bodyPr wrap="none" anchor="ctr"/>
          <a:lstStyle/>
          <a:p>
            <a:endParaRPr lang="en-US" sz="1000" dirty="0">
              <a:solidFill>
                <a:prstClr val="white"/>
              </a:solidFill>
              <a:latin typeface="Optima" pitchFamily="34" charset="0"/>
            </a:endParaRPr>
          </a:p>
        </p:txBody>
      </p:sp>
      <p:sp>
        <p:nvSpPr>
          <p:cNvPr id="622606" name="Text Box 14"/>
          <p:cNvSpPr txBox="1">
            <a:spLocks noChangeArrowheads="1"/>
          </p:cNvSpPr>
          <p:nvPr/>
        </p:nvSpPr>
        <p:spPr bwMode="auto">
          <a:xfrm>
            <a:off x="3632688" y="1275348"/>
            <a:ext cx="1968937" cy="338554"/>
          </a:xfrm>
          <a:prstGeom prst="rect">
            <a:avLst/>
          </a:prstGeom>
          <a:noFill/>
          <a:ln w="9525">
            <a:noFill/>
            <a:miter lim="800000"/>
            <a:headEnd/>
            <a:tailEnd/>
          </a:ln>
          <a:effectLst/>
        </p:spPr>
        <p:txBody>
          <a:bodyPr wrap="none">
            <a:spAutoFit/>
          </a:bodyPr>
          <a:lstStyle/>
          <a:p>
            <a:r>
              <a:rPr lang="en-GB" sz="1600" b="1" dirty="0">
                <a:solidFill>
                  <a:prstClr val="white"/>
                </a:solidFill>
              </a:rPr>
              <a:t>Geographic footprint</a:t>
            </a:r>
          </a:p>
        </p:txBody>
      </p:sp>
      <p:sp>
        <p:nvSpPr>
          <p:cNvPr id="622607" name="Text Box 15"/>
          <p:cNvSpPr txBox="1">
            <a:spLocks noChangeArrowheads="1"/>
          </p:cNvSpPr>
          <p:nvPr/>
        </p:nvSpPr>
        <p:spPr bwMode="auto">
          <a:xfrm>
            <a:off x="1390650" y="1901032"/>
            <a:ext cx="1905000" cy="584775"/>
          </a:xfrm>
          <a:prstGeom prst="rect">
            <a:avLst/>
          </a:prstGeom>
          <a:noFill/>
          <a:ln w="9525">
            <a:noFill/>
            <a:miter lim="800000"/>
            <a:headEnd/>
            <a:tailEnd/>
          </a:ln>
          <a:effectLst/>
        </p:spPr>
        <p:txBody>
          <a:bodyPr wrap="square">
            <a:spAutoFit/>
          </a:bodyPr>
          <a:lstStyle/>
          <a:p>
            <a:pPr algn="ctr"/>
            <a:r>
              <a:rPr lang="en-US" sz="1600" b="1" dirty="0" smtClean="0">
                <a:solidFill>
                  <a:prstClr val="white"/>
                </a:solidFill>
              </a:rPr>
              <a:t>Scalable and repeatable </a:t>
            </a:r>
            <a:endParaRPr lang="en-GB" sz="1600" b="1" dirty="0">
              <a:solidFill>
                <a:prstClr val="white"/>
              </a:solidFill>
            </a:endParaRPr>
          </a:p>
        </p:txBody>
      </p:sp>
      <p:sp>
        <p:nvSpPr>
          <p:cNvPr id="622608" name="Text Box 16"/>
          <p:cNvSpPr txBox="1">
            <a:spLocks noChangeArrowheads="1"/>
          </p:cNvSpPr>
          <p:nvPr/>
        </p:nvSpPr>
        <p:spPr bwMode="auto">
          <a:xfrm>
            <a:off x="5991225" y="1890426"/>
            <a:ext cx="1853712" cy="584775"/>
          </a:xfrm>
          <a:prstGeom prst="rect">
            <a:avLst/>
          </a:prstGeom>
          <a:noFill/>
          <a:ln w="9525">
            <a:noFill/>
            <a:miter lim="800000"/>
            <a:headEnd/>
            <a:tailEnd/>
          </a:ln>
          <a:effectLst/>
        </p:spPr>
        <p:txBody>
          <a:bodyPr wrap="square">
            <a:spAutoFit/>
          </a:bodyPr>
          <a:lstStyle/>
          <a:p>
            <a:pPr algn="ctr"/>
            <a:r>
              <a:rPr lang="en-GB" sz="1600" b="1" dirty="0" smtClean="0">
                <a:solidFill>
                  <a:prstClr val="white"/>
                </a:solidFill>
              </a:rPr>
              <a:t>Activities, sector coverage &amp; focus</a:t>
            </a:r>
            <a:endParaRPr lang="en-GB" sz="1600" b="1" dirty="0">
              <a:solidFill>
                <a:prstClr val="white"/>
              </a:solidFill>
            </a:endParaRPr>
          </a:p>
        </p:txBody>
      </p:sp>
      <p:sp>
        <p:nvSpPr>
          <p:cNvPr id="622609" name="Text Box 17"/>
          <p:cNvSpPr txBox="1">
            <a:spLocks noChangeArrowheads="1"/>
          </p:cNvSpPr>
          <p:nvPr/>
        </p:nvSpPr>
        <p:spPr bwMode="auto">
          <a:xfrm>
            <a:off x="1253715" y="4717550"/>
            <a:ext cx="1828799" cy="584775"/>
          </a:xfrm>
          <a:prstGeom prst="rect">
            <a:avLst/>
          </a:prstGeom>
          <a:noFill/>
          <a:ln w="9525">
            <a:noFill/>
            <a:miter lim="800000"/>
            <a:headEnd/>
            <a:tailEnd/>
          </a:ln>
          <a:effectLst/>
        </p:spPr>
        <p:txBody>
          <a:bodyPr wrap="square">
            <a:spAutoFit/>
          </a:bodyPr>
          <a:lstStyle/>
          <a:p>
            <a:r>
              <a:rPr lang="en-GB" sz="1600" b="1" dirty="0" smtClean="0">
                <a:solidFill>
                  <a:prstClr val="white"/>
                </a:solidFill>
              </a:rPr>
              <a:t>Quality of earnings</a:t>
            </a:r>
          </a:p>
          <a:p>
            <a:r>
              <a:rPr lang="en-GB" sz="1600" b="1" dirty="0" smtClean="0">
                <a:solidFill>
                  <a:prstClr val="white"/>
                </a:solidFill>
              </a:rPr>
              <a:t>Contract vs Perm</a:t>
            </a:r>
          </a:p>
        </p:txBody>
      </p:sp>
      <p:sp>
        <p:nvSpPr>
          <p:cNvPr id="622610" name="Text Box 18"/>
          <p:cNvSpPr txBox="1">
            <a:spLocks noChangeArrowheads="1"/>
          </p:cNvSpPr>
          <p:nvPr/>
        </p:nvSpPr>
        <p:spPr bwMode="auto">
          <a:xfrm>
            <a:off x="6078416" y="4807536"/>
            <a:ext cx="1383323" cy="338554"/>
          </a:xfrm>
          <a:prstGeom prst="rect">
            <a:avLst/>
          </a:prstGeom>
          <a:noFill/>
          <a:ln w="9525">
            <a:noFill/>
            <a:miter lim="800000"/>
            <a:headEnd/>
            <a:tailEnd/>
          </a:ln>
          <a:effectLst/>
        </p:spPr>
        <p:txBody>
          <a:bodyPr wrap="square">
            <a:spAutoFit/>
          </a:bodyPr>
          <a:lstStyle/>
          <a:p>
            <a:pPr algn="ctr"/>
            <a:r>
              <a:rPr lang="en-GB" sz="1600" b="1" dirty="0" smtClean="0">
                <a:solidFill>
                  <a:prstClr val="white"/>
                </a:solidFill>
              </a:rPr>
              <a:t>Management</a:t>
            </a:r>
            <a:endParaRPr lang="en-GB" sz="1600" b="1" dirty="0">
              <a:solidFill>
                <a:prstClr val="white"/>
              </a:solidFill>
            </a:endParaRPr>
          </a:p>
        </p:txBody>
      </p:sp>
      <p:sp>
        <p:nvSpPr>
          <p:cNvPr id="622611" name="Text Box 19"/>
          <p:cNvSpPr txBox="1">
            <a:spLocks noChangeArrowheads="1"/>
          </p:cNvSpPr>
          <p:nvPr/>
        </p:nvSpPr>
        <p:spPr bwMode="auto">
          <a:xfrm>
            <a:off x="3908014" y="5532637"/>
            <a:ext cx="1325043" cy="615553"/>
          </a:xfrm>
          <a:prstGeom prst="rect">
            <a:avLst/>
          </a:prstGeom>
          <a:noFill/>
          <a:ln w="9525">
            <a:noFill/>
            <a:miter lim="800000"/>
            <a:headEnd/>
            <a:tailEnd/>
          </a:ln>
          <a:effectLst/>
        </p:spPr>
        <p:txBody>
          <a:bodyPr wrap="none">
            <a:spAutoFit/>
          </a:bodyPr>
          <a:lstStyle/>
          <a:p>
            <a:r>
              <a:rPr lang="en-GB" sz="1600" b="1" dirty="0">
                <a:solidFill>
                  <a:prstClr val="white"/>
                </a:solidFill>
              </a:rPr>
              <a:t>Growth left </a:t>
            </a:r>
            <a:r>
              <a:rPr lang="en-GB" sz="1600" b="1" dirty="0" smtClean="0">
                <a:solidFill>
                  <a:prstClr val="white"/>
                </a:solidFill>
              </a:rPr>
              <a:t/>
            </a:r>
            <a:br>
              <a:rPr lang="en-GB" sz="1600" b="1" dirty="0" smtClean="0">
                <a:solidFill>
                  <a:prstClr val="white"/>
                </a:solidFill>
              </a:rPr>
            </a:br>
            <a:r>
              <a:rPr lang="en-GB" sz="1600" b="1" dirty="0" smtClean="0">
                <a:solidFill>
                  <a:prstClr val="white"/>
                </a:solidFill>
              </a:rPr>
              <a:t>‘</a:t>
            </a:r>
            <a:r>
              <a:rPr lang="en-GB" sz="1600" b="1" dirty="0">
                <a:solidFill>
                  <a:prstClr val="white"/>
                </a:solidFill>
              </a:rPr>
              <a:t>on the table</a:t>
            </a:r>
            <a:r>
              <a:rPr lang="en-GB" b="1" dirty="0">
                <a:solidFill>
                  <a:prstClr val="white"/>
                </a:solidFill>
                <a:latin typeface="Optima" pitchFamily="34" charset="0"/>
              </a:rPr>
              <a:t>’</a:t>
            </a:r>
          </a:p>
        </p:txBody>
      </p:sp>
      <p:sp>
        <p:nvSpPr>
          <p:cNvPr id="21" name="TextBox 20"/>
          <p:cNvSpPr txBox="1"/>
          <p:nvPr/>
        </p:nvSpPr>
        <p:spPr>
          <a:xfrm>
            <a:off x="3657600" y="2438400"/>
            <a:ext cx="1905000" cy="2308324"/>
          </a:xfrm>
          <a:prstGeom prst="rect">
            <a:avLst/>
          </a:prstGeom>
          <a:noFill/>
        </p:spPr>
        <p:txBody>
          <a:bodyPr wrap="square" rtlCol="0">
            <a:spAutoFit/>
          </a:bodyPr>
          <a:lstStyle/>
          <a:p>
            <a:pPr algn="ctr"/>
            <a:r>
              <a:rPr lang="en-GB" sz="2400" b="1" dirty="0" smtClean="0">
                <a:solidFill>
                  <a:prstClr val="black"/>
                </a:solidFill>
              </a:rPr>
              <a:t>Can I make a return out of an investment in this business</a:t>
            </a:r>
          </a:p>
        </p:txBody>
      </p:sp>
      <p:sp>
        <p:nvSpPr>
          <p:cNvPr id="25" name="TextBox 24"/>
          <p:cNvSpPr txBox="1"/>
          <p:nvPr/>
        </p:nvSpPr>
        <p:spPr>
          <a:xfrm>
            <a:off x="4391025" y="6477000"/>
            <a:ext cx="342900" cy="261610"/>
          </a:xfrm>
          <a:prstGeom prst="rect">
            <a:avLst/>
          </a:prstGeom>
          <a:noFill/>
        </p:spPr>
        <p:txBody>
          <a:bodyPr wrap="square" rtlCol="0">
            <a:spAutoFit/>
          </a:bodyPr>
          <a:lstStyle/>
          <a:p>
            <a:pPr algn="ctr"/>
            <a:r>
              <a:rPr lang="en-GB" sz="1100" dirty="0" smtClean="0">
                <a:solidFill>
                  <a:prstClr val="black"/>
                </a:solidFill>
              </a:rPr>
              <a:t>13</a:t>
            </a:r>
            <a:endParaRPr lang="en-GB" sz="1100" dirty="0">
              <a:solidFill>
                <a:prstClr val="black"/>
              </a:solidFill>
            </a:endParaRPr>
          </a:p>
        </p:txBody>
      </p:sp>
      <p:sp>
        <p:nvSpPr>
          <p:cNvPr id="2" name="Title 1"/>
          <p:cNvSpPr>
            <a:spLocks noGrp="1"/>
          </p:cNvSpPr>
          <p:nvPr>
            <p:ph type="title"/>
          </p:nvPr>
        </p:nvSpPr>
        <p:spPr>
          <a:xfrm>
            <a:off x="296007" y="123825"/>
            <a:ext cx="8350439" cy="1227615"/>
          </a:xfrm>
        </p:spPr>
        <p:txBody>
          <a:bodyPr>
            <a:normAutofit/>
          </a:bodyPr>
          <a:lstStyle/>
          <a:p>
            <a:r>
              <a:rPr lang="en-US" sz="2800" dirty="0" smtClean="0">
                <a:solidFill>
                  <a:schemeClr val="tx1"/>
                </a:solidFill>
                <a:latin typeface="+mj-lt"/>
              </a:rPr>
              <a:t>Investment </a:t>
            </a:r>
            <a:r>
              <a:rPr lang="en-US" sz="2800" dirty="0">
                <a:solidFill>
                  <a:schemeClr val="tx1"/>
                </a:solidFill>
                <a:latin typeface="+mj-lt"/>
              </a:rPr>
              <a:t>Considerations</a:t>
            </a:r>
            <a:r>
              <a:rPr lang="en-GB" sz="2800" dirty="0">
                <a:latin typeface="+mj-lt"/>
              </a:rPr>
              <a:t/>
            </a:r>
            <a:br>
              <a:rPr lang="en-GB" sz="2800" dirty="0">
                <a:latin typeface="+mj-lt"/>
              </a:rPr>
            </a:br>
            <a:endParaRPr lang="en-GB" sz="2800" dirty="0">
              <a:latin typeface="+mj-lt"/>
            </a:endParaRPr>
          </a:p>
        </p:txBody>
      </p:sp>
    </p:spTree>
    <p:extLst>
      <p:ext uri="{BB962C8B-B14F-4D97-AF65-F5344CB8AC3E}">
        <p14:creationId xmlns:p14="http://schemas.microsoft.com/office/powerpoint/2010/main" val="274119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22606"/>
                                        </p:tgtEl>
                                        <p:attrNameLst>
                                          <p:attrName>style.visibility</p:attrName>
                                        </p:attrNameLst>
                                      </p:cBhvr>
                                      <p:to>
                                        <p:strVal val="visible"/>
                                      </p:to>
                                    </p:set>
                                    <p:anim calcmode="lin" valueType="num">
                                      <p:cBhvr additive="base">
                                        <p:cTn id="7" dur="500" fill="hold"/>
                                        <p:tgtEl>
                                          <p:spTgt spid="622606"/>
                                        </p:tgtEl>
                                        <p:attrNameLst>
                                          <p:attrName>ppt_x</p:attrName>
                                        </p:attrNameLst>
                                      </p:cBhvr>
                                      <p:tavLst>
                                        <p:tav tm="0">
                                          <p:val>
                                            <p:strVal val="#ppt_x"/>
                                          </p:val>
                                        </p:tav>
                                        <p:tav tm="100000">
                                          <p:val>
                                            <p:strVal val="#ppt_x"/>
                                          </p:val>
                                        </p:tav>
                                      </p:tavLst>
                                    </p:anim>
                                    <p:anim calcmode="lin" valueType="num">
                                      <p:cBhvr additive="base">
                                        <p:cTn id="8" dur="500" fill="hold"/>
                                        <p:tgtEl>
                                          <p:spTgt spid="62260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22608"/>
                                        </p:tgtEl>
                                        <p:attrNameLst>
                                          <p:attrName>style.visibility</p:attrName>
                                        </p:attrNameLst>
                                      </p:cBhvr>
                                      <p:to>
                                        <p:strVal val="visible"/>
                                      </p:to>
                                    </p:set>
                                    <p:anim calcmode="lin" valueType="num">
                                      <p:cBhvr additive="base">
                                        <p:cTn id="13" dur="500" fill="hold"/>
                                        <p:tgtEl>
                                          <p:spTgt spid="622608"/>
                                        </p:tgtEl>
                                        <p:attrNameLst>
                                          <p:attrName>ppt_x</p:attrName>
                                        </p:attrNameLst>
                                      </p:cBhvr>
                                      <p:tavLst>
                                        <p:tav tm="0">
                                          <p:val>
                                            <p:strVal val="#ppt_x"/>
                                          </p:val>
                                        </p:tav>
                                        <p:tav tm="100000">
                                          <p:val>
                                            <p:strVal val="#ppt_x"/>
                                          </p:val>
                                        </p:tav>
                                      </p:tavLst>
                                    </p:anim>
                                    <p:anim calcmode="lin" valueType="num">
                                      <p:cBhvr additive="base">
                                        <p:cTn id="14" dur="500" fill="hold"/>
                                        <p:tgtEl>
                                          <p:spTgt spid="62260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22604"/>
                                        </p:tgtEl>
                                        <p:attrNameLst>
                                          <p:attrName>style.visibility</p:attrName>
                                        </p:attrNameLst>
                                      </p:cBhvr>
                                      <p:to>
                                        <p:strVal val="visible"/>
                                      </p:to>
                                    </p:set>
                                    <p:anim calcmode="lin" valueType="num">
                                      <p:cBhvr additive="base">
                                        <p:cTn id="19" dur="500" fill="hold"/>
                                        <p:tgtEl>
                                          <p:spTgt spid="622604"/>
                                        </p:tgtEl>
                                        <p:attrNameLst>
                                          <p:attrName>ppt_x</p:attrName>
                                        </p:attrNameLst>
                                      </p:cBhvr>
                                      <p:tavLst>
                                        <p:tav tm="0">
                                          <p:val>
                                            <p:strVal val="#ppt_x"/>
                                          </p:val>
                                        </p:tav>
                                        <p:tav tm="100000">
                                          <p:val>
                                            <p:strVal val="#ppt_x"/>
                                          </p:val>
                                        </p:tav>
                                      </p:tavLst>
                                    </p:anim>
                                    <p:anim calcmode="lin" valueType="num">
                                      <p:cBhvr additive="base">
                                        <p:cTn id="20" dur="500" fill="hold"/>
                                        <p:tgtEl>
                                          <p:spTgt spid="62260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22610"/>
                                        </p:tgtEl>
                                        <p:attrNameLst>
                                          <p:attrName>style.visibility</p:attrName>
                                        </p:attrNameLst>
                                      </p:cBhvr>
                                      <p:to>
                                        <p:strVal val="visible"/>
                                      </p:to>
                                    </p:set>
                                    <p:anim calcmode="lin" valueType="num">
                                      <p:cBhvr additive="base">
                                        <p:cTn id="25" dur="500" fill="hold"/>
                                        <p:tgtEl>
                                          <p:spTgt spid="622610"/>
                                        </p:tgtEl>
                                        <p:attrNameLst>
                                          <p:attrName>ppt_x</p:attrName>
                                        </p:attrNameLst>
                                      </p:cBhvr>
                                      <p:tavLst>
                                        <p:tav tm="0">
                                          <p:val>
                                            <p:strVal val="#ppt_x"/>
                                          </p:val>
                                        </p:tav>
                                        <p:tav tm="100000">
                                          <p:val>
                                            <p:strVal val="#ppt_x"/>
                                          </p:val>
                                        </p:tav>
                                      </p:tavLst>
                                    </p:anim>
                                    <p:anim calcmode="lin" valueType="num">
                                      <p:cBhvr additive="base">
                                        <p:cTn id="26" dur="500" fill="hold"/>
                                        <p:tgtEl>
                                          <p:spTgt spid="6226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22611"/>
                                        </p:tgtEl>
                                        <p:attrNameLst>
                                          <p:attrName>style.visibility</p:attrName>
                                        </p:attrNameLst>
                                      </p:cBhvr>
                                      <p:to>
                                        <p:strVal val="visible"/>
                                      </p:to>
                                    </p:set>
                                    <p:anim calcmode="lin" valueType="num">
                                      <p:cBhvr additive="base">
                                        <p:cTn id="31" dur="500" fill="hold"/>
                                        <p:tgtEl>
                                          <p:spTgt spid="622611"/>
                                        </p:tgtEl>
                                        <p:attrNameLst>
                                          <p:attrName>ppt_x</p:attrName>
                                        </p:attrNameLst>
                                      </p:cBhvr>
                                      <p:tavLst>
                                        <p:tav tm="0">
                                          <p:val>
                                            <p:strVal val="#ppt_x"/>
                                          </p:val>
                                        </p:tav>
                                        <p:tav tm="100000">
                                          <p:val>
                                            <p:strVal val="#ppt_x"/>
                                          </p:val>
                                        </p:tav>
                                      </p:tavLst>
                                    </p:anim>
                                    <p:anim calcmode="lin" valueType="num">
                                      <p:cBhvr additive="base">
                                        <p:cTn id="32" dur="500" fill="hold"/>
                                        <p:tgtEl>
                                          <p:spTgt spid="6226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22609"/>
                                        </p:tgtEl>
                                        <p:attrNameLst>
                                          <p:attrName>style.visibility</p:attrName>
                                        </p:attrNameLst>
                                      </p:cBhvr>
                                      <p:to>
                                        <p:strVal val="visible"/>
                                      </p:to>
                                    </p:set>
                                    <p:anim calcmode="lin" valueType="num">
                                      <p:cBhvr additive="base">
                                        <p:cTn id="37" dur="500" fill="hold"/>
                                        <p:tgtEl>
                                          <p:spTgt spid="622609"/>
                                        </p:tgtEl>
                                        <p:attrNameLst>
                                          <p:attrName>ppt_x</p:attrName>
                                        </p:attrNameLst>
                                      </p:cBhvr>
                                      <p:tavLst>
                                        <p:tav tm="0">
                                          <p:val>
                                            <p:strVal val="#ppt_x"/>
                                          </p:val>
                                        </p:tav>
                                        <p:tav tm="100000">
                                          <p:val>
                                            <p:strVal val="#ppt_x"/>
                                          </p:val>
                                        </p:tav>
                                      </p:tavLst>
                                    </p:anim>
                                    <p:anim calcmode="lin" valueType="num">
                                      <p:cBhvr additive="base">
                                        <p:cTn id="38" dur="500" fill="hold"/>
                                        <p:tgtEl>
                                          <p:spTgt spid="62260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22605"/>
                                        </p:tgtEl>
                                        <p:attrNameLst>
                                          <p:attrName>style.visibility</p:attrName>
                                        </p:attrNameLst>
                                      </p:cBhvr>
                                      <p:to>
                                        <p:strVal val="visible"/>
                                      </p:to>
                                    </p:set>
                                    <p:anim calcmode="lin" valueType="num">
                                      <p:cBhvr additive="base">
                                        <p:cTn id="43" dur="500" fill="hold"/>
                                        <p:tgtEl>
                                          <p:spTgt spid="622605"/>
                                        </p:tgtEl>
                                        <p:attrNameLst>
                                          <p:attrName>ppt_x</p:attrName>
                                        </p:attrNameLst>
                                      </p:cBhvr>
                                      <p:tavLst>
                                        <p:tav tm="0">
                                          <p:val>
                                            <p:strVal val="#ppt_x"/>
                                          </p:val>
                                        </p:tav>
                                        <p:tav tm="100000">
                                          <p:val>
                                            <p:strVal val="#ppt_x"/>
                                          </p:val>
                                        </p:tav>
                                      </p:tavLst>
                                    </p:anim>
                                    <p:anim calcmode="lin" valueType="num">
                                      <p:cBhvr additive="base">
                                        <p:cTn id="44" dur="500" fill="hold"/>
                                        <p:tgtEl>
                                          <p:spTgt spid="62260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22607"/>
                                        </p:tgtEl>
                                        <p:attrNameLst>
                                          <p:attrName>style.visibility</p:attrName>
                                        </p:attrNameLst>
                                      </p:cBhvr>
                                      <p:to>
                                        <p:strVal val="visible"/>
                                      </p:to>
                                    </p:set>
                                    <p:anim calcmode="lin" valueType="num">
                                      <p:cBhvr additive="base">
                                        <p:cTn id="49" dur="500" fill="hold"/>
                                        <p:tgtEl>
                                          <p:spTgt spid="622607"/>
                                        </p:tgtEl>
                                        <p:attrNameLst>
                                          <p:attrName>ppt_x</p:attrName>
                                        </p:attrNameLst>
                                      </p:cBhvr>
                                      <p:tavLst>
                                        <p:tav tm="0">
                                          <p:val>
                                            <p:strVal val="#ppt_x"/>
                                          </p:val>
                                        </p:tav>
                                        <p:tav tm="100000">
                                          <p:val>
                                            <p:strVal val="#ppt_x"/>
                                          </p:val>
                                        </p:tav>
                                      </p:tavLst>
                                    </p:anim>
                                    <p:anim calcmode="lin" valueType="num">
                                      <p:cBhvr additive="base">
                                        <p:cTn id="50" dur="500" fill="hold"/>
                                        <p:tgtEl>
                                          <p:spTgt spid="6226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604" grpId="0"/>
      <p:bldP spid="622605" grpId="0"/>
      <p:bldP spid="622606" grpId="0"/>
      <p:bldP spid="622607" grpId="0"/>
      <p:bldP spid="622608" grpId="0"/>
      <p:bldP spid="622609" grpId="0"/>
      <p:bldP spid="622610" grpId="0"/>
      <p:bldP spid="6226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03149"/>
            <a:ext cx="8230000" cy="1116051"/>
          </a:xfrm>
        </p:spPr>
        <p:txBody>
          <a:bodyPr>
            <a:normAutofit/>
          </a:bodyPr>
          <a:lstStyle/>
          <a:p>
            <a:r>
              <a:rPr lang="en-US" sz="2800" dirty="0">
                <a:solidFill>
                  <a:schemeClr val="tx1"/>
                </a:solidFill>
                <a:latin typeface="+mj-lt"/>
              </a:rPr>
              <a:t>Valuation</a:t>
            </a:r>
            <a:endParaRPr lang="en-GB" sz="2800" dirty="0">
              <a:solidFill>
                <a:schemeClr val="tx1"/>
              </a:solidFill>
              <a:latin typeface="+mj-lt"/>
            </a:endParaRPr>
          </a:p>
        </p:txBody>
      </p:sp>
      <p:grpSp>
        <p:nvGrpSpPr>
          <p:cNvPr id="4" name="Group 3"/>
          <p:cNvGrpSpPr/>
          <p:nvPr/>
        </p:nvGrpSpPr>
        <p:grpSpPr>
          <a:xfrm>
            <a:off x="525626" y="1415018"/>
            <a:ext cx="9001125" cy="5029200"/>
            <a:chOff x="492264" y="1457578"/>
            <a:chExt cx="9270861" cy="5386135"/>
          </a:xfrm>
        </p:grpSpPr>
        <p:sp>
          <p:nvSpPr>
            <p:cNvPr id="3" name="Rectangle 5"/>
            <p:cNvSpPr txBox="1">
              <a:spLocks noChangeArrowheads="1"/>
            </p:cNvSpPr>
            <p:nvPr/>
          </p:nvSpPr>
          <p:spPr bwMode="black">
            <a:xfrm>
              <a:off x="9539288" y="6697663"/>
              <a:ext cx="223837" cy="146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defPPr>
                <a:defRPr lang="en-GB"/>
              </a:defPPr>
              <a:lvl1pPr algn="r" rtl="0" eaLnBrk="0" fontAlgn="base" hangingPunct="0">
                <a:lnSpc>
                  <a:spcPct val="100000"/>
                </a:lnSpc>
                <a:spcBef>
                  <a:spcPct val="100000"/>
                </a:spcBef>
                <a:spcAft>
                  <a:spcPct val="0"/>
                </a:spcAft>
                <a:buSzPct val="80000"/>
                <a:buFont typeface="Wingdings" pitchFamily="2" charset="2"/>
                <a:buNone/>
                <a:defRPr sz="2600" i="1" kern="1200">
                  <a:solidFill>
                    <a:schemeClr val="tx2"/>
                  </a:solidFill>
                  <a:latin typeface="Arial" pitchFamily="34" charset="0"/>
                  <a:ea typeface="+mn-ea"/>
                  <a:cs typeface="+mn-cs"/>
                </a:defRPr>
              </a:lvl1pPr>
              <a:lvl2pPr marL="742950" indent="-285750" algn="l" rtl="0" eaLnBrk="0" fontAlgn="base" hangingPunct="0">
                <a:lnSpc>
                  <a:spcPct val="85000"/>
                </a:lnSpc>
                <a:spcBef>
                  <a:spcPct val="0"/>
                </a:spcBef>
                <a:spcAft>
                  <a:spcPct val="0"/>
                </a:spcAft>
                <a:defRPr sz="2600" i="1" kern="1200">
                  <a:solidFill>
                    <a:schemeClr val="tx2"/>
                  </a:solidFill>
                  <a:latin typeface="Arial" pitchFamily="34" charset="0"/>
                  <a:ea typeface="+mn-ea"/>
                  <a:cs typeface="+mn-cs"/>
                </a:defRPr>
              </a:lvl2pPr>
              <a:lvl3pPr marL="1143000" indent="-228600" algn="l" rtl="0" eaLnBrk="0" fontAlgn="base" hangingPunct="0">
                <a:lnSpc>
                  <a:spcPct val="85000"/>
                </a:lnSpc>
                <a:spcBef>
                  <a:spcPct val="0"/>
                </a:spcBef>
                <a:spcAft>
                  <a:spcPct val="0"/>
                </a:spcAft>
                <a:defRPr sz="2600" i="1" kern="1200">
                  <a:solidFill>
                    <a:schemeClr val="tx2"/>
                  </a:solidFill>
                  <a:latin typeface="Arial" pitchFamily="34" charset="0"/>
                  <a:ea typeface="+mn-ea"/>
                  <a:cs typeface="+mn-cs"/>
                </a:defRPr>
              </a:lvl3pPr>
              <a:lvl4pPr marL="1600200" indent="-228600" algn="l" rtl="0" eaLnBrk="0" fontAlgn="base" hangingPunct="0">
                <a:lnSpc>
                  <a:spcPct val="85000"/>
                </a:lnSpc>
                <a:spcBef>
                  <a:spcPct val="0"/>
                </a:spcBef>
                <a:spcAft>
                  <a:spcPct val="0"/>
                </a:spcAft>
                <a:defRPr sz="2600" i="1" kern="1200">
                  <a:solidFill>
                    <a:schemeClr val="tx2"/>
                  </a:solidFill>
                  <a:latin typeface="Arial" pitchFamily="34" charset="0"/>
                  <a:ea typeface="+mn-ea"/>
                  <a:cs typeface="+mn-cs"/>
                </a:defRPr>
              </a:lvl4pPr>
              <a:lvl5pPr marL="2057400" indent="-228600" algn="l" rtl="0" eaLnBrk="0" fontAlgn="base" hangingPunct="0">
                <a:lnSpc>
                  <a:spcPct val="85000"/>
                </a:lnSpc>
                <a:spcBef>
                  <a:spcPct val="0"/>
                </a:spcBef>
                <a:spcAft>
                  <a:spcPct val="0"/>
                </a:spcAft>
                <a:defRPr sz="2600" i="1" kern="1200">
                  <a:solidFill>
                    <a:schemeClr val="tx2"/>
                  </a:solidFill>
                  <a:latin typeface="Arial" pitchFamily="34" charset="0"/>
                  <a:ea typeface="+mn-ea"/>
                  <a:cs typeface="+mn-cs"/>
                </a:defRPr>
              </a:lvl5pPr>
              <a:lvl6pPr marL="2514600" indent="-228600" algn="l" defTabSz="914400" rtl="0" eaLnBrk="0" fontAlgn="base" latinLnBrk="0" hangingPunct="0">
                <a:lnSpc>
                  <a:spcPct val="85000"/>
                </a:lnSpc>
                <a:spcBef>
                  <a:spcPct val="0"/>
                </a:spcBef>
                <a:spcAft>
                  <a:spcPct val="0"/>
                </a:spcAft>
                <a:defRPr sz="2600" i="1" kern="1200">
                  <a:solidFill>
                    <a:schemeClr val="tx2"/>
                  </a:solidFill>
                  <a:latin typeface="Arial" pitchFamily="34" charset="0"/>
                  <a:ea typeface="+mn-ea"/>
                  <a:cs typeface="+mn-cs"/>
                </a:defRPr>
              </a:lvl6pPr>
              <a:lvl7pPr marL="2971800" indent="-228600" algn="l" defTabSz="914400" rtl="0" eaLnBrk="0" fontAlgn="base" latinLnBrk="0" hangingPunct="0">
                <a:lnSpc>
                  <a:spcPct val="85000"/>
                </a:lnSpc>
                <a:spcBef>
                  <a:spcPct val="0"/>
                </a:spcBef>
                <a:spcAft>
                  <a:spcPct val="0"/>
                </a:spcAft>
                <a:defRPr sz="2600" i="1" kern="1200">
                  <a:solidFill>
                    <a:schemeClr val="tx2"/>
                  </a:solidFill>
                  <a:latin typeface="Arial" pitchFamily="34" charset="0"/>
                  <a:ea typeface="+mn-ea"/>
                  <a:cs typeface="+mn-cs"/>
                </a:defRPr>
              </a:lvl7pPr>
              <a:lvl8pPr marL="3429000" indent="-228600" algn="l" defTabSz="914400" rtl="0" eaLnBrk="0" fontAlgn="base" latinLnBrk="0" hangingPunct="0">
                <a:lnSpc>
                  <a:spcPct val="85000"/>
                </a:lnSpc>
                <a:spcBef>
                  <a:spcPct val="0"/>
                </a:spcBef>
                <a:spcAft>
                  <a:spcPct val="0"/>
                </a:spcAft>
                <a:defRPr sz="2600" i="1" kern="1200">
                  <a:solidFill>
                    <a:schemeClr val="tx2"/>
                  </a:solidFill>
                  <a:latin typeface="Arial" pitchFamily="34" charset="0"/>
                  <a:ea typeface="+mn-ea"/>
                  <a:cs typeface="+mn-cs"/>
                </a:defRPr>
              </a:lvl8pPr>
              <a:lvl9pPr marL="3886200" indent="-228600" algn="l" defTabSz="914400" rtl="0" eaLnBrk="0" fontAlgn="base" latinLnBrk="0" hangingPunct="0">
                <a:lnSpc>
                  <a:spcPct val="85000"/>
                </a:lnSpc>
                <a:spcBef>
                  <a:spcPct val="0"/>
                </a:spcBef>
                <a:spcAft>
                  <a:spcPct val="0"/>
                </a:spcAft>
                <a:defRPr sz="2600" i="1" kern="1200">
                  <a:solidFill>
                    <a:schemeClr val="tx2"/>
                  </a:solidFill>
                  <a:latin typeface="Arial" pitchFamily="34" charset="0"/>
                  <a:ea typeface="+mn-ea"/>
                  <a:cs typeface="+mn-cs"/>
                </a:defRPr>
              </a:lvl9pPr>
            </a:lstStyle>
            <a:p>
              <a:pPr>
                <a:defRPr/>
              </a:pPr>
              <a:fld id="{C67226F7-0A75-44C9-8584-809D84457F19}" type="slidenum">
                <a:rPr lang="en-GB" sz="800" i="0" smtClean="0">
                  <a:solidFill>
                    <a:srgbClr val="002E5F"/>
                  </a:solidFill>
                </a:rPr>
                <a:pPr>
                  <a:defRPr/>
                </a:pPr>
                <a:t>54</a:t>
              </a:fld>
              <a:endParaRPr lang="en-GB" sz="800" i="0" dirty="0" smtClean="0">
                <a:solidFill>
                  <a:srgbClr val="002E5F"/>
                </a:solidFill>
              </a:endParaRPr>
            </a:p>
          </p:txBody>
        </p:sp>
        <p:sp>
          <p:nvSpPr>
            <p:cNvPr id="9" name="Rectangle 9"/>
            <p:cNvSpPr>
              <a:spLocks noChangeArrowheads="1"/>
            </p:cNvSpPr>
            <p:nvPr/>
          </p:nvSpPr>
          <p:spPr bwMode="auto">
            <a:xfrm>
              <a:off x="3736181" y="6154738"/>
              <a:ext cx="286940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457200" indent="-457200" defTabSz="571500" eaLnBrk="0" fontAlgn="base" hangingPunct="0">
                <a:spcBef>
                  <a:spcPct val="0"/>
                </a:spcBef>
                <a:spcAft>
                  <a:spcPct val="0"/>
                </a:spcAft>
                <a:tabLst>
                  <a:tab pos="177800" algn="l"/>
                </a:tabLst>
              </a:pPr>
              <a:r>
                <a:rPr lang="en-GB" sz="800" i="1" dirty="0">
                  <a:solidFill>
                    <a:srgbClr val="002E5F"/>
                  </a:solidFill>
                  <a:latin typeface="Arial" charset="0"/>
                </a:rPr>
                <a:t>Notes: </a:t>
              </a:r>
            </a:p>
            <a:p>
              <a:pPr marL="457200" indent="-457200" defTabSz="571500" eaLnBrk="0" fontAlgn="base" hangingPunct="0">
                <a:spcBef>
                  <a:spcPct val="0"/>
                </a:spcBef>
                <a:spcAft>
                  <a:spcPct val="0"/>
                </a:spcAft>
                <a:tabLst>
                  <a:tab pos="177800" algn="l"/>
                </a:tabLst>
              </a:pPr>
              <a:r>
                <a:rPr lang="en-GB" sz="800" i="1" dirty="0">
                  <a:solidFill>
                    <a:srgbClr val="002E5F"/>
                  </a:solidFill>
                  <a:latin typeface="Arial" charset="0"/>
                </a:rPr>
                <a:t>(1) Logarithmic scale</a:t>
              </a:r>
            </a:p>
            <a:p>
              <a:pPr marL="457200" indent="-457200" defTabSz="571500" eaLnBrk="0" fontAlgn="base" hangingPunct="0">
                <a:spcBef>
                  <a:spcPct val="0"/>
                </a:spcBef>
                <a:spcAft>
                  <a:spcPct val="0"/>
                </a:spcAft>
                <a:tabLst>
                  <a:tab pos="177800" algn="l"/>
                </a:tabLst>
              </a:pPr>
              <a:r>
                <a:rPr lang="en-GB" sz="800" i="1" dirty="0">
                  <a:solidFill>
                    <a:srgbClr val="002E5F"/>
                  </a:solidFill>
                  <a:latin typeface="Arial" charset="0"/>
                </a:rPr>
                <a:t>(2) Financials </a:t>
              </a:r>
              <a:r>
                <a:rPr lang="en-GB" sz="800" i="1" dirty="0" smtClean="0">
                  <a:solidFill>
                    <a:srgbClr val="002E5F"/>
                  </a:solidFill>
                  <a:latin typeface="Arial" charset="0"/>
                </a:rPr>
                <a:t>calendarised </a:t>
              </a:r>
              <a:r>
                <a:rPr lang="en-GB" sz="800" i="1" dirty="0">
                  <a:solidFill>
                    <a:srgbClr val="002E5F"/>
                  </a:solidFill>
                  <a:latin typeface="Arial" charset="0"/>
                </a:rPr>
                <a:t>to </a:t>
              </a:r>
              <a:r>
                <a:rPr lang="en-GB" sz="800" i="1" dirty="0" smtClean="0">
                  <a:solidFill>
                    <a:srgbClr val="002E5F"/>
                  </a:solidFill>
                  <a:latin typeface="Arial" charset="0"/>
                </a:rPr>
                <a:t>30 June 2014</a:t>
              </a:r>
            </a:p>
            <a:p>
              <a:pPr marL="457200" indent="-457200" defTabSz="571500" eaLnBrk="0" fontAlgn="base" hangingPunct="0">
                <a:spcBef>
                  <a:spcPct val="0"/>
                </a:spcBef>
                <a:spcAft>
                  <a:spcPct val="0"/>
                </a:spcAft>
                <a:tabLst>
                  <a:tab pos="177800" algn="l"/>
                </a:tabLst>
              </a:pPr>
              <a:r>
                <a:rPr lang="en-GB" sz="800" i="1" dirty="0" smtClean="0">
                  <a:solidFill>
                    <a:srgbClr val="002E5F"/>
                  </a:solidFill>
                  <a:latin typeface="Arial" charset="0"/>
                </a:rPr>
                <a:t>(</a:t>
              </a:r>
              <a:r>
                <a:rPr lang="en-GB" sz="800" i="1" dirty="0">
                  <a:solidFill>
                    <a:srgbClr val="002E5F"/>
                  </a:solidFill>
                  <a:latin typeface="Arial" charset="0"/>
                </a:rPr>
                <a:t>3</a:t>
              </a:r>
              <a:r>
                <a:rPr lang="en-GB" sz="800" i="1" dirty="0" smtClean="0">
                  <a:solidFill>
                    <a:srgbClr val="002E5F"/>
                  </a:solidFill>
                  <a:latin typeface="Arial" charset="0"/>
                </a:rPr>
                <a:t>) Share price data taken on 28-Jan-2014</a:t>
              </a:r>
            </a:p>
          </p:txBody>
        </p:sp>
        <p:sp>
          <p:nvSpPr>
            <p:cNvPr id="10" name="Oval 15"/>
            <p:cNvSpPr>
              <a:spLocks noChangeAspect="1" noChangeArrowheads="1"/>
            </p:cNvSpPr>
            <p:nvPr/>
          </p:nvSpPr>
          <p:spPr bwMode="black">
            <a:xfrm rot="18944865">
              <a:off x="3900887" y="2802039"/>
              <a:ext cx="1758860" cy="1780895"/>
            </a:xfrm>
            <a:prstGeom prst="ellipse">
              <a:avLst/>
            </a:prstGeom>
            <a:solidFill>
              <a:srgbClr val="C0DAEC"/>
            </a:solidFill>
            <a:ln>
              <a:noFill/>
            </a:ln>
            <a:extLst>
              <a:ext uri="{91240B29-F687-4F45-9708-019B960494DF}">
                <a14:hiddenLine xmlns:a14="http://schemas.microsoft.com/office/drawing/2010/main" w="6350" algn="ctr">
                  <a:solidFill>
                    <a:srgbClr val="000000"/>
                  </a:solidFill>
                  <a:round/>
                  <a:headEnd/>
                  <a:tailEnd/>
                </a14:hiddenLine>
              </a:ext>
            </a:extLst>
          </p:spPr>
          <p:txBody>
            <a:bodyPr vert="eaVert" wrap="none" lIns="0" tIns="0" rIns="0" bIns="0" anchor="ctr"/>
            <a:lstStyle/>
            <a:p>
              <a:pPr eaLnBrk="0" fontAlgn="base" hangingPunct="0">
                <a:lnSpc>
                  <a:spcPct val="85000"/>
                </a:lnSpc>
                <a:spcBef>
                  <a:spcPct val="0"/>
                </a:spcBef>
                <a:spcAft>
                  <a:spcPct val="0"/>
                </a:spcAft>
                <a:defRPr/>
              </a:pPr>
              <a:endParaRPr lang="en-US" sz="1000" i="1" kern="0" dirty="0" smtClean="0">
                <a:solidFill>
                  <a:srgbClr val="8CADCB"/>
                </a:solidFill>
                <a:latin typeface="Arial" charset="0"/>
              </a:endParaRPr>
            </a:p>
          </p:txBody>
        </p:sp>
        <p:sp>
          <p:nvSpPr>
            <p:cNvPr id="11" name="Oval 15"/>
            <p:cNvSpPr>
              <a:spLocks noChangeAspect="1" noChangeArrowheads="1"/>
            </p:cNvSpPr>
            <p:nvPr/>
          </p:nvSpPr>
          <p:spPr bwMode="black">
            <a:xfrm rot="19707331">
              <a:off x="1910485" y="4249344"/>
              <a:ext cx="1022846" cy="1015539"/>
            </a:xfrm>
            <a:prstGeom prst="ellipse">
              <a:avLst/>
            </a:prstGeom>
            <a:solidFill>
              <a:srgbClr val="C0DAEC"/>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0" tIns="0" rIns="0" bIns="0" anchor="ctr"/>
            <a:lstStyle/>
            <a:p>
              <a:pPr eaLnBrk="0" fontAlgn="base" hangingPunct="0">
                <a:lnSpc>
                  <a:spcPct val="85000"/>
                </a:lnSpc>
                <a:spcBef>
                  <a:spcPct val="0"/>
                </a:spcBef>
                <a:spcAft>
                  <a:spcPct val="0"/>
                </a:spcAft>
                <a:defRPr/>
              </a:pPr>
              <a:endParaRPr lang="en-US" sz="1000" i="1" kern="0" dirty="0" smtClean="0">
                <a:solidFill>
                  <a:srgbClr val="8CADCB"/>
                </a:solidFill>
                <a:latin typeface="Arial" charset="0"/>
              </a:endParaRPr>
            </a:p>
          </p:txBody>
        </p:sp>
        <p:sp>
          <p:nvSpPr>
            <p:cNvPr id="12" name="Rectangle 18"/>
            <p:cNvSpPr>
              <a:spLocks noChangeArrowheads="1"/>
            </p:cNvSpPr>
            <p:nvPr/>
          </p:nvSpPr>
          <p:spPr bwMode="black">
            <a:xfrm>
              <a:off x="1676644" y="2664830"/>
              <a:ext cx="11588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txBody>
            <a:bodyPr lIns="0" tIns="0" rIns="0" bIns="0" anchor="ctr" anchorCtr="1"/>
            <a:lstStyle/>
            <a:p>
              <a:pPr marL="0" lvl="2" algn="ctr" eaLnBrk="0" fontAlgn="base" hangingPunct="0">
                <a:lnSpc>
                  <a:spcPct val="85000"/>
                </a:lnSpc>
                <a:spcBef>
                  <a:spcPct val="20000"/>
                </a:spcBef>
                <a:spcAft>
                  <a:spcPct val="20000"/>
                </a:spcAft>
                <a:buClr>
                  <a:srgbClr val="002E5F"/>
                </a:buClr>
                <a:buSzPct val="60000"/>
                <a:buFont typeface="Monotype Sorts" pitchFamily="2" charset="2"/>
                <a:buNone/>
              </a:pPr>
              <a:r>
                <a:rPr lang="en-US" sz="800" i="1" dirty="0">
                  <a:solidFill>
                    <a:srgbClr val="D09910"/>
                  </a:solidFill>
                  <a:latin typeface="Arial" charset="0"/>
                </a:rPr>
                <a:t>The smallest listed players are rated the lowest…</a:t>
              </a:r>
            </a:p>
          </p:txBody>
        </p:sp>
        <p:sp>
          <p:nvSpPr>
            <p:cNvPr id="13" name="Line 24"/>
            <p:cNvSpPr>
              <a:spLocks noChangeShapeType="1"/>
            </p:cNvSpPr>
            <p:nvPr/>
          </p:nvSpPr>
          <p:spPr bwMode="black">
            <a:xfrm>
              <a:off x="2115063" y="3182178"/>
              <a:ext cx="178142" cy="1075882"/>
            </a:xfrm>
            <a:prstGeom prst="line">
              <a:avLst/>
            </a:prstGeom>
            <a:noFill/>
            <a:ln w="19050">
              <a:solidFill>
                <a:srgbClr val="D09910"/>
              </a:solidFill>
              <a:round/>
              <a:headEnd/>
              <a:tailEnd type="triangle" w="med" len="med"/>
            </a:ln>
            <a:extLst>
              <a:ext uri="{909E8E84-426E-40DD-AFC4-6F175D3DCCD1}">
                <a14:hiddenFill xmlns:a14="http://schemas.microsoft.com/office/drawing/2010/main">
                  <a:noFill/>
                </a14:hiddenFill>
              </a:ext>
            </a:extLst>
          </p:spPr>
          <p:txBody>
            <a:bodyPr lIns="0" tIns="0" rIns="0" bIns="0"/>
            <a:lstStyle/>
            <a:p>
              <a:pPr eaLnBrk="0" fontAlgn="base" hangingPunct="0">
                <a:lnSpc>
                  <a:spcPct val="85000"/>
                </a:lnSpc>
                <a:spcBef>
                  <a:spcPct val="0"/>
                </a:spcBef>
                <a:spcAft>
                  <a:spcPct val="0"/>
                </a:spcAft>
                <a:defRPr/>
              </a:pPr>
              <a:endParaRPr lang="en-GB" sz="2600" i="1" kern="0" dirty="0" smtClean="0">
                <a:solidFill>
                  <a:srgbClr val="8CADCB"/>
                </a:solidFill>
                <a:latin typeface="Arial" charset="0"/>
              </a:endParaRPr>
            </a:p>
          </p:txBody>
        </p:sp>
        <p:sp>
          <p:nvSpPr>
            <p:cNvPr id="14" name="Freeform 22"/>
            <p:cNvSpPr>
              <a:spLocks/>
            </p:cNvSpPr>
            <p:nvPr/>
          </p:nvSpPr>
          <p:spPr bwMode="black">
            <a:xfrm>
              <a:off x="5576966" y="1457578"/>
              <a:ext cx="2173208" cy="4121955"/>
            </a:xfrm>
            <a:custGeom>
              <a:avLst/>
              <a:gdLst>
                <a:gd name="T0" fmla="*/ 2147483647 w 1870"/>
                <a:gd name="T1" fmla="*/ 0 h 2114"/>
                <a:gd name="T2" fmla="*/ 2147483647 w 1870"/>
                <a:gd name="T3" fmla="*/ 2147483647 h 2114"/>
                <a:gd name="T4" fmla="*/ 2147483647 w 1870"/>
                <a:gd name="T5" fmla="*/ 2147483647 h 2114"/>
                <a:gd name="T6" fmla="*/ 0 60000 65536"/>
                <a:gd name="T7" fmla="*/ 0 60000 65536"/>
                <a:gd name="T8" fmla="*/ 0 60000 65536"/>
                <a:gd name="T9" fmla="*/ 0 w 1870"/>
                <a:gd name="T10" fmla="*/ 0 h 2114"/>
                <a:gd name="T11" fmla="*/ 1870 w 1870"/>
                <a:gd name="T12" fmla="*/ 2114 h 2114"/>
                <a:gd name="connsiteX0" fmla="*/ 0 w 9492"/>
                <a:gd name="connsiteY0" fmla="*/ 0 h 10000"/>
                <a:gd name="connsiteX1" fmla="*/ 1675 w 9492"/>
                <a:gd name="connsiteY1" fmla="*/ 6962 h 10000"/>
                <a:gd name="connsiteX2" fmla="*/ 9492 w 9492"/>
                <a:gd name="connsiteY2" fmla="*/ 10000 h 10000"/>
                <a:gd name="connsiteX0" fmla="*/ 0 w 10813"/>
                <a:gd name="connsiteY0" fmla="*/ 0 h 9912"/>
                <a:gd name="connsiteX1" fmla="*/ 2578 w 10813"/>
                <a:gd name="connsiteY1" fmla="*/ 6874 h 9912"/>
                <a:gd name="connsiteX2" fmla="*/ 10813 w 10813"/>
                <a:gd name="connsiteY2" fmla="*/ 9912 h 9912"/>
                <a:gd name="connsiteX0" fmla="*/ 0 w 10000"/>
                <a:gd name="connsiteY0" fmla="*/ 0 h 10000"/>
                <a:gd name="connsiteX1" fmla="*/ 2635 w 10000"/>
                <a:gd name="connsiteY1" fmla="*/ 6780 h 10000"/>
                <a:gd name="connsiteX2" fmla="*/ 10000 w 10000"/>
                <a:gd name="connsiteY2" fmla="*/ 10000 h 10000"/>
                <a:gd name="connsiteX0" fmla="*/ 0 w 10000"/>
                <a:gd name="connsiteY0" fmla="*/ 0 h 10000"/>
                <a:gd name="connsiteX1" fmla="*/ 2635 w 10000"/>
                <a:gd name="connsiteY1" fmla="*/ 6780 h 10000"/>
                <a:gd name="connsiteX2" fmla="*/ 4603 w 10000"/>
                <a:gd name="connsiteY2" fmla="*/ 8115 h 10000"/>
                <a:gd name="connsiteX3" fmla="*/ 10000 w 10000"/>
                <a:gd name="connsiteY3" fmla="*/ 10000 h 10000"/>
                <a:gd name="connsiteX0" fmla="*/ 0 w 10000"/>
                <a:gd name="connsiteY0" fmla="*/ 0 h 10000"/>
                <a:gd name="connsiteX1" fmla="*/ 1507 w 10000"/>
                <a:gd name="connsiteY1" fmla="*/ 5937 h 10000"/>
                <a:gd name="connsiteX2" fmla="*/ 4603 w 10000"/>
                <a:gd name="connsiteY2" fmla="*/ 8115 h 10000"/>
                <a:gd name="connsiteX3" fmla="*/ 10000 w 10000"/>
                <a:gd name="connsiteY3" fmla="*/ 10000 h 10000"/>
                <a:gd name="connsiteX0" fmla="*/ 0 w 10000"/>
                <a:gd name="connsiteY0" fmla="*/ 0 h 10000"/>
                <a:gd name="connsiteX1" fmla="*/ 1507 w 10000"/>
                <a:gd name="connsiteY1" fmla="*/ 5937 h 10000"/>
                <a:gd name="connsiteX2" fmla="*/ 4603 w 10000"/>
                <a:gd name="connsiteY2" fmla="*/ 8115 h 10000"/>
                <a:gd name="connsiteX3" fmla="*/ 10000 w 10000"/>
                <a:gd name="connsiteY3" fmla="*/ 10000 h 10000"/>
                <a:gd name="connsiteX0" fmla="*/ 0 w 10000"/>
                <a:gd name="connsiteY0" fmla="*/ 0 h 10000"/>
                <a:gd name="connsiteX1" fmla="*/ 1507 w 10000"/>
                <a:gd name="connsiteY1" fmla="*/ 5937 h 10000"/>
                <a:gd name="connsiteX2" fmla="*/ 4603 w 10000"/>
                <a:gd name="connsiteY2" fmla="*/ 8115 h 10000"/>
                <a:gd name="connsiteX3" fmla="*/ 10000 w 10000"/>
                <a:gd name="connsiteY3" fmla="*/ 10000 h 10000"/>
                <a:gd name="connsiteX0" fmla="*/ 0 w 10000"/>
                <a:gd name="connsiteY0" fmla="*/ 0 h 10000"/>
                <a:gd name="connsiteX1" fmla="*/ 1632 w 10000"/>
                <a:gd name="connsiteY1" fmla="*/ 6403 h 10000"/>
                <a:gd name="connsiteX2" fmla="*/ 4603 w 10000"/>
                <a:gd name="connsiteY2" fmla="*/ 8115 h 10000"/>
                <a:gd name="connsiteX3" fmla="*/ 10000 w 10000"/>
                <a:gd name="connsiteY3" fmla="*/ 10000 h 10000"/>
                <a:gd name="connsiteX0" fmla="*/ 0 w 10000"/>
                <a:gd name="connsiteY0" fmla="*/ 0 h 10000"/>
                <a:gd name="connsiteX1" fmla="*/ 1632 w 10000"/>
                <a:gd name="connsiteY1" fmla="*/ 6403 h 10000"/>
                <a:gd name="connsiteX2" fmla="*/ 4603 w 10000"/>
                <a:gd name="connsiteY2" fmla="*/ 8115 h 10000"/>
                <a:gd name="connsiteX3" fmla="*/ 10000 w 10000"/>
                <a:gd name="connsiteY3" fmla="*/ 10000 h 10000"/>
                <a:gd name="connsiteX0" fmla="*/ 78 w 10078"/>
                <a:gd name="connsiteY0" fmla="*/ 0 h 10000"/>
                <a:gd name="connsiteX1" fmla="*/ 1334 w 10078"/>
                <a:gd name="connsiteY1" fmla="*/ 6203 h 10000"/>
                <a:gd name="connsiteX2" fmla="*/ 4681 w 10078"/>
                <a:gd name="connsiteY2" fmla="*/ 8115 h 10000"/>
                <a:gd name="connsiteX3" fmla="*/ 10078 w 10078"/>
                <a:gd name="connsiteY3" fmla="*/ 10000 h 10000"/>
                <a:gd name="connsiteX0" fmla="*/ 202 w 9951"/>
                <a:gd name="connsiteY0" fmla="*/ 0 h 10044"/>
                <a:gd name="connsiteX1" fmla="*/ 1207 w 9951"/>
                <a:gd name="connsiteY1" fmla="*/ 6247 h 10044"/>
                <a:gd name="connsiteX2" fmla="*/ 4554 w 9951"/>
                <a:gd name="connsiteY2" fmla="*/ 8159 h 10044"/>
                <a:gd name="connsiteX3" fmla="*/ 9951 w 9951"/>
                <a:gd name="connsiteY3" fmla="*/ 10044 h 10044"/>
                <a:gd name="connsiteX0" fmla="*/ 409 w 10206"/>
                <a:gd name="connsiteY0" fmla="*/ 0 h 10000"/>
                <a:gd name="connsiteX1" fmla="*/ 1419 w 10206"/>
                <a:gd name="connsiteY1" fmla="*/ 6220 h 10000"/>
                <a:gd name="connsiteX2" fmla="*/ 4782 w 10206"/>
                <a:gd name="connsiteY2" fmla="*/ 8123 h 10000"/>
                <a:gd name="connsiteX3" fmla="*/ 10206 w 10206"/>
                <a:gd name="connsiteY3" fmla="*/ 10000 h 10000"/>
                <a:gd name="connsiteX0" fmla="*/ 324 w 10121"/>
                <a:gd name="connsiteY0" fmla="*/ 0 h 10000"/>
                <a:gd name="connsiteX1" fmla="*/ 1544 w 10121"/>
                <a:gd name="connsiteY1" fmla="*/ 6220 h 10000"/>
                <a:gd name="connsiteX2" fmla="*/ 4697 w 10121"/>
                <a:gd name="connsiteY2" fmla="*/ 8123 h 10000"/>
                <a:gd name="connsiteX3" fmla="*/ 10121 w 10121"/>
                <a:gd name="connsiteY3" fmla="*/ 10000 h 10000"/>
                <a:gd name="connsiteX0" fmla="*/ 374 w 10045"/>
                <a:gd name="connsiteY0" fmla="*/ 0 h 10044"/>
                <a:gd name="connsiteX1" fmla="*/ 1468 w 10045"/>
                <a:gd name="connsiteY1" fmla="*/ 6264 h 10044"/>
                <a:gd name="connsiteX2" fmla="*/ 4621 w 10045"/>
                <a:gd name="connsiteY2" fmla="*/ 8167 h 10044"/>
                <a:gd name="connsiteX3" fmla="*/ 10045 w 10045"/>
                <a:gd name="connsiteY3" fmla="*/ 10044 h 10044"/>
                <a:gd name="connsiteX0" fmla="*/ 374 w 10045"/>
                <a:gd name="connsiteY0" fmla="*/ 0 h 10044"/>
                <a:gd name="connsiteX1" fmla="*/ 1468 w 10045"/>
                <a:gd name="connsiteY1" fmla="*/ 6264 h 10044"/>
                <a:gd name="connsiteX2" fmla="*/ 4621 w 10045"/>
                <a:gd name="connsiteY2" fmla="*/ 8167 h 10044"/>
                <a:gd name="connsiteX3" fmla="*/ 10045 w 10045"/>
                <a:gd name="connsiteY3" fmla="*/ 10044 h 10044"/>
                <a:gd name="connsiteX0" fmla="*/ 374 w 10045"/>
                <a:gd name="connsiteY0" fmla="*/ 0 h 10044"/>
                <a:gd name="connsiteX1" fmla="*/ 1468 w 10045"/>
                <a:gd name="connsiteY1" fmla="*/ 6264 h 10044"/>
                <a:gd name="connsiteX2" fmla="*/ 4621 w 10045"/>
                <a:gd name="connsiteY2" fmla="*/ 8167 h 10044"/>
                <a:gd name="connsiteX3" fmla="*/ 10045 w 10045"/>
                <a:gd name="connsiteY3" fmla="*/ 10044 h 10044"/>
                <a:gd name="connsiteX0" fmla="*/ 374 w 10045"/>
                <a:gd name="connsiteY0" fmla="*/ 0 h 10044"/>
                <a:gd name="connsiteX1" fmla="*/ 1468 w 10045"/>
                <a:gd name="connsiteY1" fmla="*/ 6264 h 10044"/>
                <a:gd name="connsiteX2" fmla="*/ 4621 w 10045"/>
                <a:gd name="connsiteY2" fmla="*/ 8167 h 10044"/>
                <a:gd name="connsiteX3" fmla="*/ 10045 w 10045"/>
                <a:gd name="connsiteY3" fmla="*/ 10044 h 10044"/>
                <a:gd name="connsiteX0" fmla="*/ 374 w 10045"/>
                <a:gd name="connsiteY0" fmla="*/ 0 h 10044"/>
                <a:gd name="connsiteX1" fmla="*/ 1468 w 10045"/>
                <a:gd name="connsiteY1" fmla="*/ 6264 h 10044"/>
                <a:gd name="connsiteX2" fmla="*/ 4621 w 10045"/>
                <a:gd name="connsiteY2" fmla="*/ 8167 h 10044"/>
                <a:gd name="connsiteX3" fmla="*/ 10045 w 10045"/>
                <a:gd name="connsiteY3" fmla="*/ 10044 h 10044"/>
                <a:gd name="connsiteX0" fmla="*/ 374 w 10045"/>
                <a:gd name="connsiteY0" fmla="*/ 0 h 10044"/>
                <a:gd name="connsiteX1" fmla="*/ 1468 w 10045"/>
                <a:gd name="connsiteY1" fmla="*/ 6264 h 10044"/>
                <a:gd name="connsiteX2" fmla="*/ 5545 w 10045"/>
                <a:gd name="connsiteY2" fmla="*/ 8498 h 10044"/>
                <a:gd name="connsiteX3" fmla="*/ 10045 w 10045"/>
                <a:gd name="connsiteY3" fmla="*/ 10044 h 10044"/>
              </a:gdLst>
              <a:ahLst/>
              <a:cxnLst>
                <a:cxn ang="0">
                  <a:pos x="connsiteX0" y="connsiteY0"/>
                </a:cxn>
                <a:cxn ang="0">
                  <a:pos x="connsiteX1" y="connsiteY1"/>
                </a:cxn>
                <a:cxn ang="0">
                  <a:pos x="connsiteX2" y="connsiteY2"/>
                </a:cxn>
                <a:cxn ang="0">
                  <a:pos x="connsiteX3" y="connsiteY3"/>
                </a:cxn>
              </a:cxnLst>
              <a:rect l="l" t="t" r="r" b="b"/>
              <a:pathLst>
                <a:path w="10045" h="10044">
                  <a:moveTo>
                    <a:pt x="374" y="0"/>
                  </a:moveTo>
                  <a:cubicBezTo>
                    <a:pt x="0" y="1193"/>
                    <a:pt x="-585" y="4459"/>
                    <a:pt x="1468" y="6264"/>
                  </a:cubicBezTo>
                  <a:cubicBezTo>
                    <a:pt x="2960" y="7488"/>
                    <a:pt x="4102" y="7853"/>
                    <a:pt x="5545" y="8498"/>
                  </a:cubicBezTo>
                  <a:cubicBezTo>
                    <a:pt x="7828" y="9276"/>
                    <a:pt x="8602" y="9609"/>
                    <a:pt x="10045" y="10044"/>
                  </a:cubicBezTo>
                </a:path>
              </a:pathLst>
            </a:custGeom>
            <a:noFill/>
            <a:ln w="12700">
              <a:solidFill>
                <a:srgbClr val="8CADCB"/>
              </a:solidFill>
              <a:prstDash val="lgDash"/>
              <a:round/>
              <a:headEnd/>
              <a:tailEnd/>
            </a:ln>
            <a:extLst>
              <a:ext uri="{909E8E84-426E-40DD-AFC4-6F175D3DCCD1}">
                <a14:hiddenFill xmlns:a14="http://schemas.microsoft.com/office/drawing/2010/main">
                  <a:solidFill>
                    <a:srgbClr val="FFFFFF"/>
                  </a:solidFill>
                </a14:hiddenFill>
              </a:ext>
            </a:extLst>
          </p:spPr>
          <p:txBody>
            <a:bodyPr lIns="0" tIns="0" rIns="0" bIns="0"/>
            <a:lstStyle/>
            <a:p>
              <a:pPr eaLnBrk="0" fontAlgn="base" hangingPunct="0">
                <a:lnSpc>
                  <a:spcPct val="85000"/>
                </a:lnSpc>
                <a:spcBef>
                  <a:spcPct val="0"/>
                </a:spcBef>
                <a:spcAft>
                  <a:spcPct val="0"/>
                </a:spcAft>
                <a:defRPr/>
              </a:pPr>
              <a:endParaRPr lang="en-GB" sz="2600" i="1" kern="0" dirty="0" smtClean="0">
                <a:solidFill>
                  <a:srgbClr val="8CADCB"/>
                </a:solidFill>
                <a:latin typeface="Arial" charset="0"/>
              </a:endParaRPr>
            </a:p>
          </p:txBody>
        </p:sp>
        <p:sp>
          <p:nvSpPr>
            <p:cNvPr id="15" name="Rectangle 19"/>
            <p:cNvSpPr>
              <a:spLocks noChangeArrowheads="1"/>
            </p:cNvSpPr>
            <p:nvPr/>
          </p:nvSpPr>
          <p:spPr bwMode="black">
            <a:xfrm>
              <a:off x="2796137" y="1533410"/>
              <a:ext cx="155575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txBody>
            <a:bodyPr lIns="0" tIns="0" rIns="0" bIns="0" anchor="ctr" anchorCtr="1"/>
            <a:lstStyle/>
            <a:p>
              <a:pPr marL="0" lvl="2" algn="ctr" eaLnBrk="0" fontAlgn="base" hangingPunct="0">
                <a:lnSpc>
                  <a:spcPct val="85000"/>
                </a:lnSpc>
                <a:spcBef>
                  <a:spcPct val="20000"/>
                </a:spcBef>
                <a:spcAft>
                  <a:spcPct val="20000"/>
                </a:spcAft>
                <a:buClr>
                  <a:srgbClr val="002E5F"/>
                </a:buClr>
                <a:buSzPct val="60000"/>
                <a:buFont typeface="Monotype Sorts" pitchFamily="2" charset="2"/>
                <a:buNone/>
              </a:pPr>
              <a:r>
                <a:rPr lang="en-US" sz="800" i="1" dirty="0">
                  <a:solidFill>
                    <a:srgbClr val="D09910"/>
                  </a:solidFill>
                  <a:latin typeface="Arial" charset="0"/>
                </a:rPr>
                <a:t>Medium sized players trade at a premium compared to the smallest tier…</a:t>
              </a:r>
            </a:p>
          </p:txBody>
        </p:sp>
        <p:sp>
          <p:nvSpPr>
            <p:cNvPr id="16" name="Line 25"/>
            <p:cNvSpPr>
              <a:spLocks noChangeShapeType="1"/>
            </p:cNvSpPr>
            <p:nvPr/>
          </p:nvSpPr>
          <p:spPr bwMode="black">
            <a:xfrm>
              <a:off x="3204458" y="1887797"/>
              <a:ext cx="1063446" cy="1106406"/>
            </a:xfrm>
            <a:prstGeom prst="line">
              <a:avLst/>
            </a:prstGeom>
            <a:noFill/>
            <a:ln w="19050">
              <a:solidFill>
                <a:srgbClr val="D09910"/>
              </a:solidFill>
              <a:round/>
              <a:headEnd/>
              <a:tailEnd type="triangle" w="med" len="med"/>
            </a:ln>
            <a:extLst>
              <a:ext uri="{909E8E84-426E-40DD-AFC4-6F175D3DCCD1}">
                <a14:hiddenFill xmlns:a14="http://schemas.microsoft.com/office/drawing/2010/main">
                  <a:noFill/>
                </a14:hiddenFill>
              </a:ext>
            </a:extLst>
          </p:spPr>
          <p:txBody>
            <a:bodyPr lIns="0" tIns="0" rIns="0" bIns="0"/>
            <a:lstStyle/>
            <a:p>
              <a:pPr eaLnBrk="0" fontAlgn="base" hangingPunct="0">
                <a:lnSpc>
                  <a:spcPct val="85000"/>
                </a:lnSpc>
                <a:spcBef>
                  <a:spcPct val="0"/>
                </a:spcBef>
                <a:spcAft>
                  <a:spcPct val="0"/>
                </a:spcAft>
                <a:defRPr/>
              </a:pPr>
              <a:endParaRPr lang="en-GB" sz="2600" i="1" kern="0" dirty="0" smtClean="0">
                <a:solidFill>
                  <a:srgbClr val="8CADCB"/>
                </a:solidFill>
                <a:latin typeface="Arial" charset="0"/>
              </a:endParaRPr>
            </a:p>
          </p:txBody>
        </p:sp>
        <p:sp>
          <p:nvSpPr>
            <p:cNvPr id="17" name="Rectangle 23"/>
            <p:cNvSpPr>
              <a:spLocks noChangeArrowheads="1"/>
            </p:cNvSpPr>
            <p:nvPr/>
          </p:nvSpPr>
          <p:spPr bwMode="black">
            <a:xfrm>
              <a:off x="5107820" y="1897575"/>
              <a:ext cx="15557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txBody>
            <a:bodyPr lIns="0" tIns="0" rIns="0" bIns="0" anchor="ctr" anchorCtr="1"/>
            <a:lstStyle/>
            <a:p>
              <a:pPr marL="0" lvl="2" algn="ctr" eaLnBrk="0" fontAlgn="base" hangingPunct="0">
                <a:lnSpc>
                  <a:spcPct val="85000"/>
                </a:lnSpc>
                <a:spcBef>
                  <a:spcPct val="20000"/>
                </a:spcBef>
                <a:spcAft>
                  <a:spcPct val="20000"/>
                </a:spcAft>
                <a:buClr>
                  <a:srgbClr val="002E5F"/>
                </a:buClr>
                <a:buSzPct val="60000"/>
                <a:buFont typeface="Monotype Sorts" pitchFamily="2" charset="2"/>
                <a:buNone/>
              </a:pPr>
              <a:r>
                <a:rPr lang="en-US" sz="800" i="1" dirty="0">
                  <a:solidFill>
                    <a:srgbClr val="D09910"/>
                  </a:solidFill>
                  <a:latin typeface="Arial" charset="0"/>
                </a:rPr>
                <a:t>We observe more diversity in majors’ ratings – but overall they benefit from higher ratings</a:t>
              </a:r>
            </a:p>
          </p:txBody>
        </p:sp>
        <p:sp>
          <p:nvSpPr>
            <p:cNvPr id="18" name="Text Box 11"/>
            <p:cNvSpPr txBox="1">
              <a:spLocks noChangeArrowheads="1"/>
            </p:cNvSpPr>
            <p:nvPr/>
          </p:nvSpPr>
          <p:spPr bwMode="black">
            <a:xfrm rot="20469349">
              <a:off x="5784230" y="3173984"/>
              <a:ext cx="1044575"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txBody>
            <a:bodyPr lIns="0" tIns="0" rIns="0" bIns="0">
              <a:spAutoFit/>
            </a:bodyPr>
            <a:lstStyle>
              <a:lvl1pPr>
                <a:defRPr sz="2600" i="1">
                  <a:solidFill>
                    <a:schemeClr val="tx2"/>
                  </a:solidFill>
                  <a:latin typeface="Arial" pitchFamily="34" charset="0"/>
                </a:defRPr>
              </a:lvl1pPr>
              <a:lvl2pPr marL="742950" indent="-285750">
                <a:defRPr sz="2600" i="1">
                  <a:solidFill>
                    <a:schemeClr val="tx2"/>
                  </a:solidFill>
                  <a:latin typeface="Arial" pitchFamily="34" charset="0"/>
                </a:defRPr>
              </a:lvl2pPr>
              <a:lvl3pPr marL="1143000" indent="-228600">
                <a:defRPr sz="2600" i="1">
                  <a:solidFill>
                    <a:schemeClr val="tx2"/>
                  </a:solidFill>
                  <a:latin typeface="Arial" pitchFamily="34" charset="0"/>
                </a:defRPr>
              </a:lvl3pPr>
              <a:lvl4pPr marL="1600200" indent="-228600">
                <a:defRPr sz="2600" i="1">
                  <a:solidFill>
                    <a:schemeClr val="tx2"/>
                  </a:solidFill>
                  <a:latin typeface="Arial" pitchFamily="34" charset="0"/>
                </a:defRPr>
              </a:lvl4pPr>
              <a:lvl5pPr marL="2057400" indent="-228600">
                <a:defRPr sz="2600" i="1">
                  <a:solidFill>
                    <a:schemeClr val="tx2"/>
                  </a:solidFill>
                  <a:latin typeface="Arial" pitchFamily="34" charset="0"/>
                </a:defRPr>
              </a:lvl5pPr>
              <a:lvl6pPr marL="2514600" indent="-228600" eaLnBrk="0" fontAlgn="base" hangingPunct="0">
                <a:lnSpc>
                  <a:spcPct val="85000"/>
                </a:lnSpc>
                <a:spcBef>
                  <a:spcPct val="0"/>
                </a:spcBef>
                <a:spcAft>
                  <a:spcPct val="0"/>
                </a:spcAft>
                <a:defRPr sz="2600" i="1">
                  <a:solidFill>
                    <a:schemeClr val="tx2"/>
                  </a:solidFill>
                  <a:latin typeface="Arial" pitchFamily="34" charset="0"/>
                </a:defRPr>
              </a:lvl6pPr>
              <a:lvl7pPr marL="2971800" indent="-228600" eaLnBrk="0" fontAlgn="base" hangingPunct="0">
                <a:lnSpc>
                  <a:spcPct val="85000"/>
                </a:lnSpc>
                <a:spcBef>
                  <a:spcPct val="0"/>
                </a:spcBef>
                <a:spcAft>
                  <a:spcPct val="0"/>
                </a:spcAft>
                <a:defRPr sz="2600" i="1">
                  <a:solidFill>
                    <a:schemeClr val="tx2"/>
                  </a:solidFill>
                  <a:latin typeface="Arial" pitchFamily="34" charset="0"/>
                </a:defRPr>
              </a:lvl7pPr>
              <a:lvl8pPr marL="3429000" indent="-228600" eaLnBrk="0" fontAlgn="base" hangingPunct="0">
                <a:lnSpc>
                  <a:spcPct val="85000"/>
                </a:lnSpc>
                <a:spcBef>
                  <a:spcPct val="0"/>
                </a:spcBef>
                <a:spcAft>
                  <a:spcPct val="0"/>
                </a:spcAft>
                <a:defRPr sz="2600" i="1">
                  <a:solidFill>
                    <a:schemeClr val="tx2"/>
                  </a:solidFill>
                  <a:latin typeface="Arial" pitchFamily="34" charset="0"/>
                </a:defRPr>
              </a:lvl8pPr>
              <a:lvl9pPr marL="3886200" indent="-228600" eaLnBrk="0" fontAlgn="base" hangingPunct="0">
                <a:lnSpc>
                  <a:spcPct val="85000"/>
                </a:lnSpc>
                <a:spcBef>
                  <a:spcPct val="0"/>
                </a:spcBef>
                <a:spcAft>
                  <a:spcPct val="0"/>
                </a:spcAft>
                <a:defRPr sz="2600" i="1">
                  <a:solidFill>
                    <a:schemeClr val="tx2"/>
                  </a:solidFill>
                  <a:latin typeface="Arial" pitchFamily="34" charset="0"/>
                </a:defRPr>
              </a:lvl9pPr>
            </a:lstStyle>
            <a:p>
              <a:pPr eaLnBrk="0" fontAlgn="base" hangingPunct="0">
                <a:lnSpc>
                  <a:spcPct val="85000"/>
                </a:lnSpc>
                <a:spcBef>
                  <a:spcPct val="50000"/>
                </a:spcBef>
                <a:spcAft>
                  <a:spcPct val="0"/>
                </a:spcAft>
              </a:pPr>
              <a:r>
                <a:rPr lang="en-GB" sz="1000" b="1" dirty="0">
                  <a:solidFill>
                    <a:srgbClr val="D09910"/>
                  </a:solidFill>
                  <a:cs typeface="Arial" pitchFamily="34" charset="0"/>
                </a:rPr>
                <a:t>Power trend line</a:t>
              </a:r>
            </a:p>
          </p:txBody>
        </p:sp>
        <p:graphicFrame>
          <p:nvGraphicFramePr>
            <p:cNvPr id="19" name="Object 18"/>
            <p:cNvGraphicFramePr>
              <a:graphicFrameLocks noChangeAspect="1"/>
            </p:cNvGraphicFramePr>
            <p:nvPr>
              <p:extLst/>
            </p:nvPr>
          </p:nvGraphicFramePr>
          <p:xfrm>
            <a:off x="504946" y="1974849"/>
            <a:ext cx="6429253" cy="4128183"/>
          </p:xfrm>
          <a:graphic>
            <a:graphicData uri="http://schemas.openxmlformats.org/presentationml/2006/ole">
              <mc:AlternateContent xmlns:mc="http://schemas.openxmlformats.org/markup-compatibility/2006">
                <mc:Choice xmlns:v="urn:schemas-microsoft-com:vml" Requires="v">
                  <p:oleObj spid="_x0000_s1038" name="Worksheet" r:id="rId5" imgW="7696239" imgH="4686261" progId="Excel.Sheet.8">
                    <p:embed/>
                  </p:oleObj>
                </mc:Choice>
                <mc:Fallback>
                  <p:oleObj name="Worksheet" r:id="rId5" imgW="7696239" imgH="4686261" progId="Excel.Sheet.8">
                    <p:embed/>
                    <p:pic>
                      <p:nvPicPr>
                        <p:cNvPr id="0" name=""/>
                        <p:cNvPicPr>
                          <a:picLocks noChangeAspect="1" noChangeArrowheads="1"/>
                        </p:cNvPicPr>
                        <p:nvPr/>
                      </p:nvPicPr>
                      <p:blipFill>
                        <a:blip r:embed="rId6"/>
                        <a:srcRect/>
                        <a:stretch>
                          <a:fillRect/>
                        </a:stretch>
                      </p:blipFill>
                      <p:spPr bwMode="auto">
                        <a:xfrm>
                          <a:off x="504946" y="1974849"/>
                          <a:ext cx="6429253" cy="4128183"/>
                        </a:xfrm>
                        <a:prstGeom prst="rect">
                          <a:avLst/>
                        </a:prstGeom>
                        <a:noFill/>
                        <a:extLst/>
                      </p:spPr>
                    </p:pic>
                  </p:oleObj>
                </mc:Fallback>
              </mc:AlternateContent>
            </a:graphicData>
          </a:graphic>
        </p:graphicFrame>
        <p:sp>
          <p:nvSpPr>
            <p:cNvPr id="20" name="Rectangle 19"/>
            <p:cNvSpPr/>
            <p:nvPr/>
          </p:nvSpPr>
          <p:spPr>
            <a:xfrm>
              <a:off x="861248" y="6042597"/>
              <a:ext cx="1934889" cy="369332"/>
            </a:xfrm>
            <a:prstGeom prst="rect">
              <a:avLst/>
            </a:prstGeom>
          </p:spPr>
          <p:txBody>
            <a:bodyPr wrap="none">
              <a:spAutoFit/>
            </a:bodyPr>
            <a:lstStyle/>
            <a:p>
              <a:r>
                <a:rPr lang="en-GB" sz="1600" dirty="0">
                  <a:solidFill>
                    <a:srgbClr val="002E5F"/>
                  </a:solidFill>
                  <a:cs typeface="Arial" pitchFamily="34" charset="0"/>
                </a:rPr>
                <a:t>Source</a:t>
              </a:r>
              <a:r>
                <a:rPr lang="en-GB" dirty="0">
                  <a:solidFill>
                    <a:srgbClr val="002E5F"/>
                  </a:solidFill>
                  <a:cs typeface="Arial" pitchFamily="34" charset="0"/>
                </a:rPr>
                <a:t> DC Advisory</a:t>
              </a:r>
              <a:endParaRPr lang="en-GB" dirty="0">
                <a:solidFill>
                  <a:prstClr val="black"/>
                </a:solidFill>
              </a:endParaRPr>
            </a:p>
          </p:txBody>
        </p:sp>
        <p:sp>
          <p:nvSpPr>
            <p:cNvPr id="21" name="Rectangle 20"/>
            <p:cNvSpPr/>
            <p:nvPr/>
          </p:nvSpPr>
          <p:spPr>
            <a:xfrm>
              <a:off x="492264" y="1551935"/>
              <a:ext cx="2262158" cy="327782"/>
            </a:xfrm>
            <a:prstGeom prst="rect">
              <a:avLst/>
            </a:prstGeom>
          </p:spPr>
          <p:txBody>
            <a:bodyPr wrap="none">
              <a:spAutoFit/>
            </a:bodyPr>
            <a:lstStyle/>
            <a:p>
              <a:pPr eaLnBrk="0" fontAlgn="base" hangingPunct="0">
                <a:lnSpc>
                  <a:spcPct val="85000"/>
                </a:lnSpc>
                <a:spcBef>
                  <a:spcPts val="100"/>
                </a:spcBef>
                <a:spcAft>
                  <a:spcPct val="0"/>
                </a:spcAft>
                <a:buClr>
                  <a:srgbClr val="002E5F"/>
                </a:buClr>
                <a:buSzPct val="80000"/>
                <a:defRPr/>
              </a:pPr>
              <a:r>
                <a:rPr lang="en-GB" b="1" kern="0" dirty="0">
                  <a:solidFill>
                    <a:srgbClr val="002E5F"/>
                  </a:solidFill>
                  <a:latin typeface="Arial" charset="0"/>
                </a:rPr>
                <a:t>EV / 2014F EBITDA</a:t>
              </a:r>
            </a:p>
          </p:txBody>
        </p:sp>
      </p:grpSp>
      <p:sp>
        <p:nvSpPr>
          <p:cNvPr id="22" name="Rectangle 21"/>
          <p:cNvSpPr/>
          <p:nvPr/>
        </p:nvSpPr>
        <p:spPr>
          <a:xfrm>
            <a:off x="410576" y="1116052"/>
            <a:ext cx="3691010" cy="369332"/>
          </a:xfrm>
          <a:prstGeom prst="rect">
            <a:avLst/>
          </a:prstGeom>
        </p:spPr>
        <p:txBody>
          <a:bodyPr wrap="none">
            <a:spAutoFit/>
          </a:bodyPr>
          <a:lstStyle/>
          <a:p>
            <a:r>
              <a:rPr lang="en-US" dirty="0">
                <a:solidFill>
                  <a:prstClr val="black"/>
                </a:solidFill>
              </a:rPr>
              <a:t>Primary drivers are </a:t>
            </a:r>
            <a:r>
              <a:rPr lang="en-US" b="1" dirty="0">
                <a:solidFill>
                  <a:prstClr val="black"/>
                </a:solidFill>
              </a:rPr>
              <a:t>profits</a:t>
            </a:r>
            <a:r>
              <a:rPr lang="en-US" dirty="0">
                <a:solidFill>
                  <a:prstClr val="black"/>
                </a:solidFill>
              </a:rPr>
              <a:t> and </a:t>
            </a:r>
            <a:r>
              <a:rPr lang="en-US" b="1" dirty="0">
                <a:solidFill>
                  <a:prstClr val="black"/>
                </a:solidFill>
              </a:rPr>
              <a:t>scale</a:t>
            </a:r>
            <a:r>
              <a:rPr lang="en-US" dirty="0">
                <a:solidFill>
                  <a:prstClr val="black"/>
                </a:solidFill>
              </a:rPr>
              <a:t>: </a:t>
            </a:r>
          </a:p>
        </p:txBody>
      </p:sp>
      <p:sp>
        <p:nvSpPr>
          <p:cNvPr id="23" name="TextBox 22"/>
          <p:cNvSpPr txBox="1"/>
          <p:nvPr/>
        </p:nvSpPr>
        <p:spPr>
          <a:xfrm>
            <a:off x="4301528" y="6510010"/>
            <a:ext cx="549193" cy="261610"/>
          </a:xfrm>
          <a:prstGeom prst="rect">
            <a:avLst/>
          </a:prstGeom>
          <a:noFill/>
        </p:spPr>
        <p:txBody>
          <a:bodyPr wrap="square" rtlCol="0">
            <a:spAutoFit/>
          </a:bodyPr>
          <a:lstStyle/>
          <a:p>
            <a:pPr algn="ctr"/>
            <a:r>
              <a:rPr lang="en-GB" sz="1100" dirty="0" smtClean="0">
                <a:solidFill>
                  <a:prstClr val="black"/>
                </a:solidFill>
              </a:rPr>
              <a:t>14</a:t>
            </a:r>
            <a:endParaRPr lang="en-GB" sz="1100" dirty="0">
              <a:solidFill>
                <a:prstClr val="black"/>
              </a:solidFill>
            </a:endParaRPr>
          </a:p>
        </p:txBody>
      </p:sp>
    </p:spTree>
    <p:extLst>
      <p:ext uri="{BB962C8B-B14F-4D97-AF65-F5344CB8AC3E}">
        <p14:creationId xmlns:p14="http://schemas.microsoft.com/office/powerpoint/2010/main" val="9289471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p:cNvGraphicFramePr>
            <a:graphicFrameLocks noChangeAspect="1"/>
          </p:cNvGraphicFramePr>
          <p:nvPr>
            <p:extLst/>
          </p:nvPr>
        </p:nvGraphicFramePr>
        <p:xfrm>
          <a:off x="685800" y="1219186"/>
          <a:ext cx="7200000" cy="5225555"/>
        </p:xfrm>
        <a:graphic>
          <a:graphicData uri="http://schemas.openxmlformats.org/presentationml/2006/ole">
            <mc:AlternateContent xmlns:mc="http://schemas.openxmlformats.org/markup-compatibility/2006">
              <mc:Choice xmlns:v="urn:schemas-microsoft-com:vml" Requires="v">
                <p:oleObj spid="_x0000_s2062" name="Document" r:id="rId5" imgW="8711033" imgH="5858267" progId="Word.Document.12">
                  <p:embed/>
                </p:oleObj>
              </mc:Choice>
              <mc:Fallback>
                <p:oleObj name="Document" r:id="rId5" imgW="8711033" imgH="5858267" progId="Word.Document.12">
                  <p:embed/>
                  <p:pic>
                    <p:nvPicPr>
                      <p:cNvPr id="0" name=""/>
                      <p:cNvPicPr>
                        <a:picLocks noChangeAspect="1" noChangeArrowheads="1"/>
                      </p:cNvPicPr>
                      <p:nvPr/>
                    </p:nvPicPr>
                    <p:blipFill>
                      <a:blip r:embed="rId6"/>
                      <a:srcRect/>
                      <a:stretch>
                        <a:fillRect/>
                      </a:stretch>
                    </p:blipFill>
                    <p:spPr bwMode="auto">
                      <a:xfrm>
                        <a:off x="685800" y="1219186"/>
                        <a:ext cx="7200000" cy="52255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a:xfrm>
            <a:off x="304800" y="243469"/>
            <a:ext cx="8229600" cy="737606"/>
          </a:xfrm>
        </p:spPr>
        <p:txBody>
          <a:bodyPr>
            <a:normAutofit/>
          </a:bodyPr>
          <a:lstStyle/>
          <a:p>
            <a:pPr algn="l"/>
            <a:r>
              <a:rPr lang="en-GB" sz="2800" b="1" dirty="0" smtClean="0"/>
              <a:t>Select Sector Transactions</a:t>
            </a:r>
            <a:endParaRPr lang="en-GB" sz="2800" b="1" dirty="0"/>
          </a:p>
        </p:txBody>
      </p:sp>
      <p:pic>
        <p:nvPicPr>
          <p:cNvPr id="5" name="Picture 7"/>
          <p:cNvPicPr>
            <a:picLocks noChangeAspect="1" noChangeArrowheads="1"/>
          </p:cNvPicPr>
          <p:nvPr/>
        </p:nvPicPr>
        <p:blipFill>
          <a:blip r:embed="rId7" cstate="print"/>
          <a:srcRect/>
          <a:stretch>
            <a:fillRect/>
          </a:stretch>
        </p:blipFill>
        <p:spPr bwMode="auto">
          <a:xfrm>
            <a:off x="9355016" y="1295401"/>
            <a:ext cx="1556238" cy="1571625"/>
          </a:xfrm>
          <a:prstGeom prst="rect">
            <a:avLst/>
          </a:prstGeom>
          <a:noFill/>
          <a:ln w="9525">
            <a:noFill/>
            <a:miter lim="800000"/>
            <a:headEnd/>
            <a:tailEnd/>
          </a:ln>
          <a:effectLst/>
        </p:spPr>
      </p:pic>
      <p:pic>
        <p:nvPicPr>
          <p:cNvPr id="6" name="Picture 8"/>
          <p:cNvPicPr>
            <a:picLocks noChangeAspect="1" noChangeArrowheads="1"/>
          </p:cNvPicPr>
          <p:nvPr/>
        </p:nvPicPr>
        <p:blipFill>
          <a:blip r:embed="rId8" cstate="print"/>
          <a:srcRect/>
          <a:stretch>
            <a:fillRect/>
          </a:stretch>
        </p:blipFill>
        <p:spPr bwMode="auto">
          <a:xfrm>
            <a:off x="9425354" y="3048001"/>
            <a:ext cx="1547446" cy="1567927"/>
          </a:xfrm>
          <a:prstGeom prst="rect">
            <a:avLst/>
          </a:prstGeom>
          <a:noFill/>
          <a:ln w="9525">
            <a:noFill/>
            <a:miter lim="800000"/>
            <a:headEnd/>
            <a:tailEnd/>
          </a:ln>
          <a:effectLst/>
        </p:spPr>
      </p:pic>
      <p:pic>
        <p:nvPicPr>
          <p:cNvPr id="59395" name="Picture 3"/>
          <p:cNvPicPr>
            <a:picLocks noChangeAspect="1" noChangeArrowheads="1"/>
          </p:cNvPicPr>
          <p:nvPr/>
        </p:nvPicPr>
        <p:blipFill>
          <a:blip r:embed="rId9" cstate="print"/>
          <a:srcRect/>
          <a:stretch>
            <a:fillRect/>
          </a:stretch>
        </p:blipFill>
        <p:spPr bwMode="auto">
          <a:xfrm>
            <a:off x="211015" y="1079401"/>
            <a:ext cx="1806593" cy="216000"/>
          </a:xfrm>
          <a:prstGeom prst="rect">
            <a:avLst/>
          </a:prstGeom>
          <a:noFill/>
          <a:ln w="9525">
            <a:noFill/>
            <a:miter lim="800000"/>
            <a:headEnd/>
            <a:tailEnd/>
          </a:ln>
          <a:effectLst/>
        </p:spPr>
      </p:pic>
      <p:sp>
        <p:nvSpPr>
          <p:cNvPr id="19" name="Text Box 13"/>
          <p:cNvSpPr txBox="1">
            <a:spLocks noChangeArrowheads="1"/>
          </p:cNvSpPr>
          <p:nvPr/>
        </p:nvSpPr>
        <p:spPr bwMode="auto">
          <a:xfrm>
            <a:off x="9344462" y="5993275"/>
            <a:ext cx="8663354" cy="261610"/>
          </a:xfrm>
          <a:prstGeom prst="rect">
            <a:avLst/>
          </a:prstGeom>
          <a:noFill/>
          <a:ln w="9525" algn="ctr">
            <a:noFill/>
            <a:miter lim="800000"/>
            <a:headEnd/>
            <a:tailEnd/>
          </a:ln>
          <a:effectLst/>
        </p:spPr>
        <p:txBody>
          <a:bodyPr wrap="square" lIns="0" rIns="0" bIns="0">
            <a:spAutoFit/>
          </a:bodyPr>
          <a:lstStyle/>
          <a:p>
            <a:pPr marL="177800" indent="-177800"/>
            <a:r>
              <a:rPr lang="en-US" sz="700" dirty="0">
                <a:solidFill>
                  <a:srgbClr val="000000"/>
                </a:solidFill>
              </a:rPr>
              <a:t>_____________________</a:t>
            </a:r>
          </a:p>
          <a:p>
            <a:pPr marL="177800" indent="-177800"/>
            <a:r>
              <a:rPr lang="en-US" sz="700" dirty="0" smtClean="0">
                <a:solidFill>
                  <a:srgbClr val="000000"/>
                </a:solidFill>
              </a:rPr>
              <a:t>(1)	</a:t>
            </a:r>
            <a:r>
              <a:rPr lang="en-GB" sz="700" dirty="0">
                <a:solidFill>
                  <a:srgbClr val="000000"/>
                </a:solidFill>
              </a:rPr>
              <a:t>Transaction multiple based on LTM EBITDA and most recent "peak" EBITDA.</a:t>
            </a:r>
            <a:endParaRPr lang="en-US" sz="700" dirty="0" smtClean="0">
              <a:solidFill>
                <a:srgbClr val="000000"/>
              </a:solidFill>
            </a:endParaRPr>
          </a:p>
        </p:txBody>
      </p:sp>
      <p:sp>
        <p:nvSpPr>
          <p:cNvPr id="3" name="TextBox 2"/>
          <p:cNvSpPr txBox="1"/>
          <p:nvPr/>
        </p:nvSpPr>
        <p:spPr>
          <a:xfrm>
            <a:off x="9690107" y="5029385"/>
            <a:ext cx="255198" cy="169277"/>
          </a:xfrm>
          <a:prstGeom prst="rect">
            <a:avLst/>
          </a:prstGeom>
          <a:noFill/>
        </p:spPr>
        <p:txBody>
          <a:bodyPr wrap="none" rtlCol="0">
            <a:spAutoFit/>
          </a:bodyPr>
          <a:lstStyle/>
          <a:p>
            <a:r>
              <a:rPr lang="en-GB" sz="500" dirty="0" smtClean="0">
                <a:solidFill>
                  <a:srgbClr val="000000"/>
                </a:solidFill>
              </a:rPr>
              <a:t>(1)</a:t>
            </a:r>
            <a:endParaRPr lang="en-GB" sz="500" dirty="0">
              <a:solidFill>
                <a:srgbClr val="000000"/>
              </a:solidFill>
            </a:endParaRPr>
          </a:p>
        </p:txBody>
      </p:sp>
      <p:sp>
        <p:nvSpPr>
          <p:cNvPr id="21" name="TextBox 20"/>
          <p:cNvSpPr txBox="1"/>
          <p:nvPr/>
        </p:nvSpPr>
        <p:spPr>
          <a:xfrm>
            <a:off x="9690107" y="5299299"/>
            <a:ext cx="255198" cy="169277"/>
          </a:xfrm>
          <a:prstGeom prst="rect">
            <a:avLst/>
          </a:prstGeom>
          <a:noFill/>
        </p:spPr>
        <p:txBody>
          <a:bodyPr wrap="none" rtlCol="0">
            <a:spAutoFit/>
          </a:bodyPr>
          <a:lstStyle/>
          <a:p>
            <a:r>
              <a:rPr lang="en-GB" sz="500" dirty="0" smtClean="0">
                <a:solidFill>
                  <a:srgbClr val="000000"/>
                </a:solidFill>
              </a:rPr>
              <a:t>(1)</a:t>
            </a:r>
            <a:endParaRPr lang="en-GB" sz="500" dirty="0">
              <a:solidFill>
                <a:srgbClr val="000000"/>
              </a:solidFill>
            </a:endParaRPr>
          </a:p>
        </p:txBody>
      </p:sp>
      <p:sp>
        <p:nvSpPr>
          <p:cNvPr id="16" name="TextBox 15"/>
          <p:cNvSpPr txBox="1"/>
          <p:nvPr/>
        </p:nvSpPr>
        <p:spPr>
          <a:xfrm>
            <a:off x="9291294" y="4536942"/>
            <a:ext cx="4713085" cy="1323439"/>
          </a:xfrm>
          <a:prstGeom prst="rect">
            <a:avLst/>
          </a:prstGeom>
          <a:solidFill>
            <a:srgbClr val="FFFF00"/>
          </a:solidFill>
        </p:spPr>
        <p:txBody>
          <a:bodyPr wrap="none" rtlCol="0">
            <a:spAutoFit/>
          </a:bodyPr>
          <a:lstStyle/>
          <a:p>
            <a:r>
              <a:rPr lang="en-GB" sz="1600" dirty="0" smtClean="0">
                <a:solidFill>
                  <a:srgbClr val="FF0000"/>
                </a:solidFill>
              </a:rPr>
              <a:t>[Attention the following deals have undisclosed value: </a:t>
            </a:r>
          </a:p>
          <a:p>
            <a:pPr marL="285750" indent="-285750">
              <a:buFontTx/>
              <a:buChar char="-"/>
            </a:pPr>
            <a:r>
              <a:rPr lang="en-GB" sz="1600" dirty="0" smtClean="0">
                <a:solidFill>
                  <a:srgbClr val="FF0000"/>
                </a:solidFill>
              </a:rPr>
              <a:t>NES</a:t>
            </a:r>
          </a:p>
          <a:p>
            <a:pPr marL="285750" indent="-285750">
              <a:buFontTx/>
              <a:buChar char="-"/>
            </a:pPr>
            <a:r>
              <a:rPr lang="en-GB" sz="1600" dirty="0" smtClean="0">
                <a:solidFill>
                  <a:srgbClr val="FF0000"/>
                </a:solidFill>
              </a:rPr>
              <a:t>Insight Global</a:t>
            </a:r>
          </a:p>
          <a:p>
            <a:pPr marL="285750" indent="-285750">
              <a:buFontTx/>
              <a:buChar char="-"/>
            </a:pPr>
            <a:r>
              <a:rPr lang="en-GB" sz="1600" dirty="0" smtClean="0">
                <a:solidFill>
                  <a:srgbClr val="FF0000"/>
                </a:solidFill>
              </a:rPr>
              <a:t>Pinstripe</a:t>
            </a:r>
          </a:p>
          <a:p>
            <a:pPr marL="285750" indent="-285750">
              <a:buFontTx/>
              <a:buChar char="-"/>
            </a:pPr>
            <a:r>
              <a:rPr lang="en-GB" sz="1600" dirty="0" smtClean="0">
                <a:solidFill>
                  <a:srgbClr val="FF0000"/>
                </a:solidFill>
              </a:rPr>
              <a:t>Aston Carter </a:t>
            </a:r>
            <a:endParaRPr lang="en-GB" sz="1600" dirty="0">
              <a:solidFill>
                <a:srgbClr val="FF0000"/>
              </a:solidFill>
            </a:endParaRPr>
          </a:p>
        </p:txBody>
      </p:sp>
      <p:sp>
        <p:nvSpPr>
          <p:cNvPr id="18" name="TextBox 17"/>
          <p:cNvSpPr txBox="1"/>
          <p:nvPr/>
        </p:nvSpPr>
        <p:spPr>
          <a:xfrm>
            <a:off x="386331" y="6153834"/>
            <a:ext cx="2389950" cy="215444"/>
          </a:xfrm>
          <a:prstGeom prst="rect">
            <a:avLst/>
          </a:prstGeom>
          <a:noFill/>
        </p:spPr>
        <p:txBody>
          <a:bodyPr vert="horz" wrap="square" lIns="0" tIns="0" rIns="0" bIns="0" rtlCol="0" anchor="t">
            <a:noAutofit/>
          </a:bodyPr>
          <a:lstStyle/>
          <a:p>
            <a:pPr marL="177800" indent="-177800"/>
            <a:r>
              <a:rPr lang="en-GB" sz="700" dirty="0" smtClean="0">
                <a:solidFill>
                  <a:prstClr val="black"/>
                </a:solidFill>
                <a:latin typeface="Arial Narrow"/>
              </a:rPr>
              <a:t>_____________________</a:t>
            </a:r>
          </a:p>
          <a:p>
            <a:pPr marL="177800" indent="-177800"/>
            <a:r>
              <a:rPr lang="en-GB" sz="700" dirty="0" smtClean="0">
                <a:solidFill>
                  <a:prstClr val="black"/>
                </a:solidFill>
                <a:latin typeface="Arial Narrow"/>
              </a:rPr>
              <a:t>Source: MergerMarket, CapIQ, Company filings and press releases.</a:t>
            </a:r>
            <a:endParaRPr lang="en-GB" sz="700" dirty="0">
              <a:solidFill>
                <a:prstClr val="black"/>
              </a:solidFill>
              <a:latin typeface="Arial Narrow"/>
            </a:endParaRPr>
          </a:p>
        </p:txBody>
      </p:sp>
      <p:cxnSp>
        <p:nvCxnSpPr>
          <p:cNvPr id="13" name="Straight Connector 12"/>
          <p:cNvCxnSpPr/>
          <p:nvPr/>
        </p:nvCxnSpPr>
        <p:spPr>
          <a:xfrm flipV="1">
            <a:off x="395856" y="1012244"/>
            <a:ext cx="8377682" cy="10767"/>
          </a:xfrm>
          <a:prstGeom prst="line">
            <a:avLst/>
          </a:prstGeom>
          <a:ln w="34925"/>
        </p:spPr>
        <p:style>
          <a:lnRef idx="1">
            <a:schemeClr val="accent1"/>
          </a:lnRef>
          <a:fillRef idx="0">
            <a:schemeClr val="accent1"/>
          </a:fillRef>
          <a:effectRef idx="0">
            <a:schemeClr val="accent1"/>
          </a:effectRef>
          <a:fontRef idx="minor">
            <a:schemeClr val="tx1"/>
          </a:fontRef>
        </p:style>
      </p:cxnSp>
      <p:pic>
        <p:nvPicPr>
          <p:cNvPr id="14" name="Picture 2" descr="S:\Capital Partners\Business Development\Marketing\Picture files\Logos\Baird Capital Logos - Rebrand January 2013\BairdCapital-logo_rgb_300res.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05598" y="234085"/>
            <a:ext cx="2039363" cy="43638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400550" y="6477000"/>
            <a:ext cx="342900" cy="261610"/>
          </a:xfrm>
          <a:prstGeom prst="rect">
            <a:avLst/>
          </a:prstGeom>
          <a:noFill/>
        </p:spPr>
        <p:txBody>
          <a:bodyPr wrap="square" rtlCol="0">
            <a:spAutoFit/>
          </a:bodyPr>
          <a:lstStyle/>
          <a:p>
            <a:pPr algn="ctr"/>
            <a:r>
              <a:rPr lang="en-GB" sz="1100" dirty="0" smtClean="0">
                <a:solidFill>
                  <a:prstClr val="black"/>
                </a:solidFill>
              </a:rPr>
              <a:t>15</a:t>
            </a:r>
            <a:endParaRPr lang="en-GB" sz="1100" dirty="0">
              <a:solidFill>
                <a:prstClr val="black"/>
              </a:solidFill>
            </a:endParaRPr>
          </a:p>
        </p:txBody>
      </p:sp>
    </p:spTree>
    <p:extLst>
      <p:ext uri="{BB962C8B-B14F-4D97-AF65-F5344CB8AC3E}">
        <p14:creationId xmlns:p14="http://schemas.microsoft.com/office/powerpoint/2010/main" val="11516779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5419725"/>
            <a:ext cx="8077200" cy="646331"/>
          </a:xfrm>
          <a:prstGeom prst="rect">
            <a:avLst/>
          </a:prstGeom>
          <a:noFill/>
        </p:spPr>
        <p:txBody>
          <a:bodyPr wrap="square" rtlCol="0">
            <a:spAutoFit/>
          </a:bodyPr>
          <a:lstStyle/>
          <a:p>
            <a:r>
              <a:rPr lang="en-GB" dirty="0" smtClean="0">
                <a:solidFill>
                  <a:prstClr val="black"/>
                </a:solidFill>
              </a:rPr>
              <a:t>Debt availability is currently a brake on valuations at lower valuations</a:t>
            </a:r>
          </a:p>
          <a:p>
            <a:r>
              <a:rPr lang="en-GB" dirty="0" smtClean="0">
                <a:solidFill>
                  <a:prstClr val="black"/>
                </a:solidFill>
              </a:rPr>
              <a:t>UK Private equity multiples are generally in the range 5.0x to 7.5x EBITDA</a:t>
            </a:r>
          </a:p>
        </p:txBody>
      </p:sp>
      <p:sp>
        <p:nvSpPr>
          <p:cNvPr id="7" name="TextBox 6"/>
          <p:cNvSpPr txBox="1"/>
          <p:nvPr/>
        </p:nvSpPr>
        <p:spPr>
          <a:xfrm>
            <a:off x="4391025" y="6477000"/>
            <a:ext cx="342900" cy="261610"/>
          </a:xfrm>
          <a:prstGeom prst="rect">
            <a:avLst/>
          </a:prstGeom>
          <a:noFill/>
        </p:spPr>
        <p:txBody>
          <a:bodyPr wrap="square" rtlCol="0">
            <a:spAutoFit/>
          </a:bodyPr>
          <a:lstStyle/>
          <a:p>
            <a:pPr algn="ctr"/>
            <a:r>
              <a:rPr lang="en-GB" sz="1100" dirty="0" smtClean="0">
                <a:solidFill>
                  <a:prstClr val="black"/>
                </a:solidFill>
              </a:rPr>
              <a:t>16</a:t>
            </a:r>
            <a:endParaRPr lang="en-GB" sz="1100" dirty="0">
              <a:solidFill>
                <a:prstClr val="black"/>
              </a:solidFill>
            </a:endParaRPr>
          </a:p>
        </p:txBody>
      </p:sp>
      <p:sp>
        <p:nvSpPr>
          <p:cNvPr id="2" name="Title 1"/>
          <p:cNvSpPr>
            <a:spLocks noGrp="1"/>
          </p:cNvSpPr>
          <p:nvPr>
            <p:ph type="title"/>
          </p:nvPr>
        </p:nvSpPr>
        <p:spPr>
          <a:xfrm>
            <a:off x="311055" y="228600"/>
            <a:ext cx="8350439" cy="1227615"/>
          </a:xfrm>
        </p:spPr>
        <p:txBody>
          <a:bodyPr>
            <a:normAutofit/>
          </a:bodyPr>
          <a:lstStyle/>
          <a:p>
            <a:r>
              <a:rPr lang="en-US" sz="2800" dirty="0">
                <a:solidFill>
                  <a:schemeClr val="tx1"/>
                </a:solidFill>
                <a:latin typeface="+mj-lt"/>
              </a:rPr>
              <a:t>Private Equity Valuations</a:t>
            </a:r>
            <a:r>
              <a:rPr lang="en-GB" sz="2800" b="0" dirty="0">
                <a:solidFill>
                  <a:schemeClr val="tx1"/>
                </a:solidFill>
                <a:latin typeface="+mj-lt"/>
              </a:rPr>
              <a:t/>
            </a:r>
            <a:br>
              <a:rPr lang="en-GB" sz="2800" b="0" dirty="0">
                <a:solidFill>
                  <a:schemeClr val="tx1"/>
                </a:solidFill>
                <a:latin typeface="+mj-lt"/>
              </a:rPr>
            </a:br>
            <a:endParaRPr lang="en-GB" sz="2800" b="0" dirty="0">
              <a:solidFill>
                <a:schemeClr val="tx1"/>
              </a:solidFill>
              <a:latin typeface="+mj-lt"/>
            </a:endParaRPr>
          </a:p>
        </p:txBody>
      </p:sp>
      <p:graphicFrame>
        <p:nvGraphicFramePr>
          <p:cNvPr id="3" name="Table 2"/>
          <p:cNvGraphicFramePr>
            <a:graphicFrameLocks noGrp="1"/>
          </p:cNvGraphicFramePr>
          <p:nvPr>
            <p:extLst/>
          </p:nvPr>
        </p:nvGraphicFramePr>
        <p:xfrm>
          <a:off x="381000" y="1295400"/>
          <a:ext cx="8153399" cy="4124314"/>
        </p:xfrm>
        <a:graphic>
          <a:graphicData uri="http://schemas.openxmlformats.org/drawingml/2006/table">
            <a:tbl>
              <a:tblPr/>
              <a:tblGrid>
                <a:gridCol w="853387"/>
                <a:gridCol w="1479204"/>
                <a:gridCol w="1578765"/>
                <a:gridCol w="2304145"/>
                <a:gridCol w="839163"/>
                <a:gridCol w="1098735"/>
              </a:tblGrid>
              <a:tr h="179318">
                <a:tc>
                  <a:txBody>
                    <a:bodyPr/>
                    <a:lstStyle/>
                    <a:p>
                      <a:pPr algn="ctr" fontAlgn="ctr"/>
                      <a:r>
                        <a:rPr lang="en-GB" sz="1000" b="1" i="0" u="none" strike="noStrike" dirty="0">
                          <a:solidFill>
                            <a:srgbClr val="FFFFFF"/>
                          </a:solidFill>
                          <a:effectLst/>
                          <a:latin typeface="Verdana"/>
                        </a:rPr>
                        <a:t>Date</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fontAlgn="ctr"/>
                      <a:r>
                        <a:rPr lang="en-GB" sz="1000" b="1" i="0" u="none" strike="noStrike" dirty="0">
                          <a:solidFill>
                            <a:srgbClr val="FFFFFF"/>
                          </a:solidFill>
                          <a:effectLst/>
                          <a:latin typeface="Verdana"/>
                        </a:rPr>
                        <a:t>Company</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fontAlgn="ctr"/>
                      <a:r>
                        <a:rPr lang="en-GB" sz="1000" b="1" i="0" u="none" strike="noStrike" dirty="0">
                          <a:solidFill>
                            <a:srgbClr val="FFFFFF"/>
                          </a:solidFill>
                          <a:effectLst/>
                          <a:latin typeface="Verdana"/>
                        </a:rPr>
                        <a:t>Vendor</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fontAlgn="ctr"/>
                      <a:r>
                        <a:rPr lang="en-GB" sz="1000" b="1" i="0" u="none" strike="noStrike" dirty="0">
                          <a:solidFill>
                            <a:srgbClr val="FFFFFF"/>
                          </a:solidFill>
                          <a:effectLst/>
                          <a:latin typeface="Verdana"/>
                        </a:rPr>
                        <a:t>Buyer</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fontAlgn="ctr"/>
                      <a:r>
                        <a:rPr lang="en-GB" sz="1000" b="1" i="0" u="none" strike="noStrike" dirty="0">
                          <a:solidFill>
                            <a:srgbClr val="FFFFFF"/>
                          </a:solidFill>
                          <a:effectLst/>
                          <a:latin typeface="Verdana"/>
                        </a:rPr>
                        <a:t>EV</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fontAlgn="ctr"/>
                      <a:r>
                        <a:rPr lang="en-GB" sz="1000" b="1" i="0" u="none" strike="noStrike" dirty="0">
                          <a:solidFill>
                            <a:srgbClr val="FFFFFF"/>
                          </a:solidFill>
                          <a:effectLst/>
                          <a:latin typeface="Verdana"/>
                        </a:rPr>
                        <a:t>EV/EBITDA</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r>
              <a:tr h="179318">
                <a:tc>
                  <a:txBody>
                    <a:bodyPr/>
                    <a:lstStyle/>
                    <a:p>
                      <a:pPr algn="ctr" fontAlgn="ctr"/>
                      <a:r>
                        <a:rPr lang="en-GB" sz="1000" b="0" i="0" u="none" strike="noStrike" dirty="0">
                          <a:solidFill>
                            <a:srgbClr val="000000"/>
                          </a:solidFill>
                          <a:effectLst/>
                          <a:latin typeface="Verdana"/>
                        </a:rPr>
                        <a:t>Oct-13</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AMS</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Graphite</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New Mountain Capital</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260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12.8</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179318">
                <a:tc>
                  <a:txBody>
                    <a:bodyPr/>
                    <a:lstStyle/>
                    <a:p>
                      <a:pPr algn="ctr" fontAlgn="ctr"/>
                      <a:r>
                        <a:rPr lang="en-GB" sz="1000" b="0" i="0" u="none" strike="noStrike" dirty="0">
                          <a:solidFill>
                            <a:srgbClr val="000000"/>
                          </a:solidFill>
                          <a:effectLst/>
                          <a:latin typeface="Verdana"/>
                        </a:rPr>
                        <a:t>Oct-12</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NES</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Graphite</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AEA Investors</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234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10.3</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179318">
                <a:tc>
                  <a:txBody>
                    <a:bodyPr/>
                    <a:lstStyle/>
                    <a:p>
                      <a:pPr algn="ctr" fontAlgn="ctr"/>
                      <a:r>
                        <a:rPr lang="en-GB" sz="1000" b="0" i="0" u="none" strike="noStrike" dirty="0">
                          <a:solidFill>
                            <a:srgbClr val="000000"/>
                          </a:solidFill>
                          <a:effectLst/>
                          <a:latin typeface="Verdana"/>
                        </a:rPr>
                        <a:t>Oct-13</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Swift</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Gresham</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Wellspring Capital Management</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110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7.5</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179318">
                <a:tc>
                  <a:txBody>
                    <a:bodyPr/>
                    <a:lstStyle/>
                    <a:p>
                      <a:pPr algn="ctr" fontAlgn="ctr"/>
                      <a:r>
                        <a:rPr lang="en-GB" sz="1000" b="0" i="0" u="none" strike="noStrike" dirty="0">
                          <a:solidFill>
                            <a:srgbClr val="000000"/>
                          </a:solidFill>
                          <a:effectLst/>
                          <a:latin typeface="Verdana"/>
                        </a:rPr>
                        <a:t>Jul-13</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Nigel Frank</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n/a</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ISIS</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44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7.4</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179318">
                <a:tc>
                  <a:txBody>
                    <a:bodyPr/>
                    <a:lstStyle/>
                    <a:p>
                      <a:pPr algn="ctr" fontAlgn="ctr"/>
                      <a:r>
                        <a:rPr lang="en-GB" sz="1000" b="0" i="0" u="none" strike="noStrike" dirty="0">
                          <a:solidFill>
                            <a:srgbClr val="000000"/>
                          </a:solidFill>
                          <a:effectLst/>
                          <a:latin typeface="Verdana"/>
                        </a:rPr>
                        <a:t>Dec-12</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SR Group</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Founders</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Baird</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ND</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n/a</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179318">
                <a:tc>
                  <a:txBody>
                    <a:bodyPr/>
                    <a:lstStyle/>
                    <a:p>
                      <a:pPr algn="ctr" fontAlgn="ctr"/>
                      <a:r>
                        <a:rPr lang="en-GB" sz="1000" b="0" i="0" u="none" strike="noStrike" dirty="0">
                          <a:solidFill>
                            <a:srgbClr val="000000"/>
                          </a:solidFill>
                          <a:effectLst/>
                          <a:latin typeface="Verdana"/>
                        </a:rPr>
                        <a:t>Oct-12</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NES</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Graphite</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AEA Investors</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234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10.3</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179318">
                <a:tc>
                  <a:txBody>
                    <a:bodyPr/>
                    <a:lstStyle/>
                    <a:p>
                      <a:pPr algn="ctr" fontAlgn="ctr"/>
                      <a:r>
                        <a:rPr lang="en-GB" sz="1000" b="0" i="0" u="none" strike="noStrike" dirty="0">
                          <a:solidFill>
                            <a:srgbClr val="000000"/>
                          </a:solidFill>
                          <a:effectLst/>
                          <a:latin typeface="Verdana"/>
                        </a:rPr>
                        <a:t>Oct-12</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Air Energi</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Palatine</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LGV</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ND</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7.0</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179318">
                <a:tc>
                  <a:txBody>
                    <a:bodyPr/>
                    <a:lstStyle/>
                    <a:p>
                      <a:pPr algn="ctr" fontAlgn="ctr"/>
                      <a:r>
                        <a:rPr lang="en-GB" sz="1000" b="0" i="0" u="none" strike="noStrike" dirty="0">
                          <a:solidFill>
                            <a:srgbClr val="000000"/>
                          </a:solidFill>
                          <a:effectLst/>
                          <a:latin typeface="Verdana"/>
                        </a:rPr>
                        <a:t>Jun-12</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Fircroft</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Founders</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Equisitone</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140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7.0</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179318">
                <a:tc>
                  <a:txBody>
                    <a:bodyPr/>
                    <a:lstStyle/>
                    <a:p>
                      <a:pPr algn="ctr" fontAlgn="ctr"/>
                      <a:r>
                        <a:rPr lang="en-GB" sz="1000" b="0" i="0" u="none" strike="noStrike" dirty="0">
                          <a:solidFill>
                            <a:srgbClr val="000000"/>
                          </a:solidFill>
                          <a:effectLst/>
                          <a:latin typeface="Verdana"/>
                        </a:rPr>
                        <a:t>Jul-12</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Nurse Plus</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Founders</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Key Capital</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15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6.5</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179318">
                <a:tc>
                  <a:txBody>
                    <a:bodyPr/>
                    <a:lstStyle/>
                    <a:p>
                      <a:pPr algn="ctr" fontAlgn="ctr"/>
                      <a:r>
                        <a:rPr lang="en-GB" sz="1000" b="0" i="0" u="none" strike="noStrike" dirty="0">
                          <a:solidFill>
                            <a:srgbClr val="000000"/>
                          </a:solidFill>
                          <a:effectLst/>
                          <a:latin typeface="Verdana"/>
                        </a:rPr>
                        <a:t>Feb-12</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Pertemps</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Founders/AIM</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LDC</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ND</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n/a</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179318">
                <a:tc>
                  <a:txBody>
                    <a:bodyPr/>
                    <a:lstStyle/>
                    <a:p>
                      <a:pPr algn="ctr" fontAlgn="ctr"/>
                      <a:r>
                        <a:rPr lang="en-GB" sz="1000" b="0" i="0" u="none" strike="noStrike" dirty="0">
                          <a:solidFill>
                            <a:srgbClr val="000000"/>
                          </a:solidFill>
                          <a:effectLst/>
                          <a:latin typeface="Verdana"/>
                        </a:rPr>
                        <a:t>Jul-11</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Red Commerce</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Inflexion</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Dunedin</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44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8.0</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179318">
                <a:tc>
                  <a:txBody>
                    <a:bodyPr/>
                    <a:lstStyle/>
                    <a:p>
                      <a:pPr algn="ctr" fontAlgn="ctr"/>
                      <a:r>
                        <a:rPr lang="en-GB" sz="1000" b="0" i="0" u="none" strike="noStrike" dirty="0">
                          <a:solidFill>
                            <a:srgbClr val="000000"/>
                          </a:solidFill>
                          <a:effectLst/>
                          <a:latin typeface="Verdana"/>
                        </a:rPr>
                        <a:t>Nov-10</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Pulse</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Hg</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Blackstone</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75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6.5</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179318">
                <a:tc>
                  <a:txBody>
                    <a:bodyPr/>
                    <a:lstStyle/>
                    <a:p>
                      <a:pPr algn="ctr" fontAlgn="ctr"/>
                      <a:r>
                        <a:rPr lang="en-GB" sz="1000" b="0" i="0" u="none" strike="noStrike" dirty="0">
                          <a:solidFill>
                            <a:srgbClr val="000000"/>
                          </a:solidFill>
                          <a:effectLst/>
                          <a:latin typeface="Verdana"/>
                        </a:rPr>
                        <a:t>Jul-10</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Teaching Personnel</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RJD</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Graphite</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45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6.9</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179318">
                <a:tc>
                  <a:txBody>
                    <a:bodyPr/>
                    <a:lstStyle/>
                    <a:p>
                      <a:pPr algn="ctr" fontAlgn="ctr"/>
                      <a:r>
                        <a:rPr lang="en-GB" sz="1000" b="0" i="0" u="none" strike="noStrike" dirty="0">
                          <a:solidFill>
                            <a:srgbClr val="000000"/>
                          </a:solidFill>
                          <a:effectLst/>
                          <a:latin typeface="Verdana"/>
                        </a:rPr>
                        <a:t>Jun-10</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ICS</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Inflexion</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Blackstone</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110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7.0</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179318">
                <a:tc>
                  <a:txBody>
                    <a:bodyPr/>
                    <a:lstStyle/>
                    <a:p>
                      <a:pPr algn="ctr" fontAlgn="ctr"/>
                      <a:r>
                        <a:rPr lang="en-GB" sz="1000" b="0" i="0" u="none" strike="noStrike" dirty="0">
                          <a:solidFill>
                            <a:srgbClr val="000000"/>
                          </a:solidFill>
                          <a:effectLst/>
                          <a:latin typeface="Verdana"/>
                        </a:rPr>
                        <a:t>Nov-09</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FDM</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P2P</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Inflexion</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25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4.7</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179318">
                <a:tc>
                  <a:txBody>
                    <a:bodyPr/>
                    <a:lstStyle/>
                    <a:p>
                      <a:pPr algn="ctr" fontAlgn="ctr"/>
                      <a:r>
                        <a:rPr lang="en-GB" sz="1000" b="0" i="0" u="none" strike="noStrike" dirty="0">
                          <a:solidFill>
                            <a:srgbClr val="000000"/>
                          </a:solidFill>
                          <a:effectLst/>
                          <a:latin typeface="Verdana"/>
                        </a:rPr>
                        <a:t>Dec-08</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Air Energi</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Founders</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Palatine</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30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5.6</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179318">
                <a:tc>
                  <a:txBody>
                    <a:bodyPr/>
                    <a:lstStyle/>
                    <a:p>
                      <a:pPr algn="ctr" fontAlgn="ctr"/>
                      <a:r>
                        <a:rPr lang="en-GB" sz="1000" b="0" i="0" u="none" strike="noStrike" dirty="0">
                          <a:solidFill>
                            <a:srgbClr val="000000"/>
                          </a:solidFill>
                          <a:effectLst/>
                          <a:latin typeface="Verdana"/>
                        </a:rPr>
                        <a:t>Nov-07</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AMS</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Advent</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Graphite</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100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12.0</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179318">
                <a:tc>
                  <a:txBody>
                    <a:bodyPr/>
                    <a:lstStyle/>
                    <a:p>
                      <a:pPr algn="ctr" fontAlgn="ctr"/>
                      <a:r>
                        <a:rPr lang="en-GB" sz="1000" b="0" i="0" u="none" strike="noStrike" dirty="0">
                          <a:solidFill>
                            <a:srgbClr val="000000"/>
                          </a:solidFill>
                          <a:effectLst/>
                          <a:latin typeface="Verdana"/>
                        </a:rPr>
                        <a:t>Jul-07</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Teaching Personnel</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Founders</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RJD</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24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6.8</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179318">
                <a:tc>
                  <a:txBody>
                    <a:bodyPr/>
                    <a:lstStyle/>
                    <a:p>
                      <a:pPr algn="ctr" fontAlgn="ctr"/>
                      <a:r>
                        <a:rPr lang="en-GB" sz="1000" b="0" i="0" u="none" strike="noStrike" dirty="0">
                          <a:solidFill>
                            <a:srgbClr val="000000"/>
                          </a:solidFill>
                          <a:effectLst/>
                          <a:latin typeface="Verdana"/>
                        </a:rPr>
                        <a:t>Mar-07</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Aston Carter</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Founders</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Baird</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42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r>
                        <a:rPr lang="en-GB" sz="1000" b="0" i="0" u="none" strike="noStrike" dirty="0">
                          <a:solidFill>
                            <a:srgbClr val="000000"/>
                          </a:solidFill>
                          <a:effectLst/>
                          <a:latin typeface="Verdana"/>
                        </a:rPr>
                        <a:t>7.8</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179318">
                <a:tc>
                  <a:txBody>
                    <a:bodyPr/>
                    <a:lstStyle/>
                    <a:p>
                      <a:pPr algn="ctr" fontAlgn="ctr"/>
                      <a:r>
                        <a:rPr lang="en-GB" sz="1000" b="0" i="0" u="none" strike="noStrike" dirty="0">
                          <a:solidFill>
                            <a:srgbClr val="000000"/>
                          </a:solidFill>
                          <a:effectLst/>
                          <a:latin typeface="Verdana"/>
                        </a:rPr>
                        <a:t>Sep-06</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NES</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Bridgepoint</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Graphite</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86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8.0</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179318">
                <a:tc>
                  <a:txBody>
                    <a:bodyPr/>
                    <a:lstStyle/>
                    <a:p>
                      <a:pPr algn="ctr" fontAlgn="ctr"/>
                      <a:endParaRPr lang="en-GB" sz="1000" b="0" i="0" u="none" strike="noStrike" dirty="0">
                        <a:solidFill>
                          <a:srgbClr val="000000"/>
                        </a:solidFill>
                        <a:effectLst/>
                        <a:latin typeface="Verdana"/>
                      </a:endParaRP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endParaRPr lang="en-GB" sz="1000" b="0" i="0" u="none" strike="noStrike" dirty="0">
                        <a:solidFill>
                          <a:srgbClr val="000000"/>
                        </a:solidFill>
                        <a:effectLst/>
                        <a:latin typeface="Verdana"/>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endParaRPr lang="en-GB" sz="1000" b="0" i="0" u="none" strike="noStrike" dirty="0">
                        <a:solidFill>
                          <a:srgbClr val="000000"/>
                        </a:solidFill>
                        <a:effectLst/>
                        <a:latin typeface="Verdana"/>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endParaRPr lang="en-GB" sz="1000" b="0" i="0" u="none" strike="noStrike" dirty="0">
                        <a:solidFill>
                          <a:srgbClr val="000000"/>
                        </a:solidFill>
                        <a:effectLst/>
                        <a:latin typeface="Verdana"/>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endParaRPr lang="en-GB" sz="1000" b="0" i="0" u="none" strike="noStrike" dirty="0">
                        <a:solidFill>
                          <a:srgbClr val="000000"/>
                        </a:solidFill>
                        <a:effectLst/>
                        <a:latin typeface="Verdana"/>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ctr"/>
                      <a:endParaRPr lang="en-GB" sz="1000" b="0" i="0" u="none" strike="noStrike" dirty="0">
                        <a:solidFill>
                          <a:srgbClr val="000000"/>
                        </a:solidFill>
                        <a:effectLst/>
                        <a:latin typeface="Verdana"/>
                      </a:endParaRP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179318">
                <a:tc>
                  <a:txBody>
                    <a:bodyPr/>
                    <a:lstStyle/>
                    <a:p>
                      <a:pPr algn="ctr" fontAlgn="ctr"/>
                      <a:r>
                        <a:rPr lang="en-GB" sz="1000" b="0" i="0" u="none" strike="noStrike" dirty="0">
                          <a:solidFill>
                            <a:srgbClr val="000000"/>
                          </a:solidFill>
                          <a:effectLst/>
                          <a:latin typeface="Verdana"/>
                        </a:rPr>
                        <a:t>Mean</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endParaRPr lang="en-GB" sz="1000" b="0" i="0" u="none" strike="noStrike" dirty="0">
                        <a:solidFill>
                          <a:srgbClr val="000000"/>
                        </a:solidFill>
                        <a:effectLst/>
                        <a:latin typeface="Verdana"/>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endParaRPr lang="en-GB" sz="1000" b="0" i="0" u="none" strike="noStrike" dirty="0">
                        <a:solidFill>
                          <a:srgbClr val="000000"/>
                        </a:solidFill>
                        <a:effectLst/>
                        <a:latin typeface="Verdana"/>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endParaRPr lang="en-GB" sz="1000" b="0" i="0" u="none" strike="noStrike" dirty="0">
                        <a:solidFill>
                          <a:srgbClr val="000000"/>
                        </a:solidFill>
                        <a:effectLst/>
                        <a:latin typeface="Verdana"/>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endParaRPr lang="en-GB" sz="1000" b="0" i="0" u="none" strike="noStrike" dirty="0">
                        <a:solidFill>
                          <a:srgbClr val="000000"/>
                        </a:solidFill>
                        <a:effectLst/>
                        <a:latin typeface="Verdana"/>
                      </a:endParaRP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Verdana"/>
                        </a:rPr>
                        <a:t>7.9</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77304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391025" y="6477000"/>
            <a:ext cx="342900" cy="261610"/>
          </a:xfrm>
          <a:prstGeom prst="rect">
            <a:avLst/>
          </a:prstGeom>
          <a:noFill/>
        </p:spPr>
        <p:txBody>
          <a:bodyPr wrap="square" rtlCol="0">
            <a:spAutoFit/>
          </a:bodyPr>
          <a:lstStyle/>
          <a:p>
            <a:pPr algn="ctr"/>
            <a:r>
              <a:rPr lang="en-GB" sz="1100" dirty="0" smtClean="0">
                <a:solidFill>
                  <a:prstClr val="black"/>
                </a:solidFill>
              </a:rPr>
              <a:t>17</a:t>
            </a:r>
            <a:endParaRPr lang="en-GB" sz="1100" dirty="0">
              <a:solidFill>
                <a:prstClr val="black"/>
              </a:solidFill>
            </a:endParaRPr>
          </a:p>
        </p:txBody>
      </p:sp>
      <p:sp>
        <p:nvSpPr>
          <p:cNvPr id="2" name="Title 1"/>
          <p:cNvSpPr>
            <a:spLocks noGrp="1"/>
          </p:cNvSpPr>
          <p:nvPr>
            <p:ph type="title"/>
          </p:nvPr>
        </p:nvSpPr>
        <p:spPr>
          <a:xfrm>
            <a:off x="301530" y="457201"/>
            <a:ext cx="8350439" cy="761999"/>
          </a:xfrm>
        </p:spPr>
        <p:txBody>
          <a:bodyPr>
            <a:noAutofit/>
          </a:bodyPr>
          <a:lstStyle/>
          <a:p>
            <a:r>
              <a:rPr lang="en-GB" sz="2800" dirty="0" smtClean="0">
                <a:solidFill>
                  <a:schemeClr val="tx1"/>
                </a:solidFill>
                <a:latin typeface="+mj-lt"/>
              </a:rPr>
              <a:t>Recent Exits</a:t>
            </a:r>
            <a:r>
              <a:rPr lang="en-GB" sz="2800" dirty="0">
                <a:solidFill>
                  <a:schemeClr val="tx1"/>
                </a:solidFill>
                <a:latin typeface="+mj-lt"/>
              </a:rPr>
              <a:t/>
            </a:r>
            <a:br>
              <a:rPr lang="en-GB" sz="2800" dirty="0">
                <a:solidFill>
                  <a:schemeClr val="tx1"/>
                </a:solidFill>
                <a:latin typeface="+mj-lt"/>
              </a:rPr>
            </a:br>
            <a:endParaRPr lang="en-GB" sz="2800" dirty="0">
              <a:solidFill>
                <a:schemeClr val="tx1"/>
              </a:solidFill>
              <a:latin typeface="+mj-lt"/>
            </a:endParaRPr>
          </a:p>
        </p:txBody>
      </p:sp>
      <p:graphicFrame>
        <p:nvGraphicFramePr>
          <p:cNvPr id="5" name="Table 4"/>
          <p:cNvGraphicFramePr>
            <a:graphicFrameLocks noGrp="1"/>
          </p:cNvGraphicFramePr>
          <p:nvPr>
            <p:extLst/>
          </p:nvPr>
        </p:nvGraphicFramePr>
        <p:xfrm>
          <a:off x="762000" y="1295400"/>
          <a:ext cx="6972300" cy="4314825"/>
        </p:xfrm>
        <a:graphic>
          <a:graphicData uri="http://schemas.openxmlformats.org/drawingml/2006/table">
            <a:tbl>
              <a:tblPr/>
              <a:tblGrid>
                <a:gridCol w="685800"/>
                <a:gridCol w="685800"/>
                <a:gridCol w="774700"/>
                <a:gridCol w="711200"/>
                <a:gridCol w="685800"/>
                <a:gridCol w="685800"/>
                <a:gridCol w="685800"/>
                <a:gridCol w="685800"/>
                <a:gridCol w="685800"/>
                <a:gridCol w="685800"/>
              </a:tblGrid>
              <a:tr h="381000">
                <a:tc gridSpan="2">
                  <a:txBody>
                    <a:bodyPr/>
                    <a:lstStyle/>
                    <a:p>
                      <a:pPr algn="ctr" rtl="0" fontAlgn="ctr"/>
                      <a:r>
                        <a:rPr lang="en-GB" sz="1100" b="1" i="0" u="none" strike="noStrike" dirty="0">
                          <a:solidFill>
                            <a:srgbClr val="000000"/>
                          </a:solidFill>
                          <a:effectLst/>
                          <a:latin typeface="Calibri"/>
                        </a:rPr>
                        <a:t>Date</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hMerge="1">
                  <a:txBody>
                    <a:bodyPr/>
                    <a:lstStyle/>
                    <a:p>
                      <a:endParaRPr lang="en-GB"/>
                    </a:p>
                  </a:txBody>
                  <a:tcPr/>
                </a:tc>
                <a:tc>
                  <a:txBody>
                    <a:bodyPr/>
                    <a:lstStyle/>
                    <a:p>
                      <a:pPr algn="ctr" rtl="0" fontAlgn="ctr"/>
                      <a:r>
                        <a:rPr lang="en-GB" sz="1100" b="1" i="0" u="none" strike="noStrike" dirty="0">
                          <a:solidFill>
                            <a:srgbClr val="000000"/>
                          </a:solidFill>
                          <a:effectLst/>
                          <a:latin typeface="Calibri"/>
                        </a:rPr>
                        <a:t>Holding Period</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rtl="0" fontAlgn="ctr"/>
                      <a:r>
                        <a:rPr lang="en-GB" sz="1100" b="1" i="0" u="none" strike="noStrike" dirty="0">
                          <a:solidFill>
                            <a:srgbClr val="000000"/>
                          </a:solidFill>
                          <a:effectLst/>
                          <a:latin typeface="Calibri"/>
                        </a:rPr>
                        <a:t>Company</a:t>
                      </a:r>
                    </a:p>
                  </a:txBody>
                  <a:tcPr marL="9525" marR="9525" marT="9525" marB="0" anchor="ctr">
                    <a:lnL>
                      <a:noFill/>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rtl="0" fontAlgn="ctr"/>
                      <a:r>
                        <a:rPr lang="en-GB" sz="1100" b="1" i="0" u="none" strike="noStrike" dirty="0">
                          <a:solidFill>
                            <a:srgbClr val="000000"/>
                          </a:solidFill>
                          <a:effectLst/>
                          <a:latin typeface="Calibri"/>
                        </a:rPr>
                        <a:t>Vendor</a:t>
                      </a:r>
                    </a:p>
                  </a:txBody>
                  <a:tcPr marL="9525" marR="9525" marT="9525" marB="0" anchor="ctr">
                    <a:lnL w="6350" cap="flat" cmpd="sng" algn="ctr">
                      <a:solidFill>
                        <a:srgbClr val="8DB4E2"/>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rtl="0" fontAlgn="ctr"/>
                      <a:r>
                        <a:rPr lang="en-GB" sz="1100" b="1" i="0" u="none" strike="noStrike" dirty="0">
                          <a:solidFill>
                            <a:srgbClr val="000000"/>
                          </a:solidFill>
                          <a:effectLst/>
                          <a:latin typeface="Calibri"/>
                        </a:rPr>
                        <a:t>Buyer</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gridSpan="2">
                  <a:txBody>
                    <a:bodyPr/>
                    <a:lstStyle/>
                    <a:p>
                      <a:pPr algn="ctr" rtl="0" fontAlgn="ctr"/>
                      <a:r>
                        <a:rPr lang="en-GB" sz="1100" b="1" i="0" u="none" strike="noStrike" dirty="0">
                          <a:solidFill>
                            <a:srgbClr val="000000"/>
                          </a:solidFill>
                          <a:effectLst/>
                          <a:latin typeface="Calibri"/>
                        </a:rPr>
                        <a:t>Enterprise Value</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hMerge="1">
                  <a:txBody>
                    <a:bodyPr/>
                    <a:lstStyle/>
                    <a:p>
                      <a:endParaRPr lang="en-GB"/>
                    </a:p>
                  </a:txBody>
                  <a:tcPr/>
                </a:tc>
                <a:tc>
                  <a:txBody>
                    <a:bodyPr/>
                    <a:lstStyle/>
                    <a:p>
                      <a:pPr algn="ctr" rtl="0" fontAlgn="ctr"/>
                      <a:r>
                        <a:rPr lang="en-GB" sz="1100" b="1" i="0" u="none" strike="noStrike" dirty="0">
                          <a:solidFill>
                            <a:srgbClr val="000000"/>
                          </a:solidFill>
                          <a:effectLst/>
                          <a:latin typeface="Calibri"/>
                        </a:rPr>
                        <a:t>Growth in EV</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rtl="0" fontAlgn="ctr"/>
                      <a:r>
                        <a:rPr lang="en-GB" sz="1100" b="1" i="0" u="none" strike="noStrike" dirty="0">
                          <a:solidFill>
                            <a:srgbClr val="000000"/>
                          </a:solidFill>
                          <a:effectLst/>
                          <a:latin typeface="Calibri"/>
                        </a:rPr>
                        <a:t>PE Money Multiple</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r>
              <a:tr h="295275">
                <a:tc>
                  <a:txBody>
                    <a:bodyPr/>
                    <a:lstStyle/>
                    <a:p>
                      <a:pPr algn="ctr" rtl="0" fontAlgn="ctr"/>
                      <a:r>
                        <a:rPr lang="en-GB" sz="1100" b="1" i="0" u="none" strike="noStrike" dirty="0">
                          <a:solidFill>
                            <a:srgbClr val="000000"/>
                          </a:solidFill>
                          <a:effectLst/>
                          <a:latin typeface="Calibri"/>
                        </a:rPr>
                        <a:t>Entry</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rtl="0" fontAlgn="ctr"/>
                      <a:r>
                        <a:rPr lang="en-GB" sz="1100" b="1" i="0" u="none" strike="noStrike" dirty="0">
                          <a:solidFill>
                            <a:srgbClr val="000000"/>
                          </a:solidFill>
                          <a:effectLst/>
                          <a:latin typeface="Calibri"/>
                        </a:rPr>
                        <a:t>Exit</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rtl="0" fontAlgn="ctr"/>
                      <a:r>
                        <a:rPr lang="en-GB" sz="1100" b="1" i="0" u="none" strike="noStrike" dirty="0">
                          <a:solidFill>
                            <a:srgbClr val="000000"/>
                          </a:solidFill>
                          <a:effectLst/>
                          <a:latin typeface="Calibri"/>
                        </a:rPr>
                        <a:t>Years</a:t>
                      </a:r>
                    </a:p>
                  </a:txBody>
                  <a:tcPr marL="9525" marR="9525" marT="9525" marB="0" anchor="ctr">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rtl="0" fontAlgn="ctr"/>
                      <a:r>
                        <a:rPr lang="en-GB" sz="1100" b="0" i="0" u="none" strike="noStrike" dirty="0">
                          <a:solidFill>
                            <a:srgbClr val="000000"/>
                          </a:solidFill>
                          <a:effectLst/>
                          <a:latin typeface="Calibri"/>
                        </a:rPr>
                        <a:t> </a:t>
                      </a:r>
                    </a:p>
                  </a:txBody>
                  <a:tcPr marL="9525" marR="9525" marT="9525" marB="0" anchor="ctr">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rtl="0" fontAlgn="ctr"/>
                      <a:r>
                        <a:rPr lang="en-GB" sz="1100" b="0" i="0" u="none" strike="noStrike" dirty="0">
                          <a:solidFill>
                            <a:srgbClr val="000000"/>
                          </a:solidFill>
                          <a:effectLst/>
                          <a:latin typeface="Calibri"/>
                        </a:rPr>
                        <a:t> </a:t>
                      </a:r>
                    </a:p>
                  </a:txBody>
                  <a:tcPr marL="9525" marR="9525" marT="9525" marB="0" anchor="ctr">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rtl="0" fontAlgn="ctr"/>
                      <a:r>
                        <a:rPr lang="en-GB" sz="1100" b="0" i="0" u="none" strike="noStrike" dirty="0">
                          <a:solidFill>
                            <a:srgbClr val="000000"/>
                          </a:solidFill>
                          <a:effectLst/>
                          <a:latin typeface="Calibri"/>
                        </a:rPr>
                        <a:t> </a:t>
                      </a:r>
                    </a:p>
                  </a:txBody>
                  <a:tcPr marL="9525" marR="9525" marT="9525" marB="0" anchor="ctr">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rtl="0" fontAlgn="ctr"/>
                      <a:r>
                        <a:rPr lang="en-GB" sz="1100" b="1" i="0" u="none" strike="noStrike" dirty="0">
                          <a:solidFill>
                            <a:srgbClr val="000000"/>
                          </a:solidFill>
                          <a:effectLst/>
                          <a:latin typeface="Calibri"/>
                        </a:rPr>
                        <a:t>Entry</a:t>
                      </a:r>
                    </a:p>
                  </a:txBody>
                  <a:tcPr marL="9525" marR="9525" marT="9525" marB="0" anchor="ctr">
                    <a:lnL w="6350" cap="flat" cmpd="sng" algn="ctr">
                      <a:solidFill>
                        <a:srgbClr val="8DB4E2"/>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rtl="0" fontAlgn="ctr"/>
                      <a:r>
                        <a:rPr lang="en-GB" sz="1100" b="1" i="0" u="none" strike="noStrike" dirty="0">
                          <a:solidFill>
                            <a:srgbClr val="000000"/>
                          </a:solidFill>
                          <a:effectLst/>
                          <a:latin typeface="Calibri"/>
                        </a:rPr>
                        <a:t>Exit</a:t>
                      </a:r>
                    </a:p>
                  </a:txBody>
                  <a:tcPr marL="9525" marR="9525" marT="9525" marB="0" anchor="ctr">
                    <a:lnL>
                      <a:noFill/>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rtl="0" fontAlgn="ctr"/>
                      <a:r>
                        <a:rPr lang="en-GB" sz="1800" b="0" i="0" u="none" strike="noStrike" dirty="0">
                          <a:solidFill>
                            <a:srgbClr val="000000"/>
                          </a:solidFill>
                          <a:effectLst/>
                          <a:latin typeface="Arial"/>
                        </a:rPr>
                        <a:t> </a:t>
                      </a:r>
                    </a:p>
                  </a:txBody>
                  <a:tcPr marL="9525" marR="9525" marT="9525" marB="0" anchor="ctr">
                    <a:lnL w="6350" cap="flat" cmpd="sng" algn="ctr">
                      <a:solidFill>
                        <a:srgbClr val="8DB4E2"/>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rtl="0" fontAlgn="ctr"/>
                      <a:r>
                        <a:rPr lang="en-GB" sz="1800" b="0" i="0" u="none" strike="noStrike" dirty="0">
                          <a:solidFill>
                            <a:srgbClr val="000000"/>
                          </a:solidFill>
                          <a:effectLst/>
                          <a:latin typeface="Arial"/>
                        </a:rPr>
                        <a:t> </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571500">
                <a:tc>
                  <a:txBody>
                    <a:bodyPr/>
                    <a:lstStyle/>
                    <a:p>
                      <a:pPr algn="ctr" rtl="0" fontAlgn="ctr"/>
                      <a:r>
                        <a:rPr lang="en-GB" sz="1100" b="0" i="0" u="none" strike="noStrike" dirty="0">
                          <a:solidFill>
                            <a:srgbClr val="000000"/>
                          </a:solidFill>
                          <a:effectLst/>
                          <a:latin typeface="Calibri"/>
                        </a:rPr>
                        <a:t>Dec-07</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a:rPr>
                        <a:t>Oct-13</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a:rPr>
                        <a:t>5.8</a:t>
                      </a:r>
                    </a:p>
                  </a:txBody>
                  <a:tcPr marL="9525" marR="9525" marT="9525" marB="0" anchor="ctr">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a:rPr>
                        <a:t>AMS</a:t>
                      </a:r>
                    </a:p>
                  </a:txBody>
                  <a:tcPr marL="9525" marR="9525" marT="9525" marB="0" anchor="ctr">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a:rPr>
                        <a:t>Graphite</a:t>
                      </a:r>
                    </a:p>
                  </a:txBody>
                  <a:tcPr marL="9525" marR="9525" marT="9525" marB="0" anchor="ctr">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a:rPr>
                        <a:t>New Mountain Capital</a:t>
                      </a:r>
                    </a:p>
                  </a:txBody>
                  <a:tcPr marL="9525" marR="9525" marT="9525" marB="0" anchor="ctr">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a:rPr>
                        <a:t>100</a:t>
                      </a:r>
                    </a:p>
                  </a:txBody>
                  <a:tcPr marL="9525" marR="9525" marT="9525" marB="0" anchor="ctr">
                    <a:lnL w="6350" cap="flat" cmpd="sng" algn="ctr">
                      <a:solidFill>
                        <a:srgbClr val="8DB4E2"/>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a:rPr>
                        <a:t>260</a:t>
                      </a:r>
                    </a:p>
                  </a:txBody>
                  <a:tcPr marL="9525" marR="9525" marT="9525" marB="0" anchor="ctr">
                    <a:lnL>
                      <a:noFill/>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a:rPr>
                        <a:t>2.6</a:t>
                      </a:r>
                    </a:p>
                  </a:txBody>
                  <a:tcPr marL="9525" marR="9525" marT="9525" marB="0" anchor="ctr">
                    <a:lnL w="6350" cap="flat" cmpd="sng" algn="ctr">
                      <a:solidFill>
                        <a:srgbClr val="8DB4E2"/>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a:rPr>
                        <a:t>3.5</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381000">
                <a:tc>
                  <a:txBody>
                    <a:bodyPr/>
                    <a:lstStyle/>
                    <a:p>
                      <a:pPr algn="ctr" rtl="0" fontAlgn="ctr"/>
                      <a:r>
                        <a:rPr lang="en-GB" sz="1100" b="0" i="0" u="none" strike="noStrike" dirty="0">
                          <a:solidFill>
                            <a:srgbClr val="000000"/>
                          </a:solidFill>
                          <a:effectLst/>
                          <a:latin typeface="Calibri"/>
                        </a:rPr>
                        <a:t>Jun-06</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rtl="0" fontAlgn="ctr"/>
                      <a:r>
                        <a:rPr lang="en-GB" sz="1100" b="0" i="0" u="none" strike="noStrike" dirty="0">
                          <a:solidFill>
                            <a:srgbClr val="000000"/>
                          </a:solidFill>
                          <a:effectLst/>
                          <a:latin typeface="Calibri"/>
                        </a:rPr>
                        <a:t>Nov-13</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rtl="0" fontAlgn="ctr"/>
                      <a:r>
                        <a:rPr lang="en-GB" sz="1100" b="0" i="0" u="none" strike="noStrike" dirty="0">
                          <a:solidFill>
                            <a:srgbClr val="000000"/>
                          </a:solidFill>
                          <a:effectLst/>
                          <a:latin typeface="Calibri"/>
                        </a:rPr>
                        <a:t>7.4</a:t>
                      </a:r>
                    </a:p>
                  </a:txBody>
                  <a:tcPr marL="9525" marR="9525" marT="9525" marB="0" anchor="ctr">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rtl="0" fontAlgn="ctr"/>
                      <a:r>
                        <a:rPr lang="en-GB" sz="1100" b="0" i="0" u="none" strike="noStrike" dirty="0">
                          <a:solidFill>
                            <a:srgbClr val="000000"/>
                          </a:solidFill>
                          <a:effectLst/>
                          <a:latin typeface="Calibri"/>
                        </a:rPr>
                        <a:t>Swift</a:t>
                      </a:r>
                    </a:p>
                  </a:txBody>
                  <a:tcPr marL="9525" marR="9525" marT="9525" marB="0" anchor="ctr">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rtl="0" fontAlgn="ctr"/>
                      <a:r>
                        <a:rPr lang="en-GB" sz="1100" b="0" i="0" u="none" strike="noStrike" dirty="0">
                          <a:solidFill>
                            <a:srgbClr val="000000"/>
                          </a:solidFill>
                          <a:effectLst/>
                          <a:latin typeface="Calibri"/>
                        </a:rPr>
                        <a:t>Gresham</a:t>
                      </a:r>
                    </a:p>
                  </a:txBody>
                  <a:tcPr marL="9525" marR="9525" marT="9525" marB="0" anchor="ctr">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rtl="0" fontAlgn="ctr"/>
                      <a:r>
                        <a:rPr lang="en-GB" sz="1100" b="0" i="0" u="none" strike="noStrike" dirty="0">
                          <a:solidFill>
                            <a:srgbClr val="000000"/>
                          </a:solidFill>
                          <a:effectLst/>
                          <a:latin typeface="Calibri"/>
                        </a:rPr>
                        <a:t>Wellspring</a:t>
                      </a:r>
                    </a:p>
                  </a:txBody>
                  <a:tcPr marL="9525" marR="9525" marT="9525" marB="0" anchor="ctr">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rtl="0" fontAlgn="ctr"/>
                      <a:r>
                        <a:rPr lang="en-GB" sz="1100" b="0" i="0" u="none" strike="noStrike" dirty="0">
                          <a:solidFill>
                            <a:srgbClr val="000000"/>
                          </a:solidFill>
                          <a:effectLst/>
                          <a:latin typeface="Calibri"/>
                        </a:rPr>
                        <a:t>n/d</a:t>
                      </a:r>
                    </a:p>
                  </a:txBody>
                  <a:tcPr marL="9525" marR="9525" marT="9525" marB="0" anchor="ctr">
                    <a:lnL w="6350" cap="flat" cmpd="sng" algn="ctr">
                      <a:solidFill>
                        <a:srgbClr val="8DB4E2"/>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rtl="0" fontAlgn="ctr"/>
                      <a:r>
                        <a:rPr lang="en-GB" sz="1100" b="0" i="0" u="none" strike="noStrike" dirty="0">
                          <a:solidFill>
                            <a:srgbClr val="000000"/>
                          </a:solidFill>
                          <a:effectLst/>
                          <a:latin typeface="Calibri"/>
                        </a:rPr>
                        <a:t>110</a:t>
                      </a:r>
                    </a:p>
                  </a:txBody>
                  <a:tcPr marL="9525" marR="9525" marT="9525" marB="0" anchor="ctr">
                    <a:lnL>
                      <a:noFill/>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rtl="0" fontAlgn="ctr"/>
                      <a:r>
                        <a:rPr lang="en-GB" sz="1100" b="0" i="0" u="none" strike="noStrike" dirty="0">
                          <a:solidFill>
                            <a:srgbClr val="000000"/>
                          </a:solidFill>
                          <a:effectLst/>
                          <a:latin typeface="Calibri"/>
                        </a:rPr>
                        <a:t>n/d</a:t>
                      </a:r>
                    </a:p>
                  </a:txBody>
                  <a:tcPr marL="9525" marR="9525" marT="9525" marB="0" anchor="ctr">
                    <a:lnL w="6350" cap="flat" cmpd="sng" algn="ctr">
                      <a:solidFill>
                        <a:srgbClr val="8DB4E2"/>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rtl="0" fontAlgn="ctr"/>
                      <a:r>
                        <a:rPr lang="en-GB" sz="1100" b="0" i="0" u="none" strike="noStrike" dirty="0">
                          <a:solidFill>
                            <a:srgbClr val="000000"/>
                          </a:solidFill>
                          <a:effectLst/>
                          <a:latin typeface="Calibri"/>
                        </a:rPr>
                        <a:t>2.0</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381000">
                <a:tc>
                  <a:txBody>
                    <a:bodyPr/>
                    <a:lstStyle/>
                    <a:p>
                      <a:pPr algn="ctr" rtl="0" fontAlgn="ctr"/>
                      <a:r>
                        <a:rPr lang="en-GB" sz="1100" b="0" i="0" u="none" strike="noStrike" dirty="0">
                          <a:solidFill>
                            <a:srgbClr val="000000"/>
                          </a:solidFill>
                          <a:effectLst/>
                          <a:latin typeface="Calibri"/>
                        </a:rPr>
                        <a:t>Sep-06</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a:rPr>
                        <a:t>Oct-12</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a:rPr>
                        <a:t>6.1</a:t>
                      </a:r>
                    </a:p>
                  </a:txBody>
                  <a:tcPr marL="9525" marR="9525" marT="9525" marB="0" anchor="ctr">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a:rPr>
                        <a:t>NES</a:t>
                      </a:r>
                    </a:p>
                  </a:txBody>
                  <a:tcPr marL="9525" marR="9525" marT="9525" marB="0" anchor="ctr">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a:rPr>
                        <a:t>Graphite</a:t>
                      </a:r>
                    </a:p>
                  </a:txBody>
                  <a:tcPr marL="9525" marR="9525" marT="9525" marB="0" anchor="ctr">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a:rPr>
                        <a:t>AEA Investors</a:t>
                      </a:r>
                    </a:p>
                  </a:txBody>
                  <a:tcPr marL="9525" marR="9525" marT="9525" marB="0" anchor="ctr">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a:rPr>
                        <a:t>70</a:t>
                      </a:r>
                    </a:p>
                  </a:txBody>
                  <a:tcPr marL="9525" marR="9525" marT="9525" marB="0" anchor="ctr">
                    <a:lnL w="6350" cap="flat" cmpd="sng" algn="ctr">
                      <a:solidFill>
                        <a:srgbClr val="8DB4E2"/>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a:rPr>
                        <a:t>234</a:t>
                      </a:r>
                    </a:p>
                  </a:txBody>
                  <a:tcPr marL="9525" marR="9525" marT="9525" marB="0" anchor="ctr">
                    <a:lnL>
                      <a:noFill/>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a:rPr>
                        <a:t>3.3</a:t>
                      </a:r>
                    </a:p>
                  </a:txBody>
                  <a:tcPr marL="9525" marR="9525" marT="9525" marB="0" anchor="ctr">
                    <a:lnL w="6350" cap="flat" cmpd="sng" algn="ctr">
                      <a:solidFill>
                        <a:srgbClr val="8DB4E2"/>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a:rPr>
                        <a:t>4.7</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190500">
                <a:tc>
                  <a:txBody>
                    <a:bodyPr/>
                    <a:lstStyle/>
                    <a:p>
                      <a:pPr algn="ctr" rtl="0" fontAlgn="ctr"/>
                      <a:r>
                        <a:rPr lang="en-GB" sz="1100" b="0" i="0" u="none" strike="noStrike" dirty="0">
                          <a:solidFill>
                            <a:srgbClr val="000000"/>
                          </a:solidFill>
                          <a:effectLst/>
                          <a:latin typeface="Calibri"/>
                        </a:rPr>
                        <a:t>Aug-09</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rtl="0" fontAlgn="ctr"/>
                      <a:r>
                        <a:rPr lang="en-GB" sz="1100" b="0" i="0" u="none" strike="noStrike" dirty="0">
                          <a:solidFill>
                            <a:srgbClr val="000000"/>
                          </a:solidFill>
                          <a:effectLst/>
                          <a:latin typeface="Calibri"/>
                        </a:rPr>
                        <a:t>Oct-12</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rtl="0" fontAlgn="ctr"/>
                      <a:r>
                        <a:rPr lang="en-GB" sz="1100" b="0" i="0" u="none" strike="noStrike" dirty="0">
                          <a:solidFill>
                            <a:srgbClr val="000000"/>
                          </a:solidFill>
                          <a:effectLst/>
                          <a:latin typeface="Calibri"/>
                        </a:rPr>
                        <a:t>3.2</a:t>
                      </a:r>
                    </a:p>
                  </a:txBody>
                  <a:tcPr marL="9525" marR="9525" marT="9525" marB="0" anchor="ctr">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rtl="0" fontAlgn="ctr"/>
                      <a:r>
                        <a:rPr lang="en-GB" sz="1100" b="0" i="0" u="none" strike="noStrike" dirty="0">
                          <a:solidFill>
                            <a:srgbClr val="000000"/>
                          </a:solidFill>
                          <a:effectLst/>
                          <a:latin typeface="Calibri"/>
                        </a:rPr>
                        <a:t>Air Energi</a:t>
                      </a:r>
                    </a:p>
                  </a:txBody>
                  <a:tcPr marL="9525" marR="9525" marT="9525" marB="0" anchor="ctr">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rtl="0" fontAlgn="ctr"/>
                      <a:r>
                        <a:rPr lang="en-GB" sz="1100" b="0" i="0" u="none" strike="noStrike" dirty="0">
                          <a:solidFill>
                            <a:srgbClr val="000000"/>
                          </a:solidFill>
                          <a:effectLst/>
                          <a:latin typeface="Calibri"/>
                        </a:rPr>
                        <a:t>Palatine</a:t>
                      </a:r>
                    </a:p>
                  </a:txBody>
                  <a:tcPr marL="9525" marR="9525" marT="9525" marB="0" anchor="ctr">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rtl="0" fontAlgn="ctr"/>
                      <a:r>
                        <a:rPr lang="en-GB" sz="1100" b="0" i="0" u="none" strike="noStrike" dirty="0">
                          <a:solidFill>
                            <a:srgbClr val="000000"/>
                          </a:solidFill>
                          <a:effectLst/>
                          <a:latin typeface="Calibri"/>
                        </a:rPr>
                        <a:t>LGV</a:t>
                      </a:r>
                    </a:p>
                  </a:txBody>
                  <a:tcPr marL="9525" marR="9525" marT="9525" marB="0" anchor="ctr">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rtl="0" fontAlgn="ctr"/>
                      <a:r>
                        <a:rPr lang="en-GB" sz="1100" b="0" i="0" u="none" strike="noStrike" dirty="0">
                          <a:solidFill>
                            <a:srgbClr val="000000"/>
                          </a:solidFill>
                          <a:effectLst/>
                          <a:latin typeface="Calibri"/>
                        </a:rPr>
                        <a:t>30</a:t>
                      </a:r>
                    </a:p>
                  </a:txBody>
                  <a:tcPr marL="9525" marR="9525" marT="9525" marB="0" anchor="ctr">
                    <a:lnL w="6350" cap="flat" cmpd="sng" algn="ctr">
                      <a:solidFill>
                        <a:srgbClr val="8DB4E2"/>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rtl="0" fontAlgn="ctr"/>
                      <a:r>
                        <a:rPr lang="en-GB" sz="1100" b="0" i="0" u="none" strike="noStrike" dirty="0">
                          <a:solidFill>
                            <a:srgbClr val="000000"/>
                          </a:solidFill>
                          <a:effectLst/>
                          <a:latin typeface="Calibri"/>
                        </a:rPr>
                        <a:t>ND</a:t>
                      </a:r>
                    </a:p>
                  </a:txBody>
                  <a:tcPr marL="9525" marR="9525" marT="9525" marB="0" anchor="ctr">
                    <a:lnL>
                      <a:noFill/>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rtl="0" fontAlgn="ctr"/>
                      <a:r>
                        <a:rPr lang="en-GB" sz="1100" b="0" i="0" u="none" strike="noStrike" dirty="0">
                          <a:solidFill>
                            <a:srgbClr val="000000"/>
                          </a:solidFill>
                          <a:effectLst/>
                          <a:latin typeface="Calibri"/>
                        </a:rPr>
                        <a:t>n/a</a:t>
                      </a:r>
                    </a:p>
                  </a:txBody>
                  <a:tcPr marL="9525" marR="9525" marT="9525" marB="0" anchor="ctr">
                    <a:lnL w="6350" cap="flat" cmpd="sng" algn="ctr">
                      <a:solidFill>
                        <a:srgbClr val="8DB4E2"/>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rtl="0" fontAlgn="ctr"/>
                      <a:r>
                        <a:rPr lang="en-GB" sz="1100" b="0" i="0" u="none" strike="noStrike" dirty="0">
                          <a:solidFill>
                            <a:srgbClr val="000000"/>
                          </a:solidFill>
                          <a:effectLst/>
                          <a:latin typeface="Calibri"/>
                        </a:rPr>
                        <a:t>4.5</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381000">
                <a:tc>
                  <a:txBody>
                    <a:bodyPr/>
                    <a:lstStyle/>
                    <a:p>
                      <a:pPr algn="ctr" rtl="0" fontAlgn="ctr"/>
                      <a:r>
                        <a:rPr lang="en-GB" sz="1100" b="0" i="0" u="none" strike="noStrike" dirty="0">
                          <a:solidFill>
                            <a:srgbClr val="000000"/>
                          </a:solidFill>
                          <a:effectLst/>
                          <a:latin typeface="Calibri"/>
                        </a:rPr>
                        <a:t>Dec-05</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a:rPr>
                        <a:t>Jul-11</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a:rPr>
                        <a:t>5.6</a:t>
                      </a:r>
                    </a:p>
                  </a:txBody>
                  <a:tcPr marL="9525" marR="9525" marT="9525" marB="0" anchor="ctr">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a:rPr>
                        <a:t>Red Commerce</a:t>
                      </a:r>
                    </a:p>
                  </a:txBody>
                  <a:tcPr marL="9525" marR="9525" marT="9525" marB="0" anchor="ctr">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a:rPr>
                        <a:t>Inflexion</a:t>
                      </a:r>
                    </a:p>
                  </a:txBody>
                  <a:tcPr marL="9525" marR="9525" marT="9525" marB="0" anchor="ctr">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a:rPr>
                        <a:t>Dunedin</a:t>
                      </a:r>
                    </a:p>
                  </a:txBody>
                  <a:tcPr marL="9525" marR="9525" marT="9525" marB="0" anchor="ctr">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a:rPr>
                        <a:t>15</a:t>
                      </a:r>
                    </a:p>
                  </a:txBody>
                  <a:tcPr marL="9525" marR="9525" marT="9525" marB="0" anchor="ctr">
                    <a:lnL w="6350" cap="flat" cmpd="sng" algn="ctr">
                      <a:solidFill>
                        <a:srgbClr val="8DB4E2"/>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a:rPr>
                        <a:t>44</a:t>
                      </a:r>
                    </a:p>
                  </a:txBody>
                  <a:tcPr marL="9525" marR="9525" marT="9525" marB="0" anchor="ctr">
                    <a:lnL>
                      <a:noFill/>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a:rPr>
                        <a:t>2.9</a:t>
                      </a:r>
                    </a:p>
                  </a:txBody>
                  <a:tcPr marL="9525" marR="9525" marT="9525" marB="0" anchor="ctr">
                    <a:lnL w="6350" cap="flat" cmpd="sng" algn="ctr">
                      <a:solidFill>
                        <a:srgbClr val="8DB4E2"/>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a:rPr>
                        <a:t>4.4</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381000">
                <a:tc>
                  <a:txBody>
                    <a:bodyPr/>
                    <a:lstStyle/>
                    <a:p>
                      <a:pPr algn="ctr" rtl="0" fontAlgn="ctr"/>
                      <a:r>
                        <a:rPr lang="en-GB" sz="1100" b="0" i="0" u="none" strike="noStrike" dirty="0">
                          <a:solidFill>
                            <a:srgbClr val="000000"/>
                          </a:solidFill>
                          <a:effectLst/>
                          <a:latin typeface="Calibri"/>
                        </a:rPr>
                        <a:t>Jun-99</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rtl="0" fontAlgn="ctr"/>
                      <a:r>
                        <a:rPr lang="en-GB" sz="1100" b="0" i="0" u="none" strike="noStrike" dirty="0">
                          <a:solidFill>
                            <a:srgbClr val="000000"/>
                          </a:solidFill>
                          <a:effectLst/>
                          <a:latin typeface="Calibri"/>
                        </a:rPr>
                        <a:t>Nov-10</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rtl="0" fontAlgn="ctr"/>
                      <a:r>
                        <a:rPr lang="en-GB" sz="1100" b="0" i="0" u="none" strike="noStrike" dirty="0">
                          <a:solidFill>
                            <a:srgbClr val="000000"/>
                          </a:solidFill>
                          <a:effectLst/>
                          <a:latin typeface="Calibri"/>
                        </a:rPr>
                        <a:t>11.4</a:t>
                      </a:r>
                    </a:p>
                  </a:txBody>
                  <a:tcPr marL="9525" marR="9525" marT="9525" marB="0" anchor="ctr">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rtl="0" fontAlgn="ctr"/>
                      <a:r>
                        <a:rPr lang="en-GB" sz="1100" b="0" i="0" u="none" strike="noStrike" dirty="0">
                          <a:solidFill>
                            <a:srgbClr val="000000"/>
                          </a:solidFill>
                          <a:effectLst/>
                          <a:latin typeface="Calibri"/>
                        </a:rPr>
                        <a:t>Pulse</a:t>
                      </a:r>
                    </a:p>
                  </a:txBody>
                  <a:tcPr marL="9525" marR="9525" marT="9525" marB="0" anchor="ctr">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rtl="0" fontAlgn="ctr"/>
                      <a:r>
                        <a:rPr lang="en-GB" sz="1100" b="0" i="0" u="none" strike="noStrike" dirty="0">
                          <a:solidFill>
                            <a:srgbClr val="000000"/>
                          </a:solidFill>
                          <a:effectLst/>
                          <a:latin typeface="Calibri"/>
                        </a:rPr>
                        <a:t>Hg</a:t>
                      </a:r>
                    </a:p>
                  </a:txBody>
                  <a:tcPr marL="9525" marR="9525" marT="9525" marB="0" anchor="ctr">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rtl="0" fontAlgn="ctr"/>
                      <a:r>
                        <a:rPr lang="en-GB" sz="1100" b="0" i="0" u="none" strike="noStrike" dirty="0">
                          <a:solidFill>
                            <a:srgbClr val="000000"/>
                          </a:solidFill>
                          <a:effectLst/>
                          <a:latin typeface="Calibri"/>
                        </a:rPr>
                        <a:t>Blackstone</a:t>
                      </a:r>
                    </a:p>
                  </a:txBody>
                  <a:tcPr marL="9525" marR="9525" marT="9525" marB="0" anchor="ctr">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rtl="0" fontAlgn="ctr"/>
                      <a:r>
                        <a:rPr lang="en-GB" sz="1100" b="0" i="0" u="none" strike="noStrike" dirty="0">
                          <a:solidFill>
                            <a:srgbClr val="000000"/>
                          </a:solidFill>
                          <a:effectLst/>
                          <a:latin typeface="Calibri"/>
                        </a:rPr>
                        <a:t>ND</a:t>
                      </a:r>
                    </a:p>
                  </a:txBody>
                  <a:tcPr marL="9525" marR="9525" marT="9525" marB="0" anchor="ctr">
                    <a:lnL w="6350" cap="flat" cmpd="sng" algn="ctr">
                      <a:solidFill>
                        <a:srgbClr val="8DB4E2"/>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rtl="0" fontAlgn="ctr"/>
                      <a:r>
                        <a:rPr lang="en-GB" sz="1100" b="0" i="0" u="none" strike="noStrike" dirty="0">
                          <a:solidFill>
                            <a:srgbClr val="000000"/>
                          </a:solidFill>
                          <a:effectLst/>
                          <a:latin typeface="Calibri"/>
                        </a:rPr>
                        <a:t>75</a:t>
                      </a:r>
                    </a:p>
                  </a:txBody>
                  <a:tcPr marL="9525" marR="9525" marT="9525" marB="0" anchor="ctr">
                    <a:lnL>
                      <a:noFill/>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rtl="0" fontAlgn="ctr"/>
                      <a:r>
                        <a:rPr lang="en-GB" sz="1100" b="0" i="0" u="none" strike="noStrike" dirty="0">
                          <a:solidFill>
                            <a:srgbClr val="000000"/>
                          </a:solidFill>
                          <a:effectLst/>
                          <a:latin typeface="Calibri"/>
                        </a:rPr>
                        <a:t>n/a</a:t>
                      </a:r>
                    </a:p>
                  </a:txBody>
                  <a:tcPr marL="9525" marR="9525" marT="9525" marB="0" anchor="ctr">
                    <a:lnL w="6350" cap="flat" cmpd="sng" algn="ctr">
                      <a:solidFill>
                        <a:srgbClr val="8DB4E2"/>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rtl="0" fontAlgn="ctr"/>
                      <a:r>
                        <a:rPr lang="en-GB" sz="1100" b="0" i="0" u="none" strike="noStrike" dirty="0">
                          <a:solidFill>
                            <a:srgbClr val="000000"/>
                          </a:solidFill>
                          <a:effectLst/>
                          <a:latin typeface="Calibri"/>
                        </a:rPr>
                        <a:t>3.7</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381000">
                <a:tc>
                  <a:txBody>
                    <a:bodyPr/>
                    <a:lstStyle/>
                    <a:p>
                      <a:pPr algn="ctr" rtl="0" fontAlgn="ctr"/>
                      <a:r>
                        <a:rPr lang="en-GB" sz="1100" b="0" i="0" u="none" strike="noStrike" dirty="0">
                          <a:solidFill>
                            <a:srgbClr val="000000"/>
                          </a:solidFill>
                          <a:effectLst/>
                          <a:latin typeface="Calibri"/>
                        </a:rPr>
                        <a:t>Jul-07</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a:rPr>
                        <a:t>Jul-10</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a:rPr>
                        <a:t>3.0</a:t>
                      </a:r>
                    </a:p>
                  </a:txBody>
                  <a:tcPr marL="9525" marR="9525" marT="9525" marB="0" anchor="ctr">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a:rPr>
                        <a:t>Teaching Personnel</a:t>
                      </a:r>
                    </a:p>
                  </a:txBody>
                  <a:tcPr marL="9525" marR="9525" marT="9525" marB="0" anchor="ctr">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a:rPr>
                        <a:t>RJD</a:t>
                      </a:r>
                    </a:p>
                  </a:txBody>
                  <a:tcPr marL="9525" marR="9525" marT="9525" marB="0" anchor="ctr">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a:rPr>
                        <a:t>Graphite</a:t>
                      </a:r>
                    </a:p>
                  </a:txBody>
                  <a:tcPr marL="9525" marR="9525" marT="9525" marB="0" anchor="ctr">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a:rPr>
                        <a:t>24</a:t>
                      </a:r>
                    </a:p>
                  </a:txBody>
                  <a:tcPr marL="9525" marR="9525" marT="9525" marB="0" anchor="ctr">
                    <a:lnL w="6350" cap="flat" cmpd="sng" algn="ctr">
                      <a:solidFill>
                        <a:srgbClr val="8DB4E2"/>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a:rPr>
                        <a:t>45</a:t>
                      </a:r>
                    </a:p>
                  </a:txBody>
                  <a:tcPr marL="9525" marR="9525" marT="9525" marB="0" anchor="ctr">
                    <a:lnL>
                      <a:noFill/>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a:rPr>
                        <a:t>1.9</a:t>
                      </a:r>
                    </a:p>
                  </a:txBody>
                  <a:tcPr marL="9525" marR="9525" marT="9525" marB="0" anchor="ctr">
                    <a:lnL w="6350" cap="flat" cmpd="sng" algn="ctr">
                      <a:solidFill>
                        <a:srgbClr val="8DB4E2"/>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a:rPr>
                        <a:t>3.0</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381000">
                <a:tc>
                  <a:txBody>
                    <a:bodyPr/>
                    <a:lstStyle/>
                    <a:p>
                      <a:pPr algn="ctr" rtl="0" fontAlgn="ctr"/>
                      <a:r>
                        <a:rPr lang="en-GB" sz="1100" b="0" i="0" u="none" strike="noStrike" dirty="0">
                          <a:solidFill>
                            <a:srgbClr val="000000"/>
                          </a:solidFill>
                          <a:effectLst/>
                          <a:latin typeface="Calibri"/>
                        </a:rPr>
                        <a:t>Aug-08</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rtl="0" fontAlgn="ctr"/>
                      <a:r>
                        <a:rPr lang="en-GB" sz="1100" b="0" i="0" u="none" strike="noStrike" dirty="0">
                          <a:solidFill>
                            <a:srgbClr val="000000"/>
                          </a:solidFill>
                          <a:effectLst/>
                          <a:latin typeface="Calibri"/>
                        </a:rPr>
                        <a:t>Jun-10</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rtl="0" fontAlgn="ctr"/>
                      <a:r>
                        <a:rPr lang="en-GB" sz="1100" b="0" i="0" u="none" strike="noStrike" dirty="0">
                          <a:solidFill>
                            <a:srgbClr val="000000"/>
                          </a:solidFill>
                          <a:effectLst/>
                          <a:latin typeface="Calibri"/>
                        </a:rPr>
                        <a:t>1.8</a:t>
                      </a:r>
                    </a:p>
                  </a:txBody>
                  <a:tcPr marL="9525" marR="9525" marT="9525" marB="0" anchor="ctr">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rtl="0" fontAlgn="ctr"/>
                      <a:r>
                        <a:rPr lang="en-GB" sz="1100" b="0" i="0" u="none" strike="noStrike" dirty="0">
                          <a:solidFill>
                            <a:srgbClr val="000000"/>
                          </a:solidFill>
                          <a:effectLst/>
                          <a:latin typeface="Calibri"/>
                        </a:rPr>
                        <a:t>ICS</a:t>
                      </a:r>
                    </a:p>
                  </a:txBody>
                  <a:tcPr marL="9525" marR="9525" marT="9525" marB="0" anchor="ctr">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rtl="0" fontAlgn="ctr"/>
                      <a:r>
                        <a:rPr lang="en-GB" sz="1100" b="0" i="0" u="none" strike="noStrike" dirty="0">
                          <a:solidFill>
                            <a:srgbClr val="000000"/>
                          </a:solidFill>
                          <a:effectLst/>
                          <a:latin typeface="Calibri"/>
                        </a:rPr>
                        <a:t>Inflexion</a:t>
                      </a:r>
                    </a:p>
                  </a:txBody>
                  <a:tcPr marL="9525" marR="9525" marT="9525" marB="0" anchor="ctr">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rtl="0" fontAlgn="ctr"/>
                      <a:r>
                        <a:rPr lang="en-GB" sz="1100" b="0" i="0" u="none" strike="noStrike" dirty="0">
                          <a:solidFill>
                            <a:srgbClr val="000000"/>
                          </a:solidFill>
                          <a:effectLst/>
                          <a:latin typeface="Calibri"/>
                        </a:rPr>
                        <a:t>Blackstone</a:t>
                      </a:r>
                    </a:p>
                  </a:txBody>
                  <a:tcPr marL="9525" marR="9525" marT="9525" marB="0" anchor="ctr">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rtl="0" fontAlgn="ctr"/>
                      <a:r>
                        <a:rPr lang="en-GB" sz="1100" b="0" i="0" u="none" strike="noStrike" dirty="0">
                          <a:solidFill>
                            <a:srgbClr val="000000"/>
                          </a:solidFill>
                          <a:effectLst/>
                          <a:latin typeface="Calibri"/>
                        </a:rPr>
                        <a:t>ND</a:t>
                      </a:r>
                    </a:p>
                  </a:txBody>
                  <a:tcPr marL="9525" marR="9525" marT="9525" marB="0" anchor="ctr">
                    <a:lnL w="6350" cap="flat" cmpd="sng" algn="ctr">
                      <a:solidFill>
                        <a:srgbClr val="8DB4E2"/>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rtl="0" fontAlgn="ctr"/>
                      <a:r>
                        <a:rPr lang="en-GB" sz="1100" b="0" i="0" u="none" strike="noStrike" dirty="0">
                          <a:solidFill>
                            <a:srgbClr val="000000"/>
                          </a:solidFill>
                          <a:effectLst/>
                          <a:latin typeface="Calibri"/>
                        </a:rPr>
                        <a:t>110</a:t>
                      </a:r>
                    </a:p>
                  </a:txBody>
                  <a:tcPr marL="9525" marR="9525" marT="9525" marB="0" anchor="ctr">
                    <a:lnL>
                      <a:noFill/>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rtl="0" fontAlgn="ctr"/>
                      <a:r>
                        <a:rPr lang="en-GB" sz="1100" b="0" i="0" u="none" strike="noStrike" dirty="0">
                          <a:solidFill>
                            <a:srgbClr val="000000"/>
                          </a:solidFill>
                          <a:effectLst/>
                          <a:latin typeface="Calibri"/>
                        </a:rPr>
                        <a:t>n/a</a:t>
                      </a:r>
                    </a:p>
                  </a:txBody>
                  <a:tcPr marL="9525" marR="9525" marT="9525" marB="0" anchor="ctr">
                    <a:lnL w="6350" cap="flat" cmpd="sng" algn="ctr">
                      <a:solidFill>
                        <a:srgbClr val="8DB4E2"/>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rtl="0" fontAlgn="ctr"/>
                      <a:r>
                        <a:rPr lang="en-GB" sz="1100" b="0" i="0" u="none" strike="noStrike" dirty="0">
                          <a:solidFill>
                            <a:srgbClr val="000000"/>
                          </a:solidFill>
                          <a:effectLst/>
                          <a:latin typeface="Calibri"/>
                        </a:rPr>
                        <a:t>2.7</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95275">
                <a:tc>
                  <a:txBody>
                    <a:bodyPr/>
                    <a:lstStyle/>
                    <a:p>
                      <a:pPr algn="ctr" rtl="0" fontAlgn="ctr"/>
                      <a:r>
                        <a:rPr lang="en-GB" sz="1100" b="0" i="0" u="none" strike="noStrike" dirty="0">
                          <a:solidFill>
                            <a:srgbClr val="000000"/>
                          </a:solidFill>
                          <a:effectLst/>
                          <a:latin typeface="Calibri"/>
                        </a:rPr>
                        <a:t> </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a:rPr>
                        <a:t> </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a:rPr>
                        <a:t> </a:t>
                      </a:r>
                    </a:p>
                  </a:txBody>
                  <a:tcPr marL="9525" marR="9525" marT="9525" marB="0" anchor="ctr">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a:rPr>
                        <a:t> </a:t>
                      </a:r>
                    </a:p>
                  </a:txBody>
                  <a:tcPr marL="9525" marR="9525" marT="9525" marB="0" anchor="ctr">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a:rPr>
                        <a:t> </a:t>
                      </a:r>
                    </a:p>
                  </a:txBody>
                  <a:tcPr marL="9525" marR="9525" marT="9525" marB="0" anchor="ctr">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a:rPr>
                        <a:t> </a:t>
                      </a:r>
                    </a:p>
                  </a:txBody>
                  <a:tcPr marL="9525" marR="9525" marT="9525" marB="0" anchor="ctr">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rtl="0" fontAlgn="ctr"/>
                      <a:r>
                        <a:rPr lang="en-GB" sz="1800" b="0" i="0" u="none" strike="noStrike" dirty="0">
                          <a:solidFill>
                            <a:srgbClr val="000000"/>
                          </a:solidFill>
                          <a:effectLst/>
                          <a:latin typeface="Arial"/>
                        </a:rPr>
                        <a:t> </a:t>
                      </a:r>
                    </a:p>
                  </a:txBody>
                  <a:tcPr marL="9525" marR="9525" marT="9525" marB="0" anchor="ctr">
                    <a:lnL w="6350" cap="flat" cmpd="sng" algn="ctr">
                      <a:solidFill>
                        <a:srgbClr val="8DB4E2"/>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a:rPr>
                        <a:t> </a:t>
                      </a:r>
                    </a:p>
                  </a:txBody>
                  <a:tcPr marL="9525" marR="9525" marT="9525" marB="0" anchor="ctr">
                    <a:lnL>
                      <a:noFill/>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rtl="0" fontAlgn="ctr"/>
                      <a:r>
                        <a:rPr lang="en-GB" sz="1800" b="0" i="0" u="none" strike="noStrike" dirty="0">
                          <a:solidFill>
                            <a:srgbClr val="000000"/>
                          </a:solidFill>
                          <a:effectLst/>
                          <a:latin typeface="Arial"/>
                        </a:rPr>
                        <a:t> </a:t>
                      </a:r>
                    </a:p>
                  </a:txBody>
                  <a:tcPr marL="9525" marR="9525" marT="9525" marB="0" anchor="ctr">
                    <a:lnL w="6350" cap="flat" cmpd="sng" algn="ctr">
                      <a:solidFill>
                        <a:srgbClr val="8DB4E2"/>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rtl="0" fontAlgn="ctr"/>
                      <a:r>
                        <a:rPr lang="en-GB" sz="1800" b="0" i="0" u="none" strike="noStrike" dirty="0">
                          <a:solidFill>
                            <a:srgbClr val="000000"/>
                          </a:solidFill>
                          <a:effectLst/>
                          <a:latin typeface="Arial"/>
                        </a:rPr>
                        <a:t> </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95275">
                <a:tc>
                  <a:txBody>
                    <a:bodyPr/>
                    <a:lstStyle/>
                    <a:p>
                      <a:pPr algn="ctr" rtl="0" fontAlgn="ctr"/>
                      <a:r>
                        <a:rPr lang="en-GB" sz="1100" b="0" i="0" u="none" strike="noStrike" dirty="0">
                          <a:solidFill>
                            <a:srgbClr val="000000"/>
                          </a:solidFill>
                          <a:effectLst/>
                          <a:latin typeface="Calibri"/>
                        </a:rPr>
                        <a:t>Mean </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8064A2"/>
                      </a:solidFill>
                      <a:prstDash val="solid"/>
                      <a:round/>
                      <a:headEnd type="none" w="med" len="med"/>
                      <a:tailEnd type="none" w="med" len="med"/>
                    </a:lnB>
                    <a:solidFill>
                      <a:srgbClr val="DCE6F1"/>
                    </a:solidFill>
                  </a:tcPr>
                </a:tc>
                <a:tc>
                  <a:txBody>
                    <a:bodyPr/>
                    <a:lstStyle/>
                    <a:p>
                      <a:pPr algn="ctr" rtl="0" fontAlgn="ctr"/>
                      <a:r>
                        <a:rPr lang="en-GB" sz="1100" b="0" i="0" u="none" strike="noStrike" dirty="0">
                          <a:solidFill>
                            <a:srgbClr val="000000"/>
                          </a:solidFill>
                          <a:effectLst/>
                          <a:latin typeface="Calibri"/>
                        </a:rPr>
                        <a:t> </a:t>
                      </a:r>
                    </a:p>
                  </a:txBody>
                  <a:tcPr marL="9525" marR="9525" marT="9525" marB="0" anchor="ctr">
                    <a:lnL w="6350" cap="flat" cmpd="sng" algn="ctr">
                      <a:solidFill>
                        <a:srgbClr val="95B3D7"/>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8064A2"/>
                      </a:solidFill>
                      <a:prstDash val="solid"/>
                      <a:round/>
                      <a:headEnd type="none" w="med" len="med"/>
                      <a:tailEnd type="none" w="med" len="med"/>
                    </a:lnB>
                    <a:solidFill>
                      <a:srgbClr val="DCE6F1"/>
                    </a:solidFill>
                  </a:tcPr>
                </a:tc>
                <a:tc>
                  <a:txBody>
                    <a:bodyPr/>
                    <a:lstStyle/>
                    <a:p>
                      <a:pPr algn="ctr" rtl="0" fontAlgn="ctr"/>
                      <a:r>
                        <a:rPr lang="en-GB" sz="1100" b="0" i="0" u="none" strike="noStrike" dirty="0">
                          <a:solidFill>
                            <a:srgbClr val="000000"/>
                          </a:solidFill>
                          <a:effectLst/>
                          <a:latin typeface="Calibri"/>
                        </a:rPr>
                        <a:t>5.18</a:t>
                      </a:r>
                    </a:p>
                  </a:txBody>
                  <a:tcPr marL="9525" marR="9525" marT="9525" marB="0" anchor="ctr">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8064A2"/>
                      </a:solidFill>
                      <a:prstDash val="solid"/>
                      <a:round/>
                      <a:headEnd type="none" w="med" len="med"/>
                      <a:tailEnd type="none" w="med" len="med"/>
                    </a:lnB>
                    <a:solidFill>
                      <a:srgbClr val="DCE6F1"/>
                    </a:solidFill>
                  </a:tcPr>
                </a:tc>
                <a:tc>
                  <a:txBody>
                    <a:bodyPr/>
                    <a:lstStyle/>
                    <a:p>
                      <a:pPr algn="ctr" rtl="0" fontAlgn="ctr"/>
                      <a:r>
                        <a:rPr lang="en-GB" sz="1100" b="0" i="0" u="none" strike="noStrike" dirty="0">
                          <a:solidFill>
                            <a:srgbClr val="000000"/>
                          </a:solidFill>
                          <a:effectLst/>
                          <a:latin typeface="Calibri"/>
                        </a:rPr>
                        <a:t> </a:t>
                      </a:r>
                    </a:p>
                  </a:txBody>
                  <a:tcPr marL="9525" marR="9525" marT="9525" marB="0" anchor="ctr">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8064A2"/>
                      </a:solidFill>
                      <a:prstDash val="solid"/>
                      <a:round/>
                      <a:headEnd type="none" w="med" len="med"/>
                      <a:tailEnd type="none" w="med" len="med"/>
                    </a:lnB>
                    <a:solidFill>
                      <a:srgbClr val="DCE6F1"/>
                    </a:solidFill>
                  </a:tcPr>
                </a:tc>
                <a:tc>
                  <a:txBody>
                    <a:bodyPr/>
                    <a:lstStyle/>
                    <a:p>
                      <a:pPr algn="ctr" rtl="0" fontAlgn="ctr"/>
                      <a:r>
                        <a:rPr lang="en-GB" sz="1100" b="0" i="0" u="none" strike="noStrike" dirty="0">
                          <a:solidFill>
                            <a:srgbClr val="000000"/>
                          </a:solidFill>
                          <a:effectLst/>
                          <a:latin typeface="Calibri"/>
                        </a:rPr>
                        <a:t> </a:t>
                      </a:r>
                    </a:p>
                  </a:txBody>
                  <a:tcPr marL="9525" marR="9525" marT="9525" marB="0" anchor="ctr">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8064A2"/>
                      </a:solidFill>
                      <a:prstDash val="solid"/>
                      <a:round/>
                      <a:headEnd type="none" w="med" len="med"/>
                      <a:tailEnd type="none" w="med" len="med"/>
                    </a:lnB>
                    <a:solidFill>
                      <a:srgbClr val="DCE6F1"/>
                    </a:solidFill>
                  </a:tcPr>
                </a:tc>
                <a:tc>
                  <a:txBody>
                    <a:bodyPr/>
                    <a:lstStyle/>
                    <a:p>
                      <a:pPr algn="ctr" rtl="0" fontAlgn="ctr"/>
                      <a:r>
                        <a:rPr lang="en-GB" sz="1100" b="0" i="0" u="none" strike="noStrike" dirty="0">
                          <a:solidFill>
                            <a:srgbClr val="000000"/>
                          </a:solidFill>
                          <a:effectLst/>
                          <a:latin typeface="Calibri"/>
                        </a:rPr>
                        <a:t> </a:t>
                      </a:r>
                    </a:p>
                  </a:txBody>
                  <a:tcPr marL="9525" marR="9525" marT="9525" marB="0" anchor="ctr">
                    <a:lnL w="6350" cap="flat" cmpd="sng" algn="ctr">
                      <a:solidFill>
                        <a:srgbClr val="8DB4E2"/>
                      </a:solidFill>
                      <a:prstDash val="solid"/>
                      <a:round/>
                      <a:headEnd type="none" w="med" len="med"/>
                      <a:tailEnd type="none" w="med" len="med"/>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8064A2"/>
                      </a:solidFill>
                      <a:prstDash val="solid"/>
                      <a:round/>
                      <a:headEnd type="none" w="med" len="med"/>
                      <a:tailEnd type="none" w="med" len="med"/>
                    </a:lnB>
                    <a:solidFill>
                      <a:srgbClr val="DCE6F1"/>
                    </a:solidFill>
                  </a:tcPr>
                </a:tc>
                <a:tc>
                  <a:txBody>
                    <a:bodyPr/>
                    <a:lstStyle/>
                    <a:p>
                      <a:pPr algn="ctr" rtl="0" fontAlgn="ctr"/>
                      <a:r>
                        <a:rPr lang="en-GB" sz="1800" b="0" i="0" u="none" strike="noStrike" dirty="0">
                          <a:solidFill>
                            <a:srgbClr val="000000"/>
                          </a:solidFill>
                          <a:effectLst/>
                          <a:latin typeface="Arial"/>
                        </a:rPr>
                        <a:t> </a:t>
                      </a:r>
                    </a:p>
                  </a:txBody>
                  <a:tcPr marL="9525" marR="9525" marT="9525" marB="0" anchor="ctr">
                    <a:lnL w="6350" cap="flat" cmpd="sng" algn="ctr">
                      <a:solidFill>
                        <a:srgbClr val="8DB4E2"/>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8064A2"/>
                      </a:solidFill>
                      <a:prstDash val="solid"/>
                      <a:round/>
                      <a:headEnd type="none" w="med" len="med"/>
                      <a:tailEnd type="none" w="med" len="med"/>
                    </a:lnB>
                    <a:solidFill>
                      <a:srgbClr val="DCE6F1"/>
                    </a:solidFill>
                  </a:tcPr>
                </a:tc>
                <a:tc>
                  <a:txBody>
                    <a:bodyPr/>
                    <a:lstStyle/>
                    <a:p>
                      <a:pPr algn="ctr" rtl="0" fontAlgn="ctr"/>
                      <a:r>
                        <a:rPr lang="en-GB" sz="1100" b="0" i="0" u="none" strike="noStrike" dirty="0">
                          <a:solidFill>
                            <a:srgbClr val="000000"/>
                          </a:solidFill>
                          <a:effectLst/>
                          <a:latin typeface="Calibri"/>
                        </a:rPr>
                        <a:t> </a:t>
                      </a:r>
                    </a:p>
                  </a:txBody>
                  <a:tcPr marL="9525" marR="9525" marT="9525" marB="0" anchor="ctr">
                    <a:lnL>
                      <a:noFill/>
                    </a:lnL>
                    <a:lnR w="6350" cap="flat" cmpd="sng" algn="ctr">
                      <a:solidFill>
                        <a:srgbClr val="8DB4E2"/>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8064A2"/>
                      </a:solidFill>
                      <a:prstDash val="solid"/>
                      <a:round/>
                      <a:headEnd type="none" w="med" len="med"/>
                      <a:tailEnd type="none" w="med" len="med"/>
                    </a:lnB>
                    <a:solidFill>
                      <a:srgbClr val="DCE6F1"/>
                    </a:solidFill>
                  </a:tcPr>
                </a:tc>
                <a:tc>
                  <a:txBody>
                    <a:bodyPr/>
                    <a:lstStyle/>
                    <a:p>
                      <a:pPr algn="ctr" rtl="0" fontAlgn="ctr"/>
                      <a:r>
                        <a:rPr lang="en-GB" sz="1100" b="0" i="0" u="none" strike="noStrike" dirty="0">
                          <a:solidFill>
                            <a:srgbClr val="000000"/>
                          </a:solidFill>
                          <a:effectLst/>
                          <a:latin typeface="Calibri"/>
                        </a:rPr>
                        <a:t>2.7</a:t>
                      </a:r>
                    </a:p>
                  </a:txBody>
                  <a:tcPr marL="9525" marR="9525" marT="9525" marB="0" anchor="ctr">
                    <a:lnL w="6350" cap="flat" cmpd="sng" algn="ctr">
                      <a:solidFill>
                        <a:srgbClr val="8DB4E2"/>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8064A2"/>
                      </a:solidFill>
                      <a:prstDash val="solid"/>
                      <a:round/>
                      <a:headEnd type="none" w="med" len="med"/>
                      <a:tailEnd type="none" w="med" len="med"/>
                    </a:lnB>
                    <a:solidFill>
                      <a:srgbClr val="DCE6F1"/>
                    </a:solidFill>
                  </a:tcPr>
                </a:tc>
                <a:tc>
                  <a:txBody>
                    <a:bodyPr/>
                    <a:lstStyle/>
                    <a:p>
                      <a:pPr algn="ctr" rtl="0" fontAlgn="ctr"/>
                      <a:r>
                        <a:rPr lang="en-GB" sz="1100" b="0" i="0" u="none" strike="noStrike" dirty="0">
                          <a:solidFill>
                            <a:srgbClr val="000000"/>
                          </a:solidFill>
                          <a:effectLst/>
                          <a:latin typeface="Calibri"/>
                        </a:rPr>
                        <a:t>3.6</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8064A2"/>
                      </a:solidFill>
                      <a:prstDash val="solid"/>
                      <a:round/>
                      <a:headEnd type="none" w="med" len="med"/>
                      <a:tailEnd type="none" w="med" len="med"/>
                    </a:lnB>
                    <a:solidFill>
                      <a:srgbClr val="DCE6F1"/>
                    </a:solidFill>
                  </a:tcPr>
                </a:tc>
              </a:tr>
            </a:tbl>
          </a:graphicData>
        </a:graphic>
      </p:graphicFrame>
    </p:spTree>
    <p:extLst>
      <p:ext uri="{BB962C8B-B14F-4D97-AF65-F5344CB8AC3E}">
        <p14:creationId xmlns:p14="http://schemas.microsoft.com/office/powerpoint/2010/main" val="54556234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9650" name="Rectangle 2"/>
          <p:cNvSpPr>
            <a:spLocks noGrp="1" noChangeArrowheads="1"/>
          </p:cNvSpPr>
          <p:nvPr>
            <p:ph type="ctrTitle"/>
          </p:nvPr>
        </p:nvSpPr>
        <p:spPr/>
        <p:txBody>
          <a:bodyPr/>
          <a:lstStyle/>
          <a:p>
            <a:r>
              <a:rPr lang="en-GB" b="1" dirty="0" smtClean="0"/>
              <a:t>Baird Human Capital </a:t>
            </a:r>
            <a:br>
              <a:rPr lang="en-GB" b="1" dirty="0" smtClean="0"/>
            </a:br>
            <a:r>
              <a:rPr lang="en-GB" b="1" dirty="0" smtClean="0"/>
              <a:t>Case Studies</a:t>
            </a:r>
            <a:endParaRPr lang="en-GB" b="1" dirty="0"/>
          </a:p>
        </p:txBody>
      </p:sp>
      <p:sp>
        <p:nvSpPr>
          <p:cNvPr id="4" name="TextBox 3"/>
          <p:cNvSpPr txBox="1"/>
          <p:nvPr/>
        </p:nvSpPr>
        <p:spPr>
          <a:xfrm>
            <a:off x="4391025" y="6477000"/>
            <a:ext cx="342900" cy="261610"/>
          </a:xfrm>
          <a:prstGeom prst="rect">
            <a:avLst/>
          </a:prstGeom>
          <a:noFill/>
        </p:spPr>
        <p:txBody>
          <a:bodyPr wrap="square" rtlCol="0">
            <a:spAutoFit/>
          </a:bodyPr>
          <a:lstStyle/>
          <a:p>
            <a:pPr algn="ctr"/>
            <a:r>
              <a:rPr lang="en-GB" sz="1100" dirty="0" smtClean="0">
                <a:solidFill>
                  <a:prstClr val="black"/>
                </a:solidFill>
              </a:rPr>
              <a:t>18</a:t>
            </a:r>
            <a:endParaRPr lang="en-GB" sz="1100" dirty="0">
              <a:solidFill>
                <a:prstClr val="black"/>
              </a:solidFill>
            </a:endParaRPr>
          </a:p>
        </p:txBody>
      </p:sp>
      <p:cxnSp>
        <p:nvCxnSpPr>
          <p:cNvPr id="5" name="Straight Connector 4"/>
          <p:cNvCxnSpPr/>
          <p:nvPr/>
        </p:nvCxnSpPr>
        <p:spPr>
          <a:xfrm flipV="1">
            <a:off x="395856" y="1012244"/>
            <a:ext cx="8377682" cy="10767"/>
          </a:xfrm>
          <a:prstGeom prst="line">
            <a:avLst/>
          </a:prstGeom>
          <a:ln w="34925"/>
        </p:spPr>
        <p:style>
          <a:lnRef idx="1">
            <a:schemeClr val="accent1"/>
          </a:lnRef>
          <a:fillRef idx="0">
            <a:schemeClr val="accent1"/>
          </a:fillRef>
          <a:effectRef idx="0">
            <a:schemeClr val="accent1"/>
          </a:effectRef>
          <a:fontRef idx="minor">
            <a:schemeClr val="tx1"/>
          </a:fontRef>
        </p:style>
      </p:cxnSp>
      <p:pic>
        <p:nvPicPr>
          <p:cNvPr id="6" name="Picture 2" descr="S:\Capital Partners\Business Development\Marketing\Picture files\Logos\Baird Capital Logos - Rebrand January 2013\BairdCapital-logo_rgb_300r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598" y="234085"/>
            <a:ext cx="2039363" cy="436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7463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8" name="Rectangle 10"/>
          <p:cNvSpPr>
            <a:spLocks noGrp="1" noChangeArrowheads="1"/>
          </p:cNvSpPr>
          <p:nvPr>
            <p:ph type="title"/>
          </p:nvPr>
        </p:nvSpPr>
        <p:spPr>
          <a:xfrm>
            <a:off x="304800" y="457200"/>
            <a:ext cx="8382000" cy="533400"/>
          </a:xfrm>
          <a:solidFill>
            <a:schemeClr val="bg1"/>
          </a:solidFill>
        </p:spPr>
        <p:txBody>
          <a:bodyPr>
            <a:noAutofit/>
          </a:bodyPr>
          <a:lstStyle/>
          <a:p>
            <a:pPr algn="l"/>
            <a:r>
              <a:rPr lang="en-GB" sz="2800" b="1" dirty="0" smtClean="0"/>
              <a:t>A Specialist Global Recruitment Company</a:t>
            </a:r>
            <a:endParaRPr lang="en-US" sz="2800" b="1" dirty="0"/>
          </a:p>
        </p:txBody>
      </p:sp>
      <p:sp>
        <p:nvSpPr>
          <p:cNvPr id="324619" name="Rectangle 11"/>
          <p:cNvSpPr>
            <a:spLocks noGrp="1" noChangeArrowheads="1"/>
          </p:cNvSpPr>
          <p:nvPr>
            <p:ph type="body" idx="1"/>
          </p:nvPr>
        </p:nvSpPr>
        <p:spPr>
          <a:xfrm>
            <a:off x="240323" y="1524000"/>
            <a:ext cx="8446477" cy="4724400"/>
          </a:xfrm>
        </p:spPr>
        <p:txBody>
          <a:bodyPr>
            <a:normAutofit fontScale="47500" lnSpcReduction="20000"/>
          </a:bodyPr>
          <a:lstStyle/>
          <a:p>
            <a:pPr>
              <a:spcBef>
                <a:spcPts val="1200"/>
              </a:spcBef>
            </a:pPr>
            <a:r>
              <a:rPr lang="en-GB" dirty="0" smtClean="0"/>
              <a:t>NES Global Talent (“NES”) is one of the fastest growing providers of specialist personnel to the international oil &amp; gas, power and infrastructure sectors</a:t>
            </a:r>
          </a:p>
          <a:p>
            <a:pPr>
              <a:spcBef>
                <a:spcPts val="1200"/>
              </a:spcBef>
            </a:pPr>
            <a:r>
              <a:rPr lang="en-GB" dirty="0" smtClean="0"/>
              <a:t>Industry leading productivity levels </a:t>
            </a:r>
          </a:p>
          <a:p>
            <a:pPr lvl="1">
              <a:spcBef>
                <a:spcPts val="1200"/>
              </a:spcBef>
              <a:buSzPct val="100000"/>
              <a:buFont typeface="Arial Narrow"/>
              <a:buChar char="―"/>
            </a:pPr>
            <a:r>
              <a:rPr lang="en-GB" dirty="0" smtClean="0"/>
              <a:t>Achieved through the rapid identification, placement and ongoing support of highly qualified engineers globally</a:t>
            </a:r>
          </a:p>
          <a:p>
            <a:pPr lvl="1">
              <a:spcBef>
                <a:spcPts val="1200"/>
              </a:spcBef>
              <a:buSzPct val="100000"/>
              <a:buFont typeface="Arial Narrow"/>
              <a:buChar char="―"/>
            </a:pPr>
            <a:r>
              <a:rPr lang="en-GB" dirty="0" smtClean="0"/>
              <a:t>Engineers paid c. £100k per annum (often materially more) for contracts typically lasting 12 - 18 months</a:t>
            </a:r>
          </a:p>
          <a:p>
            <a:pPr>
              <a:spcBef>
                <a:spcPts val="1200"/>
              </a:spcBef>
            </a:pPr>
            <a:r>
              <a:rPr lang="en-GB" dirty="0" smtClean="0"/>
              <a:t>EBITDA has increased every year since 2004, equivalent to a compound annual increase of 22%</a:t>
            </a:r>
          </a:p>
          <a:p>
            <a:pPr lvl="1">
              <a:spcBef>
                <a:spcPts val="1200"/>
              </a:spcBef>
              <a:buSzPct val="100000"/>
              <a:buFont typeface="Arial Narrow"/>
              <a:buChar char="―"/>
            </a:pPr>
            <a:r>
              <a:rPr lang="en-GB" dirty="0" smtClean="0"/>
              <a:t>Driven by the Global division, which has increased both EBITDA and NFI at over 35% per annum</a:t>
            </a:r>
          </a:p>
          <a:p>
            <a:pPr lvl="1">
              <a:spcBef>
                <a:spcPts val="1200"/>
              </a:spcBef>
              <a:buSzPct val="100000"/>
              <a:buFont typeface="Arial Narrow"/>
              <a:buChar char="―"/>
            </a:pPr>
            <a:r>
              <a:rPr lang="en-GB" dirty="0" smtClean="0"/>
              <a:t>Global division EBITDA has increased from less than £2m to over £20m since 2004</a:t>
            </a:r>
          </a:p>
          <a:p>
            <a:pPr>
              <a:spcBef>
                <a:spcPts val="1200"/>
              </a:spcBef>
            </a:pPr>
            <a:r>
              <a:rPr lang="en-GB" dirty="0" smtClean="0"/>
              <a:t>2012F NFI and EBITDA of £59m and £24m, respectively </a:t>
            </a:r>
          </a:p>
          <a:p>
            <a:pPr>
              <a:spcBef>
                <a:spcPts val="1200"/>
              </a:spcBef>
            </a:pPr>
            <a:r>
              <a:rPr lang="en-GB" dirty="0" smtClean="0"/>
              <a:t>Attractive end markets with long term growth prospects</a:t>
            </a:r>
          </a:p>
          <a:p>
            <a:pPr>
              <a:spcBef>
                <a:spcPts val="1200"/>
              </a:spcBef>
            </a:pPr>
            <a:r>
              <a:rPr lang="en-GB" dirty="0" smtClean="0"/>
              <a:t>High barriers to entry in global markets</a:t>
            </a:r>
          </a:p>
          <a:p>
            <a:pPr>
              <a:spcBef>
                <a:spcPts val="1200"/>
              </a:spcBef>
            </a:pPr>
            <a:r>
              <a:rPr lang="en-GB" dirty="0" smtClean="0"/>
              <a:t>Highly fragmented market in which NES is a sector leader</a:t>
            </a:r>
          </a:p>
          <a:p>
            <a:pPr lvl="1">
              <a:spcBef>
                <a:spcPts val="1200"/>
              </a:spcBef>
              <a:buSzPct val="100000"/>
              <a:buFont typeface="Arial Narrow"/>
              <a:buChar char="―"/>
            </a:pPr>
            <a:r>
              <a:rPr lang="en-GB" dirty="0" smtClean="0"/>
              <a:t>Well placed to lead consolidation and become the global market leader</a:t>
            </a:r>
          </a:p>
          <a:p>
            <a:pPr>
              <a:spcBef>
                <a:spcPts val="1200"/>
              </a:spcBef>
            </a:pPr>
            <a:r>
              <a:rPr lang="en-GB" dirty="0" smtClean="0"/>
              <a:t>Headquartered in the UK, serves clients through a global network of 32 offices and employs c. 450 staff</a:t>
            </a:r>
          </a:p>
          <a:p>
            <a:pPr>
              <a:spcBef>
                <a:spcPts val="1200"/>
              </a:spcBef>
            </a:pPr>
            <a:endParaRPr lang="en-US" dirty="0"/>
          </a:p>
        </p:txBody>
      </p:sp>
      <p:pic>
        <p:nvPicPr>
          <p:cNvPr id="8" name="Picture 11" descr="NES-logo-new pos-rgb"/>
          <p:cNvPicPr>
            <a:picLocks noChangeAspect="1" noChangeArrowheads="1"/>
          </p:cNvPicPr>
          <p:nvPr/>
        </p:nvPicPr>
        <p:blipFill>
          <a:blip r:embed="rId3" cstate="print"/>
          <a:srcRect/>
          <a:stretch>
            <a:fillRect/>
          </a:stretch>
        </p:blipFill>
        <p:spPr bwMode="auto">
          <a:xfrm>
            <a:off x="228600" y="130964"/>
            <a:ext cx="843882" cy="309571"/>
          </a:xfrm>
          <a:prstGeom prst="rect">
            <a:avLst/>
          </a:prstGeom>
          <a:noFill/>
        </p:spPr>
      </p:pic>
      <p:cxnSp>
        <p:nvCxnSpPr>
          <p:cNvPr id="9" name="Straight Connector 8"/>
          <p:cNvCxnSpPr/>
          <p:nvPr/>
        </p:nvCxnSpPr>
        <p:spPr>
          <a:xfrm flipV="1">
            <a:off x="395856" y="1012244"/>
            <a:ext cx="8377682" cy="10767"/>
          </a:xfrm>
          <a:prstGeom prst="line">
            <a:avLst/>
          </a:prstGeom>
          <a:ln w="34925"/>
        </p:spPr>
        <p:style>
          <a:lnRef idx="1">
            <a:schemeClr val="accent1"/>
          </a:lnRef>
          <a:fillRef idx="0">
            <a:schemeClr val="accent1"/>
          </a:fillRef>
          <a:effectRef idx="0">
            <a:schemeClr val="accent1"/>
          </a:effectRef>
          <a:fontRef idx="minor">
            <a:schemeClr val="tx1"/>
          </a:fontRef>
        </p:style>
      </p:cxnSp>
      <p:pic>
        <p:nvPicPr>
          <p:cNvPr id="10" name="Picture 2" descr="S:\Capital Partners\Business Development\Marketing\Picture files\Logos\Baird Capital Logos - Rebrand January 2013\BairdCapital-logo_rgb_300r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598" y="234085"/>
            <a:ext cx="2039363" cy="43638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391025" y="6477000"/>
            <a:ext cx="342900" cy="261610"/>
          </a:xfrm>
          <a:prstGeom prst="rect">
            <a:avLst/>
          </a:prstGeom>
          <a:noFill/>
        </p:spPr>
        <p:txBody>
          <a:bodyPr wrap="square" rtlCol="0">
            <a:spAutoFit/>
          </a:bodyPr>
          <a:lstStyle/>
          <a:p>
            <a:pPr algn="ctr"/>
            <a:r>
              <a:rPr lang="en-GB" sz="1100" dirty="0" smtClean="0">
                <a:solidFill>
                  <a:prstClr val="black"/>
                </a:solidFill>
              </a:rPr>
              <a:t>19</a:t>
            </a:r>
            <a:endParaRPr lang="en-GB" sz="1100" dirty="0">
              <a:solidFill>
                <a:prstClr val="black"/>
              </a:solidFill>
            </a:endParaRPr>
          </a:p>
        </p:txBody>
      </p:sp>
    </p:spTree>
    <p:extLst>
      <p:ext uri="{BB962C8B-B14F-4D97-AF65-F5344CB8AC3E}">
        <p14:creationId xmlns:p14="http://schemas.microsoft.com/office/powerpoint/2010/main" val="4627733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ubtitle 2"/>
          <p:cNvSpPr>
            <a:spLocks noGrp="1"/>
          </p:cNvSpPr>
          <p:nvPr>
            <p:ph type="subTitle" idx="1"/>
          </p:nvPr>
        </p:nvSpPr>
        <p:spPr/>
        <p:txBody>
          <a:bodyPr/>
          <a:lstStyle/>
          <a:p>
            <a:endParaRPr lang="en-US" altLang="en-US" dirty="0" smtClean="0"/>
          </a:p>
        </p:txBody>
      </p:sp>
      <p:pic>
        <p:nvPicPr>
          <p:cNvPr id="5837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218384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281354" y="1371600"/>
            <a:ext cx="1577406" cy="1600200"/>
          </a:xfrm>
          <a:prstGeom prst="rect">
            <a:avLst/>
          </a:prstGeom>
          <a:noFill/>
          <a:ln w="9525">
            <a:noFill/>
            <a:miter lim="800000"/>
            <a:headEnd/>
            <a:tailEnd/>
          </a:ln>
          <a:effectLst/>
        </p:spPr>
      </p:pic>
      <p:sp>
        <p:nvSpPr>
          <p:cNvPr id="324619" name="Rectangle 11"/>
          <p:cNvSpPr>
            <a:spLocks noGrp="1" noChangeArrowheads="1"/>
          </p:cNvSpPr>
          <p:nvPr>
            <p:ph type="body" idx="1"/>
          </p:nvPr>
        </p:nvSpPr>
        <p:spPr>
          <a:xfrm>
            <a:off x="2110154" y="1295400"/>
            <a:ext cx="6752492" cy="2893100"/>
          </a:xfrm>
        </p:spPr>
        <p:txBody>
          <a:bodyPr>
            <a:normAutofit fontScale="92500" lnSpcReduction="10000"/>
          </a:bodyPr>
          <a:lstStyle/>
          <a:p>
            <a:pPr>
              <a:spcBef>
                <a:spcPts val="1300"/>
              </a:spcBef>
            </a:pPr>
            <a:r>
              <a:rPr lang="en-GB" sz="1300" dirty="0" smtClean="0"/>
              <a:t>NES required increased working capital facilities with greater operational flexibility to support 20%+ p.a. international growth</a:t>
            </a:r>
          </a:p>
          <a:p>
            <a:pPr>
              <a:spcBef>
                <a:spcPts val="1300"/>
              </a:spcBef>
            </a:pPr>
            <a:r>
              <a:rPr lang="en-GB" sz="1300" dirty="0" smtClean="0"/>
              <a:t>A broad group of traditional and alternative lenders were approached to participate in the enlarged working capital and term loan facilities</a:t>
            </a:r>
          </a:p>
          <a:p>
            <a:pPr>
              <a:spcBef>
                <a:spcPts val="1300"/>
              </a:spcBef>
            </a:pPr>
            <a:r>
              <a:rPr lang="en-GB" sz="1300" dirty="0" smtClean="0"/>
              <a:t>RBS led a club with HSBC and Lloyds to provide a £105 million, 5-year committed debt package consisting of:</a:t>
            </a:r>
          </a:p>
          <a:p>
            <a:pPr lvl="1">
              <a:spcBef>
                <a:spcPts val="1300"/>
              </a:spcBef>
              <a:buSzPct val="100000"/>
              <a:buFont typeface="Arial Narrow"/>
              <a:buChar char="―"/>
            </a:pPr>
            <a:r>
              <a:rPr lang="en-GB" sz="1300" dirty="0" smtClean="0"/>
              <a:t>£25 million term loan</a:t>
            </a:r>
          </a:p>
          <a:p>
            <a:pPr lvl="1">
              <a:spcBef>
                <a:spcPts val="1300"/>
              </a:spcBef>
              <a:buSzPct val="100000"/>
              <a:buFont typeface="Arial Narrow"/>
              <a:buChar char="―"/>
            </a:pPr>
            <a:r>
              <a:rPr lang="en-GB" sz="1300" dirty="0" smtClean="0"/>
              <a:t>£40 million invoice discounting facility</a:t>
            </a:r>
          </a:p>
          <a:p>
            <a:pPr lvl="1">
              <a:spcBef>
                <a:spcPts val="1300"/>
              </a:spcBef>
              <a:buSzPct val="100000"/>
              <a:buFont typeface="Arial Narrow"/>
              <a:buChar char="―"/>
            </a:pPr>
            <a:r>
              <a:rPr lang="en-GB" sz="1300" dirty="0" smtClean="0"/>
              <a:t>£40 million committed revolving credit facility</a:t>
            </a:r>
          </a:p>
          <a:p>
            <a:pPr>
              <a:spcBef>
                <a:spcPts val="1300"/>
              </a:spcBef>
            </a:pPr>
            <a:r>
              <a:rPr lang="en-GB" sz="1300" dirty="0" smtClean="0"/>
              <a:t>The lenders indicated that an additional £25 - £30 million of acquisition financing could be available to a purchaser</a:t>
            </a:r>
          </a:p>
        </p:txBody>
      </p:sp>
      <p:grpSp>
        <p:nvGrpSpPr>
          <p:cNvPr id="13" name="Group 7"/>
          <p:cNvGrpSpPr>
            <a:grpSpLocks/>
          </p:cNvGrpSpPr>
          <p:nvPr/>
        </p:nvGrpSpPr>
        <p:grpSpPr bwMode="auto">
          <a:xfrm>
            <a:off x="351692" y="4648200"/>
            <a:ext cx="3788308" cy="230188"/>
            <a:chOff x="146" y="864"/>
            <a:chExt cx="5470" cy="145"/>
          </a:xfrm>
        </p:grpSpPr>
        <p:sp>
          <p:nvSpPr>
            <p:cNvPr id="14" name="Rectangle 8"/>
            <p:cNvSpPr>
              <a:spLocks noChangeArrowheads="1"/>
            </p:cNvSpPr>
            <p:nvPr/>
          </p:nvSpPr>
          <p:spPr bwMode="auto">
            <a:xfrm>
              <a:off x="146" y="864"/>
              <a:ext cx="5470" cy="144"/>
            </a:xfrm>
            <a:prstGeom prst="rect">
              <a:avLst/>
            </a:prstGeom>
            <a:noFill/>
            <a:ln w="9525">
              <a:noFill/>
              <a:miter lim="800000"/>
              <a:headEnd/>
              <a:tailEnd/>
            </a:ln>
            <a:effectLst/>
          </p:spPr>
          <p:txBody>
            <a:bodyPr lIns="0" tIns="0" rIns="0" anchor="b"/>
            <a:lstStyle/>
            <a:p>
              <a:pPr>
                <a:spcBef>
                  <a:spcPct val="25000"/>
                </a:spcBef>
                <a:buFont typeface="Wingdings" pitchFamily="2" charset="2"/>
                <a:buNone/>
              </a:pPr>
              <a:r>
                <a:rPr lang="en-US" sz="1400" dirty="0" smtClean="0">
                  <a:solidFill>
                    <a:srgbClr val="000000"/>
                  </a:solidFill>
                </a:rPr>
                <a:t>Traditional Lenders Approached</a:t>
              </a:r>
              <a:endParaRPr lang="en-US" sz="1400" dirty="0">
                <a:solidFill>
                  <a:srgbClr val="000000"/>
                </a:solidFill>
              </a:endParaRPr>
            </a:p>
          </p:txBody>
        </p:sp>
        <p:sp>
          <p:nvSpPr>
            <p:cNvPr id="15" name="Line 9"/>
            <p:cNvSpPr>
              <a:spLocks noChangeShapeType="1"/>
            </p:cNvSpPr>
            <p:nvPr/>
          </p:nvSpPr>
          <p:spPr bwMode="auto">
            <a:xfrm>
              <a:off x="146" y="1009"/>
              <a:ext cx="5470" cy="0"/>
            </a:xfrm>
            <a:prstGeom prst="line">
              <a:avLst/>
            </a:prstGeom>
            <a:noFill/>
            <a:ln w="28575">
              <a:solidFill>
                <a:schemeClr val="tx1"/>
              </a:solidFill>
              <a:round/>
              <a:headEnd/>
              <a:tailEnd/>
            </a:ln>
            <a:effectLst>
              <a:outerShdw dist="35921" dir="2700000" algn="ctr" rotWithShape="0">
                <a:srgbClr val="DDDDDD"/>
              </a:outerShdw>
            </a:effectLst>
          </p:spPr>
          <p:txBody>
            <a:bodyPr/>
            <a:lstStyle/>
            <a:p>
              <a:endParaRPr lang="en-US" dirty="0">
                <a:solidFill>
                  <a:srgbClr val="000000"/>
                </a:solidFill>
              </a:endParaRPr>
            </a:p>
          </p:txBody>
        </p:sp>
      </p:grpSp>
      <p:grpSp>
        <p:nvGrpSpPr>
          <p:cNvPr id="25" name="Group 7"/>
          <p:cNvGrpSpPr>
            <a:grpSpLocks/>
          </p:cNvGrpSpPr>
          <p:nvPr/>
        </p:nvGrpSpPr>
        <p:grpSpPr bwMode="auto">
          <a:xfrm>
            <a:off x="4923692" y="4648200"/>
            <a:ext cx="3788308" cy="230188"/>
            <a:chOff x="146" y="864"/>
            <a:chExt cx="5470" cy="145"/>
          </a:xfrm>
        </p:grpSpPr>
        <p:sp>
          <p:nvSpPr>
            <p:cNvPr id="26" name="Rectangle 8"/>
            <p:cNvSpPr>
              <a:spLocks noChangeArrowheads="1"/>
            </p:cNvSpPr>
            <p:nvPr/>
          </p:nvSpPr>
          <p:spPr bwMode="auto">
            <a:xfrm>
              <a:off x="146" y="864"/>
              <a:ext cx="5470" cy="144"/>
            </a:xfrm>
            <a:prstGeom prst="rect">
              <a:avLst/>
            </a:prstGeom>
            <a:noFill/>
            <a:ln w="9525">
              <a:noFill/>
              <a:miter lim="800000"/>
              <a:headEnd/>
              <a:tailEnd/>
            </a:ln>
            <a:effectLst/>
          </p:spPr>
          <p:txBody>
            <a:bodyPr lIns="0" tIns="0" rIns="0" anchor="b"/>
            <a:lstStyle/>
            <a:p>
              <a:pPr>
                <a:spcBef>
                  <a:spcPct val="25000"/>
                </a:spcBef>
                <a:buFont typeface="Wingdings" pitchFamily="2" charset="2"/>
                <a:buNone/>
              </a:pPr>
              <a:r>
                <a:rPr lang="en-US" sz="1400" dirty="0" smtClean="0">
                  <a:solidFill>
                    <a:srgbClr val="000000"/>
                  </a:solidFill>
                </a:rPr>
                <a:t>Alternative Lenders Approached</a:t>
              </a:r>
              <a:endParaRPr lang="en-US" sz="1400" dirty="0">
                <a:solidFill>
                  <a:srgbClr val="000000"/>
                </a:solidFill>
              </a:endParaRPr>
            </a:p>
          </p:txBody>
        </p:sp>
        <p:sp>
          <p:nvSpPr>
            <p:cNvPr id="27" name="Line 9"/>
            <p:cNvSpPr>
              <a:spLocks noChangeShapeType="1"/>
            </p:cNvSpPr>
            <p:nvPr/>
          </p:nvSpPr>
          <p:spPr bwMode="auto">
            <a:xfrm>
              <a:off x="146" y="1009"/>
              <a:ext cx="5470" cy="0"/>
            </a:xfrm>
            <a:prstGeom prst="line">
              <a:avLst/>
            </a:prstGeom>
            <a:noFill/>
            <a:ln w="28575">
              <a:solidFill>
                <a:schemeClr val="tx1"/>
              </a:solidFill>
              <a:round/>
              <a:headEnd/>
              <a:tailEnd/>
            </a:ln>
            <a:effectLst>
              <a:outerShdw dist="35921" dir="2700000" algn="ctr" rotWithShape="0">
                <a:srgbClr val="DDDDDD"/>
              </a:outerShdw>
            </a:effectLst>
          </p:spPr>
          <p:txBody>
            <a:bodyPr/>
            <a:lstStyle/>
            <a:p>
              <a:endParaRPr lang="en-US" dirty="0">
                <a:solidFill>
                  <a:srgbClr val="000000"/>
                </a:solidFill>
              </a:endParaRPr>
            </a:p>
          </p:txBody>
        </p:sp>
      </p:grpSp>
      <p:grpSp>
        <p:nvGrpSpPr>
          <p:cNvPr id="40" name="Group 39"/>
          <p:cNvGrpSpPr/>
          <p:nvPr/>
        </p:nvGrpSpPr>
        <p:grpSpPr>
          <a:xfrm>
            <a:off x="4994031" y="5036349"/>
            <a:ext cx="3557668" cy="260525"/>
            <a:chOff x="5410200" y="5335734"/>
            <a:chExt cx="3854140" cy="260525"/>
          </a:xfrm>
        </p:grpSpPr>
        <p:pic>
          <p:nvPicPr>
            <p:cNvPr id="46" name="Picture 45" descr="ARES Mgmt.emf"/>
            <p:cNvPicPr>
              <a:picLocks noChangeAspect="1"/>
            </p:cNvPicPr>
            <p:nvPr/>
          </p:nvPicPr>
          <p:blipFill>
            <a:blip r:embed="rId4" cstate="print"/>
            <a:stretch>
              <a:fillRect/>
            </a:stretch>
          </p:blipFill>
          <p:spPr>
            <a:xfrm>
              <a:off x="5410200" y="5377099"/>
              <a:ext cx="575649" cy="177794"/>
            </a:xfrm>
            <a:prstGeom prst="rect">
              <a:avLst/>
            </a:prstGeom>
          </p:spPr>
        </p:pic>
        <p:pic>
          <p:nvPicPr>
            <p:cNvPr id="48" name="Picture 47" descr="Highbridge.emf"/>
            <p:cNvPicPr>
              <a:picLocks noChangeAspect="1"/>
            </p:cNvPicPr>
            <p:nvPr/>
          </p:nvPicPr>
          <p:blipFill>
            <a:blip r:embed="rId5" cstate="print"/>
            <a:stretch>
              <a:fillRect/>
            </a:stretch>
          </p:blipFill>
          <p:spPr>
            <a:xfrm>
              <a:off x="6522903" y="5335734"/>
              <a:ext cx="1093444" cy="260525"/>
            </a:xfrm>
            <a:prstGeom prst="rect">
              <a:avLst/>
            </a:prstGeom>
          </p:spPr>
        </p:pic>
        <p:pic>
          <p:nvPicPr>
            <p:cNvPr id="49" name="Picture 48" descr="Hutton Collins.emf"/>
            <p:cNvPicPr>
              <a:picLocks noChangeAspect="1"/>
            </p:cNvPicPr>
            <p:nvPr/>
          </p:nvPicPr>
          <p:blipFill>
            <a:blip r:embed="rId6" cstate="print"/>
            <a:stretch>
              <a:fillRect/>
            </a:stretch>
          </p:blipFill>
          <p:spPr>
            <a:xfrm>
              <a:off x="8153400" y="5369393"/>
              <a:ext cx="1110940" cy="193207"/>
            </a:xfrm>
            <a:prstGeom prst="rect">
              <a:avLst/>
            </a:prstGeom>
          </p:spPr>
        </p:pic>
      </p:grpSp>
      <p:grpSp>
        <p:nvGrpSpPr>
          <p:cNvPr id="42" name="Group 41"/>
          <p:cNvGrpSpPr/>
          <p:nvPr/>
        </p:nvGrpSpPr>
        <p:grpSpPr>
          <a:xfrm>
            <a:off x="5991019" y="5590252"/>
            <a:ext cx="1237059" cy="407310"/>
            <a:chOff x="6490270" y="5889638"/>
            <a:chExt cx="1340147" cy="407310"/>
          </a:xfrm>
        </p:grpSpPr>
        <p:pic>
          <p:nvPicPr>
            <p:cNvPr id="50" name="Picture 49" descr="ICG.emf"/>
            <p:cNvPicPr>
              <a:picLocks noChangeAspect="1"/>
            </p:cNvPicPr>
            <p:nvPr/>
          </p:nvPicPr>
          <p:blipFill>
            <a:blip r:embed="rId7" cstate="print"/>
            <a:stretch>
              <a:fillRect/>
            </a:stretch>
          </p:blipFill>
          <p:spPr>
            <a:xfrm>
              <a:off x="6490270" y="5900086"/>
              <a:ext cx="215330" cy="386414"/>
            </a:xfrm>
            <a:prstGeom prst="rect">
              <a:avLst/>
            </a:prstGeom>
          </p:spPr>
        </p:pic>
        <p:pic>
          <p:nvPicPr>
            <p:cNvPr id="51" name="Picture 50" descr="Och-Ziff.gif"/>
            <p:cNvPicPr>
              <a:picLocks noChangeAspect="1"/>
            </p:cNvPicPr>
            <p:nvPr/>
          </p:nvPicPr>
          <p:blipFill>
            <a:blip r:embed="rId8" cstate="print"/>
            <a:stretch>
              <a:fillRect/>
            </a:stretch>
          </p:blipFill>
          <p:spPr>
            <a:xfrm>
              <a:off x="7315200" y="5889638"/>
              <a:ext cx="515217" cy="407310"/>
            </a:xfrm>
            <a:prstGeom prst="rect">
              <a:avLst/>
            </a:prstGeom>
          </p:spPr>
        </p:pic>
      </p:grpSp>
      <p:grpSp>
        <p:nvGrpSpPr>
          <p:cNvPr id="47" name="Group 46"/>
          <p:cNvGrpSpPr/>
          <p:nvPr/>
        </p:nvGrpSpPr>
        <p:grpSpPr>
          <a:xfrm>
            <a:off x="422031" y="5029200"/>
            <a:ext cx="3596275" cy="1371600"/>
            <a:chOff x="457200" y="5029200"/>
            <a:chExt cx="3895965" cy="1371600"/>
          </a:xfrm>
        </p:grpSpPr>
        <p:pic>
          <p:nvPicPr>
            <p:cNvPr id="37" name="Picture 36" descr="Bank of Ireland Group.emf"/>
            <p:cNvPicPr>
              <a:picLocks noChangeAspect="1"/>
            </p:cNvPicPr>
            <p:nvPr/>
          </p:nvPicPr>
          <p:blipFill>
            <a:blip r:embed="rId9" cstate="print"/>
            <a:stretch>
              <a:fillRect/>
            </a:stretch>
          </p:blipFill>
          <p:spPr>
            <a:xfrm>
              <a:off x="1774825" y="5079620"/>
              <a:ext cx="1447800" cy="137210"/>
            </a:xfrm>
            <a:prstGeom prst="rect">
              <a:avLst/>
            </a:prstGeom>
          </p:spPr>
        </p:pic>
        <p:pic>
          <p:nvPicPr>
            <p:cNvPr id="38" name="Picture 37" descr="Calyon.emf"/>
            <p:cNvPicPr>
              <a:picLocks noChangeAspect="1"/>
            </p:cNvPicPr>
            <p:nvPr/>
          </p:nvPicPr>
          <p:blipFill>
            <a:blip r:embed="rId10" cstate="print"/>
            <a:stretch>
              <a:fillRect/>
            </a:stretch>
          </p:blipFill>
          <p:spPr>
            <a:xfrm>
              <a:off x="457200" y="5616014"/>
              <a:ext cx="1430044" cy="185925"/>
            </a:xfrm>
            <a:prstGeom prst="rect">
              <a:avLst/>
            </a:prstGeom>
          </p:spPr>
        </p:pic>
        <p:pic>
          <p:nvPicPr>
            <p:cNvPr id="34" name="Picture 33" descr="HSBC..emf"/>
            <p:cNvPicPr>
              <a:picLocks noChangeAspect="1"/>
            </p:cNvPicPr>
            <p:nvPr/>
          </p:nvPicPr>
          <p:blipFill>
            <a:blip r:embed="rId11" cstate="print"/>
            <a:stretch>
              <a:fillRect/>
            </a:stretch>
          </p:blipFill>
          <p:spPr>
            <a:xfrm>
              <a:off x="3505200" y="5637030"/>
              <a:ext cx="806921" cy="143893"/>
            </a:xfrm>
            <a:prstGeom prst="rect">
              <a:avLst/>
            </a:prstGeom>
          </p:spPr>
        </p:pic>
        <p:pic>
          <p:nvPicPr>
            <p:cNvPr id="29" name="Picture 28" descr="GE (General Electric Blue - transparent).png"/>
            <p:cNvPicPr>
              <a:picLocks noChangeAspect="1"/>
            </p:cNvPicPr>
            <p:nvPr/>
          </p:nvPicPr>
          <p:blipFill>
            <a:blip r:embed="rId12" cstate="print"/>
            <a:stretch>
              <a:fillRect/>
            </a:stretch>
          </p:blipFill>
          <p:spPr>
            <a:xfrm>
              <a:off x="2537798" y="5550552"/>
              <a:ext cx="316848" cy="316848"/>
            </a:xfrm>
            <a:prstGeom prst="rect">
              <a:avLst/>
            </a:prstGeom>
          </p:spPr>
        </p:pic>
        <p:grpSp>
          <p:nvGrpSpPr>
            <p:cNvPr id="31" name="Group 30"/>
            <p:cNvGrpSpPr/>
            <p:nvPr/>
          </p:nvGrpSpPr>
          <p:grpSpPr>
            <a:xfrm>
              <a:off x="457200" y="5984449"/>
              <a:ext cx="3715933" cy="416351"/>
              <a:chOff x="457200" y="6017093"/>
              <a:chExt cx="3715933" cy="416351"/>
            </a:xfrm>
          </p:grpSpPr>
          <p:pic>
            <p:nvPicPr>
              <p:cNvPr id="32" name="Picture 31" descr="Investec.emf"/>
              <p:cNvPicPr>
                <a:picLocks noChangeAspect="1"/>
              </p:cNvPicPr>
              <p:nvPr/>
            </p:nvPicPr>
            <p:blipFill>
              <a:blip r:embed="rId13" cstate="print"/>
              <a:stretch>
                <a:fillRect/>
              </a:stretch>
            </p:blipFill>
            <p:spPr>
              <a:xfrm>
                <a:off x="457200" y="6116388"/>
                <a:ext cx="1183484" cy="217761"/>
              </a:xfrm>
              <a:prstGeom prst="rect">
                <a:avLst/>
              </a:prstGeom>
            </p:spPr>
          </p:pic>
          <p:pic>
            <p:nvPicPr>
              <p:cNvPr id="35" name="Picture 34" descr="Lloyds Bank.emf"/>
              <p:cNvPicPr>
                <a:picLocks noChangeAspect="1"/>
              </p:cNvPicPr>
              <p:nvPr/>
            </p:nvPicPr>
            <p:blipFill>
              <a:blip r:embed="rId14" cstate="print"/>
              <a:stretch>
                <a:fillRect/>
              </a:stretch>
            </p:blipFill>
            <p:spPr>
              <a:xfrm>
                <a:off x="1822095" y="6135818"/>
                <a:ext cx="1076742" cy="178900"/>
              </a:xfrm>
              <a:prstGeom prst="rect">
                <a:avLst/>
              </a:prstGeom>
            </p:spPr>
          </p:pic>
          <p:pic>
            <p:nvPicPr>
              <p:cNvPr id="36" name="Picture 35" descr="Royal Bank of Scotland.emf"/>
              <p:cNvPicPr>
                <a:picLocks noChangeAspect="1"/>
              </p:cNvPicPr>
              <p:nvPr/>
            </p:nvPicPr>
            <p:blipFill>
              <a:blip r:embed="rId15" cstate="print"/>
              <a:stretch>
                <a:fillRect/>
              </a:stretch>
            </p:blipFill>
            <p:spPr>
              <a:xfrm>
                <a:off x="3657600" y="6118939"/>
                <a:ext cx="515533" cy="212658"/>
              </a:xfrm>
              <a:prstGeom prst="rect">
                <a:avLst/>
              </a:prstGeom>
            </p:spPr>
          </p:pic>
          <p:pic>
            <p:nvPicPr>
              <p:cNvPr id="30" name="Picture 29" descr="Macquarie.emf"/>
              <p:cNvPicPr>
                <a:picLocks noChangeAspect="1"/>
              </p:cNvPicPr>
              <p:nvPr/>
            </p:nvPicPr>
            <p:blipFill>
              <a:blip r:embed="rId16" cstate="print"/>
              <a:stretch>
                <a:fillRect/>
              </a:stretch>
            </p:blipFill>
            <p:spPr>
              <a:xfrm>
                <a:off x="3080248" y="6017093"/>
                <a:ext cx="395941" cy="416351"/>
              </a:xfrm>
              <a:prstGeom prst="rect">
                <a:avLst/>
              </a:prstGeom>
            </p:spPr>
          </p:pic>
        </p:grpSp>
        <p:pic>
          <p:nvPicPr>
            <p:cNvPr id="43" name="Picture 42" descr="ABN_Amro.emf"/>
            <p:cNvPicPr>
              <a:picLocks noChangeAspect="1"/>
            </p:cNvPicPr>
            <p:nvPr/>
          </p:nvPicPr>
          <p:blipFill>
            <a:blip r:embed="rId17" cstate="print"/>
            <a:stretch>
              <a:fillRect/>
            </a:stretch>
          </p:blipFill>
          <p:spPr>
            <a:xfrm>
              <a:off x="533400" y="5029200"/>
              <a:ext cx="958850" cy="238050"/>
            </a:xfrm>
            <a:prstGeom prst="rect">
              <a:avLst/>
            </a:prstGeom>
          </p:spPr>
        </p:pic>
        <p:pic>
          <p:nvPicPr>
            <p:cNvPr id="45" name="Picture 44" descr="Barclays.emf"/>
            <p:cNvPicPr>
              <a:picLocks noChangeAspect="1"/>
            </p:cNvPicPr>
            <p:nvPr/>
          </p:nvPicPr>
          <p:blipFill>
            <a:blip r:embed="rId18" cstate="print"/>
            <a:stretch>
              <a:fillRect/>
            </a:stretch>
          </p:blipFill>
          <p:spPr>
            <a:xfrm>
              <a:off x="3505200" y="5072026"/>
              <a:ext cx="847965" cy="152399"/>
            </a:xfrm>
            <a:prstGeom prst="rect">
              <a:avLst/>
            </a:prstGeom>
          </p:spPr>
        </p:pic>
      </p:grpSp>
      <p:cxnSp>
        <p:nvCxnSpPr>
          <p:cNvPr id="33" name="Straight Connector 32"/>
          <p:cNvCxnSpPr/>
          <p:nvPr/>
        </p:nvCxnSpPr>
        <p:spPr>
          <a:xfrm flipV="1">
            <a:off x="395856" y="1132233"/>
            <a:ext cx="8377682" cy="10767"/>
          </a:xfrm>
          <a:prstGeom prst="line">
            <a:avLst/>
          </a:prstGeom>
          <a:ln w="34925"/>
        </p:spPr>
        <p:style>
          <a:lnRef idx="1">
            <a:schemeClr val="accent1"/>
          </a:lnRef>
          <a:fillRef idx="0">
            <a:schemeClr val="accent1"/>
          </a:fillRef>
          <a:effectRef idx="0">
            <a:schemeClr val="accent1"/>
          </a:effectRef>
          <a:fontRef idx="minor">
            <a:schemeClr val="tx1"/>
          </a:fontRef>
        </p:style>
      </p:cxnSp>
      <p:pic>
        <p:nvPicPr>
          <p:cNvPr id="39" name="Picture 2" descr="S:\Capital Partners\Business Development\Marketing\Picture files\Logos\Baird Capital Logos - Rebrand January 2013\BairdCapital-logo_rgb_300res.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705598" y="249411"/>
            <a:ext cx="2039363" cy="436389"/>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10"/>
          <p:cNvSpPr txBox="1">
            <a:spLocks noChangeArrowheads="1"/>
          </p:cNvSpPr>
          <p:nvPr/>
        </p:nvSpPr>
        <p:spPr>
          <a:xfrm>
            <a:off x="304800" y="512589"/>
            <a:ext cx="5105400" cy="401811"/>
          </a:xfrm>
          <a:prstGeom prst="rect">
            <a:avLst/>
          </a:prstGeom>
          <a:solidFill>
            <a:schemeClr val="bg1"/>
          </a:solidFill>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b="1" dirty="0" smtClean="0">
                <a:solidFill>
                  <a:prstClr val="black"/>
                </a:solidFill>
              </a:rPr>
              <a:t>Case Study: £105 million Debt</a:t>
            </a:r>
            <a:br>
              <a:rPr lang="en-GB" sz="2800" b="1" dirty="0" smtClean="0">
                <a:solidFill>
                  <a:prstClr val="black"/>
                </a:solidFill>
              </a:rPr>
            </a:br>
            <a:r>
              <a:rPr lang="en-GB" sz="2800" b="1" dirty="0" smtClean="0">
                <a:solidFill>
                  <a:prstClr val="black"/>
                </a:solidFill>
              </a:rPr>
              <a:t>Refinancing of NES (June 2012)</a:t>
            </a:r>
            <a:endParaRPr lang="en-US" sz="2800" b="1" dirty="0">
              <a:solidFill>
                <a:prstClr val="black"/>
              </a:solidFill>
            </a:endParaRPr>
          </a:p>
        </p:txBody>
      </p:sp>
      <p:sp>
        <p:nvSpPr>
          <p:cNvPr id="44" name="TextBox 43"/>
          <p:cNvSpPr txBox="1"/>
          <p:nvPr/>
        </p:nvSpPr>
        <p:spPr>
          <a:xfrm>
            <a:off x="4391025" y="6477000"/>
            <a:ext cx="342900" cy="261610"/>
          </a:xfrm>
          <a:prstGeom prst="rect">
            <a:avLst/>
          </a:prstGeom>
          <a:noFill/>
        </p:spPr>
        <p:txBody>
          <a:bodyPr wrap="square" rtlCol="0">
            <a:spAutoFit/>
          </a:bodyPr>
          <a:lstStyle/>
          <a:p>
            <a:pPr algn="ctr"/>
            <a:r>
              <a:rPr lang="en-GB" sz="1100" dirty="0" smtClean="0">
                <a:solidFill>
                  <a:prstClr val="black"/>
                </a:solidFill>
              </a:rPr>
              <a:t>20</a:t>
            </a:r>
            <a:endParaRPr lang="en-GB" sz="1100" dirty="0">
              <a:solidFill>
                <a:prstClr val="black"/>
              </a:solidFill>
            </a:endParaRPr>
          </a:p>
        </p:txBody>
      </p:sp>
    </p:spTree>
    <p:extLst>
      <p:ext uri="{BB962C8B-B14F-4D97-AF65-F5344CB8AC3E}">
        <p14:creationId xmlns:p14="http://schemas.microsoft.com/office/powerpoint/2010/main" val="390495908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711940" y="1295400"/>
            <a:ext cx="1820245" cy="1835151"/>
          </a:xfrm>
          <a:prstGeom prst="rect">
            <a:avLst/>
          </a:prstGeom>
          <a:noFill/>
          <a:ln w="9525">
            <a:noFill/>
            <a:miter lim="800000"/>
            <a:headEnd/>
            <a:tailEnd/>
          </a:ln>
          <a:effectLst/>
        </p:spPr>
      </p:pic>
      <p:sp>
        <p:nvSpPr>
          <p:cNvPr id="324619" name="Rectangle 11"/>
          <p:cNvSpPr>
            <a:spLocks noGrp="1" noChangeArrowheads="1"/>
          </p:cNvSpPr>
          <p:nvPr>
            <p:ph type="body" idx="1"/>
          </p:nvPr>
        </p:nvSpPr>
        <p:spPr>
          <a:xfrm>
            <a:off x="3214468" y="1205429"/>
            <a:ext cx="5718517" cy="5109091"/>
          </a:xfrm>
        </p:spPr>
        <p:txBody>
          <a:bodyPr>
            <a:normAutofit fontScale="92500" lnSpcReduction="10000"/>
          </a:bodyPr>
          <a:lstStyle/>
          <a:p>
            <a:pPr>
              <a:spcBef>
                <a:spcPts val="1200"/>
              </a:spcBef>
            </a:pPr>
            <a:r>
              <a:rPr lang="en-GB" sz="1200" dirty="0" smtClean="0"/>
              <a:t>A select group of potential private equity and strategic buyers were introduced to the management team prior to the formal process launch</a:t>
            </a:r>
          </a:p>
          <a:p>
            <a:pPr lvl="1">
              <a:spcBef>
                <a:spcPts val="1200"/>
              </a:spcBef>
              <a:buSzPct val="100000"/>
              <a:buFont typeface="Arial Narrow"/>
              <a:buChar char="―"/>
            </a:pPr>
            <a:r>
              <a:rPr lang="en-GB" sz="1200" dirty="0" smtClean="0"/>
              <a:t>Significant buyer interaction with the management team was encouraged throughout the process</a:t>
            </a:r>
          </a:p>
          <a:p>
            <a:pPr>
              <a:spcBef>
                <a:spcPts val="1200"/>
              </a:spcBef>
            </a:pPr>
            <a:r>
              <a:rPr lang="en-GB" sz="1200" dirty="0" smtClean="0"/>
              <a:t>Financial, commercial, legal and insurance vendor diligence reports were prepared to facilitate potential buyers review of the global business</a:t>
            </a:r>
          </a:p>
          <a:p>
            <a:pPr>
              <a:spcBef>
                <a:spcPts val="1200"/>
              </a:spcBef>
            </a:pPr>
            <a:r>
              <a:rPr lang="en-GB" sz="1200" dirty="0" smtClean="0"/>
              <a:t>Eight indications of interest were received in August, with five potential buyers invited to proceed</a:t>
            </a:r>
          </a:p>
          <a:p>
            <a:pPr>
              <a:spcBef>
                <a:spcPts val="1200"/>
              </a:spcBef>
            </a:pPr>
            <a:r>
              <a:rPr lang="en-GB" sz="1200" dirty="0" smtClean="0"/>
              <a:t>Prior to management presentations scheduled for early September, potential buyers were encouraged to progress their due diligence and financing discussions with lenders  </a:t>
            </a:r>
          </a:p>
          <a:p>
            <a:pPr>
              <a:spcBef>
                <a:spcPts val="1200"/>
              </a:spcBef>
            </a:pPr>
            <a:r>
              <a:rPr lang="en-GB" sz="1200" dirty="0" smtClean="0"/>
              <a:t>Following the management presentations, one potential buyer attempted to pre-empt the process</a:t>
            </a:r>
          </a:p>
          <a:p>
            <a:pPr lvl="1">
              <a:spcBef>
                <a:spcPts val="1200"/>
              </a:spcBef>
              <a:buSzPct val="100000"/>
              <a:buFont typeface="Arial Narrow"/>
              <a:buChar char="―"/>
            </a:pPr>
            <a:r>
              <a:rPr lang="en-GB" sz="1200" dirty="0" smtClean="0"/>
              <a:t>Diligence continued with four other potential buyers</a:t>
            </a:r>
          </a:p>
          <a:p>
            <a:pPr>
              <a:spcBef>
                <a:spcPts val="1200"/>
              </a:spcBef>
            </a:pPr>
            <a:r>
              <a:rPr lang="en-GB" sz="1200" dirty="0" smtClean="0"/>
              <a:t>Three final offers, with SPA mark-ups and no outstanding diligence, were submitted less than four weeks after management presentations</a:t>
            </a:r>
          </a:p>
          <a:p>
            <a:pPr>
              <a:spcBef>
                <a:spcPts val="1200"/>
              </a:spcBef>
            </a:pPr>
            <a:r>
              <a:rPr lang="en-GB" sz="1200" dirty="0" smtClean="0"/>
              <a:t>All three bidders elected to roll the existing debt financing structure to increase the deliverability of their offers</a:t>
            </a:r>
          </a:p>
          <a:p>
            <a:pPr>
              <a:spcBef>
                <a:spcPts val="1200"/>
              </a:spcBef>
            </a:pPr>
            <a:r>
              <a:rPr lang="en-GB" sz="1200" dirty="0" smtClean="0"/>
              <a:t>AEA signed the transaction within 72 hours of the final bids being submitted</a:t>
            </a:r>
          </a:p>
          <a:p>
            <a:pPr lvl="1">
              <a:spcBef>
                <a:spcPts val="1200"/>
              </a:spcBef>
              <a:buSzPct val="100000"/>
              <a:buFont typeface="Arial Narrow"/>
              <a:buChar char="―"/>
            </a:pPr>
            <a:r>
              <a:rPr lang="en-GB" sz="1200" dirty="0"/>
              <a:t>Graphite realised a money multiple in excess of 4.5x</a:t>
            </a:r>
          </a:p>
          <a:p>
            <a:pPr>
              <a:spcBef>
                <a:spcPts val="1200"/>
              </a:spcBef>
            </a:pPr>
            <a:r>
              <a:rPr lang="en-GB" sz="1200" dirty="0" smtClean="0"/>
              <a:t>AEA, with significant experience in the oil &amp; gas sector and developing the international profile of its portfolio companies, will support the management team through NES’ next growth phase</a:t>
            </a:r>
          </a:p>
        </p:txBody>
      </p:sp>
      <p:grpSp>
        <p:nvGrpSpPr>
          <p:cNvPr id="25" name="Group 24"/>
          <p:cNvGrpSpPr/>
          <p:nvPr/>
        </p:nvGrpSpPr>
        <p:grpSpPr>
          <a:xfrm>
            <a:off x="235098" y="3727774"/>
            <a:ext cx="2859795" cy="2520626"/>
            <a:chOff x="254689" y="3422974"/>
            <a:chExt cx="3098111" cy="2520626"/>
          </a:xfrm>
        </p:grpSpPr>
        <p:grpSp>
          <p:nvGrpSpPr>
            <p:cNvPr id="3" name="Group 7"/>
            <p:cNvGrpSpPr>
              <a:grpSpLocks/>
            </p:cNvGrpSpPr>
            <p:nvPr/>
          </p:nvGrpSpPr>
          <p:grpSpPr bwMode="auto">
            <a:xfrm>
              <a:off x="254689" y="3422974"/>
              <a:ext cx="3098111" cy="230188"/>
              <a:chOff x="146" y="864"/>
              <a:chExt cx="5470" cy="145"/>
            </a:xfrm>
          </p:grpSpPr>
          <p:sp>
            <p:nvSpPr>
              <p:cNvPr id="14" name="Rectangle 8"/>
              <p:cNvSpPr>
                <a:spLocks noChangeArrowheads="1"/>
              </p:cNvSpPr>
              <p:nvPr/>
            </p:nvSpPr>
            <p:spPr bwMode="auto">
              <a:xfrm>
                <a:off x="146" y="864"/>
                <a:ext cx="5470" cy="144"/>
              </a:xfrm>
              <a:prstGeom prst="rect">
                <a:avLst/>
              </a:prstGeom>
              <a:noFill/>
              <a:ln w="9525">
                <a:noFill/>
                <a:miter lim="800000"/>
                <a:headEnd/>
                <a:tailEnd/>
              </a:ln>
              <a:effectLst/>
            </p:spPr>
            <p:txBody>
              <a:bodyPr lIns="0" tIns="0" rIns="0" anchor="b"/>
              <a:lstStyle/>
              <a:p>
                <a:pPr algn="ctr">
                  <a:spcBef>
                    <a:spcPct val="25000"/>
                  </a:spcBef>
                  <a:buFont typeface="Wingdings" pitchFamily="2" charset="2"/>
                  <a:buNone/>
                </a:pPr>
                <a:r>
                  <a:rPr lang="en-US" sz="1400" dirty="0" smtClean="0">
                    <a:solidFill>
                      <a:srgbClr val="000000"/>
                    </a:solidFill>
                  </a:rPr>
                  <a:t>Highly Targeted Process</a:t>
                </a:r>
                <a:endParaRPr lang="en-US" sz="1400" dirty="0">
                  <a:solidFill>
                    <a:srgbClr val="000000"/>
                  </a:solidFill>
                </a:endParaRPr>
              </a:p>
            </p:txBody>
          </p:sp>
          <p:sp>
            <p:nvSpPr>
              <p:cNvPr id="15" name="Line 9"/>
              <p:cNvSpPr>
                <a:spLocks noChangeShapeType="1"/>
              </p:cNvSpPr>
              <p:nvPr/>
            </p:nvSpPr>
            <p:spPr bwMode="auto">
              <a:xfrm>
                <a:off x="146" y="1009"/>
                <a:ext cx="5470" cy="0"/>
              </a:xfrm>
              <a:prstGeom prst="line">
                <a:avLst/>
              </a:prstGeom>
              <a:noFill/>
              <a:ln w="28575">
                <a:solidFill>
                  <a:schemeClr val="tx1"/>
                </a:solidFill>
                <a:round/>
                <a:headEnd/>
                <a:tailEnd/>
              </a:ln>
              <a:effectLst>
                <a:outerShdw dist="35921" dir="2700000" algn="ctr" rotWithShape="0">
                  <a:srgbClr val="DDDDDD"/>
                </a:outerShdw>
              </a:effectLst>
            </p:spPr>
            <p:txBody>
              <a:bodyPr/>
              <a:lstStyle/>
              <a:p>
                <a:endParaRPr lang="en-US" dirty="0">
                  <a:solidFill>
                    <a:srgbClr val="000000"/>
                  </a:solidFill>
                </a:endParaRPr>
              </a:p>
            </p:txBody>
          </p:sp>
        </p:grpSp>
        <p:grpSp>
          <p:nvGrpSpPr>
            <p:cNvPr id="20" name="Group 19"/>
            <p:cNvGrpSpPr/>
            <p:nvPr/>
          </p:nvGrpSpPr>
          <p:grpSpPr>
            <a:xfrm>
              <a:off x="261244" y="3730061"/>
              <a:ext cx="2786756" cy="2213539"/>
              <a:chOff x="261244" y="3730061"/>
              <a:chExt cx="2786756" cy="2746939"/>
            </a:xfrm>
          </p:grpSpPr>
          <p:sp>
            <p:nvSpPr>
              <p:cNvPr id="45" name="Freeform 44"/>
              <p:cNvSpPr/>
              <p:nvPr/>
            </p:nvSpPr>
            <p:spPr>
              <a:xfrm>
                <a:off x="1097416" y="5377814"/>
                <a:ext cx="1114413" cy="1099186"/>
              </a:xfrm>
              <a:custGeom>
                <a:avLst/>
                <a:gdLst>
                  <a:gd name="connsiteX0" fmla="*/ 0 w 2201333"/>
                  <a:gd name="connsiteY0" fmla="*/ 1467555 h 1467555"/>
                  <a:gd name="connsiteX1" fmla="*/ 1100666 w 2201333"/>
                  <a:gd name="connsiteY1" fmla="*/ 0 h 1467555"/>
                  <a:gd name="connsiteX2" fmla="*/ 1100667 w 2201333"/>
                  <a:gd name="connsiteY2" fmla="*/ 0 h 1467555"/>
                  <a:gd name="connsiteX3" fmla="*/ 2201333 w 2201333"/>
                  <a:gd name="connsiteY3" fmla="*/ 1467555 h 1467555"/>
                  <a:gd name="connsiteX4" fmla="*/ 0 w 2201333"/>
                  <a:gd name="connsiteY4" fmla="*/ 1467555 h 1467555"/>
                  <a:gd name="connsiteX0" fmla="*/ 3263172 w 3263172"/>
                  <a:gd name="connsiteY0" fmla="*/ 6373 h 1467555"/>
                  <a:gd name="connsiteX1" fmla="*/ 1100667 w 3263172"/>
                  <a:gd name="connsiteY1" fmla="*/ 1467555 h 1467555"/>
                  <a:gd name="connsiteX2" fmla="*/ 1100666 w 3263172"/>
                  <a:gd name="connsiteY2" fmla="*/ 1467555 h 1467555"/>
                  <a:gd name="connsiteX3" fmla="*/ 0 w 3263172"/>
                  <a:gd name="connsiteY3" fmla="*/ 0 h 1467555"/>
                  <a:gd name="connsiteX4" fmla="*/ 3263172 w 3263172"/>
                  <a:gd name="connsiteY4" fmla="*/ 6373 h 1467555"/>
                  <a:gd name="connsiteX0" fmla="*/ 4333574 w 4333574"/>
                  <a:gd name="connsiteY0" fmla="*/ 6373 h 1467555"/>
                  <a:gd name="connsiteX1" fmla="*/ 2171069 w 4333574"/>
                  <a:gd name="connsiteY1" fmla="*/ 1467555 h 1467555"/>
                  <a:gd name="connsiteX2" fmla="*/ 2171068 w 4333574"/>
                  <a:gd name="connsiteY2" fmla="*/ 1467555 h 1467555"/>
                  <a:gd name="connsiteX3" fmla="*/ 0 w 4333574"/>
                  <a:gd name="connsiteY3" fmla="*/ 0 h 1467555"/>
                  <a:gd name="connsiteX4" fmla="*/ 4333574 w 4333574"/>
                  <a:gd name="connsiteY4" fmla="*/ 6373 h 1467555"/>
                  <a:gd name="connsiteX0" fmla="*/ 4342136 w 4342136"/>
                  <a:gd name="connsiteY0" fmla="*/ 0 h 1470741"/>
                  <a:gd name="connsiteX1" fmla="*/ 2171069 w 4342136"/>
                  <a:gd name="connsiteY1" fmla="*/ 1470741 h 1470741"/>
                  <a:gd name="connsiteX2" fmla="*/ 2171068 w 4342136"/>
                  <a:gd name="connsiteY2" fmla="*/ 1470741 h 1470741"/>
                  <a:gd name="connsiteX3" fmla="*/ 0 w 4342136"/>
                  <a:gd name="connsiteY3" fmla="*/ 3186 h 1470741"/>
                  <a:gd name="connsiteX4" fmla="*/ 4342136 w 4342136"/>
                  <a:gd name="connsiteY4" fmla="*/ 0 h 1470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2136" h="1470741">
                    <a:moveTo>
                      <a:pt x="4342136" y="0"/>
                    </a:moveTo>
                    <a:lnTo>
                      <a:pt x="2171069" y="1470741"/>
                    </a:lnTo>
                    <a:lnTo>
                      <a:pt x="2171068" y="1470741"/>
                    </a:lnTo>
                    <a:lnTo>
                      <a:pt x="0" y="3186"/>
                    </a:lnTo>
                    <a:lnTo>
                      <a:pt x="4342136" y="0"/>
                    </a:lnTo>
                    <a:close/>
                  </a:path>
                </a:pathLst>
              </a:cu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551" tIns="82550" rIns="82550" bIns="82551" numCol="1" spcCol="1270" anchor="ctr" anchorCtr="0">
                <a:noAutofit/>
              </a:bodyPr>
              <a:lstStyle/>
              <a:p>
                <a:pPr algn="ctr" defTabSz="2889250">
                  <a:lnSpc>
                    <a:spcPct val="90000"/>
                  </a:lnSpc>
                  <a:spcAft>
                    <a:spcPct val="35000"/>
                  </a:spcAft>
                </a:pPr>
                <a:endParaRPr lang="en-GB" sz="6500" dirty="0">
                  <a:solidFill>
                    <a:srgbClr val="FFFFFF"/>
                  </a:solidFill>
                </a:endParaRPr>
              </a:p>
            </p:txBody>
          </p:sp>
          <p:sp>
            <p:nvSpPr>
              <p:cNvPr id="43" name="Freeform 42"/>
              <p:cNvSpPr/>
              <p:nvPr/>
            </p:nvSpPr>
            <p:spPr>
              <a:xfrm>
                <a:off x="807162" y="4825293"/>
                <a:ext cx="1694921" cy="555649"/>
              </a:xfrm>
              <a:custGeom>
                <a:avLst/>
                <a:gdLst>
                  <a:gd name="connsiteX0" fmla="*/ 0 w 6604000"/>
                  <a:gd name="connsiteY0" fmla="*/ 1467555 h 1467555"/>
                  <a:gd name="connsiteX1" fmla="*/ 1100666 w 6604000"/>
                  <a:gd name="connsiteY1" fmla="*/ 0 h 1467555"/>
                  <a:gd name="connsiteX2" fmla="*/ 5503334 w 6604000"/>
                  <a:gd name="connsiteY2" fmla="*/ 0 h 1467555"/>
                  <a:gd name="connsiteX3" fmla="*/ 6604000 w 6604000"/>
                  <a:gd name="connsiteY3" fmla="*/ 1467555 h 1467555"/>
                  <a:gd name="connsiteX4" fmla="*/ 0 w 6604000"/>
                  <a:gd name="connsiteY4" fmla="*/ 1467555 h 1467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4000" h="1467555">
                    <a:moveTo>
                      <a:pt x="6604000" y="1"/>
                    </a:moveTo>
                    <a:lnTo>
                      <a:pt x="5503334" y="1467554"/>
                    </a:lnTo>
                    <a:lnTo>
                      <a:pt x="1100666" y="1467554"/>
                    </a:lnTo>
                    <a:lnTo>
                      <a:pt x="0" y="1"/>
                    </a:lnTo>
                    <a:lnTo>
                      <a:pt x="6604000" y="1"/>
                    </a:lnTo>
                    <a:close/>
                  </a:path>
                </a:pathLst>
              </a:custGeom>
              <a:solidFill>
                <a:schemeClr val="accent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8250" tIns="82551" rIns="1238251" bIns="82551" numCol="1" spcCol="1270" anchor="ctr" anchorCtr="0">
                <a:noAutofit/>
              </a:bodyPr>
              <a:lstStyle/>
              <a:p>
                <a:pPr algn="ctr" defTabSz="2889250">
                  <a:lnSpc>
                    <a:spcPct val="90000"/>
                  </a:lnSpc>
                  <a:spcAft>
                    <a:spcPct val="35000"/>
                  </a:spcAft>
                </a:pPr>
                <a:endParaRPr lang="en-GB" sz="1200" dirty="0">
                  <a:solidFill>
                    <a:srgbClr val="FFFFFF"/>
                  </a:solidFill>
                </a:endParaRPr>
              </a:p>
            </p:txBody>
          </p:sp>
          <p:sp>
            <p:nvSpPr>
              <p:cNvPr id="52" name="Freeform 51"/>
              <p:cNvSpPr/>
              <p:nvPr/>
            </p:nvSpPr>
            <p:spPr>
              <a:xfrm>
                <a:off x="532408" y="4282439"/>
                <a:ext cx="2244428" cy="542853"/>
              </a:xfrm>
              <a:custGeom>
                <a:avLst/>
                <a:gdLst>
                  <a:gd name="connsiteX0" fmla="*/ 0 w 6604000"/>
                  <a:gd name="connsiteY0" fmla="*/ 1467555 h 1467555"/>
                  <a:gd name="connsiteX1" fmla="*/ 1100666 w 6604000"/>
                  <a:gd name="connsiteY1" fmla="*/ 0 h 1467555"/>
                  <a:gd name="connsiteX2" fmla="*/ 5503334 w 6604000"/>
                  <a:gd name="connsiteY2" fmla="*/ 0 h 1467555"/>
                  <a:gd name="connsiteX3" fmla="*/ 6604000 w 6604000"/>
                  <a:gd name="connsiteY3" fmla="*/ 1467555 h 1467555"/>
                  <a:gd name="connsiteX4" fmla="*/ 0 w 6604000"/>
                  <a:gd name="connsiteY4" fmla="*/ 1467555 h 1467555"/>
                  <a:gd name="connsiteX0" fmla="*/ 6221877 w 6221877"/>
                  <a:gd name="connsiteY0" fmla="*/ 33793 h 1467552"/>
                  <a:gd name="connsiteX1" fmla="*/ 5503334 w 6221877"/>
                  <a:gd name="connsiteY1" fmla="*/ 1467552 h 1467552"/>
                  <a:gd name="connsiteX2" fmla="*/ 1100666 w 6221877"/>
                  <a:gd name="connsiteY2" fmla="*/ 1467552 h 1467552"/>
                  <a:gd name="connsiteX3" fmla="*/ 0 w 6221877"/>
                  <a:gd name="connsiteY3" fmla="*/ -1 h 1467552"/>
                  <a:gd name="connsiteX4" fmla="*/ 6221877 w 6221877"/>
                  <a:gd name="connsiteY4" fmla="*/ 33793 h 1467552"/>
                  <a:gd name="connsiteX0" fmla="*/ 5903927 w 5903927"/>
                  <a:gd name="connsiteY0" fmla="*/ 0 h 1433759"/>
                  <a:gd name="connsiteX1" fmla="*/ 5185384 w 5903927"/>
                  <a:gd name="connsiteY1" fmla="*/ 1433759 h 1433759"/>
                  <a:gd name="connsiteX2" fmla="*/ 782716 w 5903927"/>
                  <a:gd name="connsiteY2" fmla="*/ 1433759 h 1433759"/>
                  <a:gd name="connsiteX3" fmla="*/ 0 w 5903927"/>
                  <a:gd name="connsiteY3" fmla="*/ 0 h 1433759"/>
                  <a:gd name="connsiteX4" fmla="*/ 5903927 w 5903927"/>
                  <a:gd name="connsiteY4" fmla="*/ 0 h 1433759"/>
                  <a:gd name="connsiteX0" fmla="*/ 5833920 w 5833920"/>
                  <a:gd name="connsiteY0" fmla="*/ 0 h 1433759"/>
                  <a:gd name="connsiteX1" fmla="*/ 5115377 w 5833920"/>
                  <a:gd name="connsiteY1" fmla="*/ 1433759 h 1433759"/>
                  <a:gd name="connsiteX2" fmla="*/ 712709 w 5833920"/>
                  <a:gd name="connsiteY2" fmla="*/ 1433759 h 1433759"/>
                  <a:gd name="connsiteX3" fmla="*/ 0 w 5833920"/>
                  <a:gd name="connsiteY3" fmla="*/ 0 h 1433759"/>
                  <a:gd name="connsiteX4" fmla="*/ 5833920 w 5833920"/>
                  <a:gd name="connsiteY4" fmla="*/ 0 h 1433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3920" h="1433759">
                    <a:moveTo>
                      <a:pt x="5833920" y="0"/>
                    </a:moveTo>
                    <a:lnTo>
                      <a:pt x="5115377" y="1433759"/>
                    </a:lnTo>
                    <a:lnTo>
                      <a:pt x="712709" y="1433759"/>
                    </a:lnTo>
                    <a:lnTo>
                      <a:pt x="0" y="0"/>
                    </a:lnTo>
                    <a:lnTo>
                      <a:pt x="5833920" y="0"/>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8250" tIns="82551" rIns="1238251" bIns="82551" numCol="1" spcCol="1270" anchor="ctr" anchorCtr="0">
                <a:noAutofit/>
              </a:bodyPr>
              <a:lstStyle/>
              <a:p>
                <a:pPr algn="ctr" defTabSz="2889250">
                  <a:lnSpc>
                    <a:spcPct val="90000"/>
                  </a:lnSpc>
                  <a:spcAft>
                    <a:spcPct val="35000"/>
                  </a:spcAft>
                </a:pPr>
                <a:endParaRPr lang="en-GB" sz="1200" dirty="0">
                  <a:solidFill>
                    <a:srgbClr val="FFFFFF"/>
                  </a:solidFill>
                </a:endParaRPr>
              </a:p>
            </p:txBody>
          </p:sp>
          <p:sp>
            <p:nvSpPr>
              <p:cNvPr id="67" name="TextBox 66"/>
              <p:cNvSpPr txBox="1"/>
              <p:nvPr/>
            </p:nvSpPr>
            <p:spPr>
              <a:xfrm>
                <a:off x="1162325" y="5425439"/>
                <a:ext cx="984595" cy="687496"/>
              </a:xfrm>
              <a:prstGeom prst="rect">
                <a:avLst/>
              </a:prstGeom>
              <a:noFill/>
            </p:spPr>
            <p:txBody>
              <a:bodyPr wrap="square" rtlCol="0">
                <a:spAutoFit/>
              </a:bodyPr>
              <a:lstStyle/>
              <a:p>
                <a:pPr algn="ctr"/>
                <a:r>
                  <a:rPr lang="en-GB" sz="1000" dirty="0" smtClean="0">
                    <a:solidFill>
                      <a:srgbClr val="FFFFFF"/>
                    </a:solidFill>
                  </a:rPr>
                  <a:t>3 Final Bids with SPA</a:t>
                </a:r>
                <a:br>
                  <a:rPr lang="en-GB" sz="1000" dirty="0" smtClean="0">
                    <a:solidFill>
                      <a:srgbClr val="FFFFFF"/>
                    </a:solidFill>
                  </a:rPr>
                </a:br>
                <a:r>
                  <a:rPr lang="en-GB" sz="1000" dirty="0" smtClean="0">
                    <a:solidFill>
                      <a:srgbClr val="FFFFFF"/>
                    </a:solidFill>
                  </a:rPr>
                  <a:t>Mark-ups</a:t>
                </a:r>
                <a:endParaRPr lang="en-GB" sz="1000" dirty="0">
                  <a:solidFill>
                    <a:srgbClr val="FFFFFF"/>
                  </a:solidFill>
                </a:endParaRPr>
              </a:p>
            </p:txBody>
          </p:sp>
          <p:sp>
            <p:nvSpPr>
              <p:cNvPr id="74" name="Freeform 73"/>
              <p:cNvSpPr/>
              <p:nvPr/>
            </p:nvSpPr>
            <p:spPr>
              <a:xfrm>
                <a:off x="261244" y="3730061"/>
                <a:ext cx="2786756" cy="552378"/>
              </a:xfrm>
              <a:custGeom>
                <a:avLst/>
                <a:gdLst>
                  <a:gd name="connsiteX0" fmla="*/ 0 w 6604000"/>
                  <a:gd name="connsiteY0" fmla="*/ 1467555 h 1467555"/>
                  <a:gd name="connsiteX1" fmla="*/ 1100666 w 6604000"/>
                  <a:gd name="connsiteY1" fmla="*/ 0 h 1467555"/>
                  <a:gd name="connsiteX2" fmla="*/ 5503334 w 6604000"/>
                  <a:gd name="connsiteY2" fmla="*/ 0 h 1467555"/>
                  <a:gd name="connsiteX3" fmla="*/ 6604000 w 6604000"/>
                  <a:gd name="connsiteY3" fmla="*/ 1467555 h 1467555"/>
                  <a:gd name="connsiteX4" fmla="*/ 0 w 6604000"/>
                  <a:gd name="connsiteY4" fmla="*/ 1467555 h 1467555"/>
                  <a:gd name="connsiteX0" fmla="*/ 6221877 w 6221877"/>
                  <a:gd name="connsiteY0" fmla="*/ 33793 h 1467552"/>
                  <a:gd name="connsiteX1" fmla="*/ 5503334 w 6221877"/>
                  <a:gd name="connsiteY1" fmla="*/ 1467552 h 1467552"/>
                  <a:gd name="connsiteX2" fmla="*/ 1100666 w 6221877"/>
                  <a:gd name="connsiteY2" fmla="*/ 1467552 h 1467552"/>
                  <a:gd name="connsiteX3" fmla="*/ 0 w 6221877"/>
                  <a:gd name="connsiteY3" fmla="*/ -1 h 1467552"/>
                  <a:gd name="connsiteX4" fmla="*/ 6221877 w 6221877"/>
                  <a:gd name="connsiteY4" fmla="*/ 33793 h 1467552"/>
                  <a:gd name="connsiteX0" fmla="*/ 5903927 w 5903927"/>
                  <a:gd name="connsiteY0" fmla="*/ 0 h 1433759"/>
                  <a:gd name="connsiteX1" fmla="*/ 5185384 w 5903927"/>
                  <a:gd name="connsiteY1" fmla="*/ 1433759 h 1433759"/>
                  <a:gd name="connsiteX2" fmla="*/ 782716 w 5903927"/>
                  <a:gd name="connsiteY2" fmla="*/ 1433759 h 1433759"/>
                  <a:gd name="connsiteX3" fmla="*/ 0 w 5903927"/>
                  <a:gd name="connsiteY3" fmla="*/ 0 h 1433759"/>
                  <a:gd name="connsiteX4" fmla="*/ 5903927 w 5903927"/>
                  <a:gd name="connsiteY4" fmla="*/ 0 h 1433759"/>
                  <a:gd name="connsiteX0" fmla="*/ 5833920 w 5833920"/>
                  <a:gd name="connsiteY0" fmla="*/ 0 h 1433759"/>
                  <a:gd name="connsiteX1" fmla="*/ 5115377 w 5833920"/>
                  <a:gd name="connsiteY1" fmla="*/ 1433759 h 1433759"/>
                  <a:gd name="connsiteX2" fmla="*/ 712709 w 5833920"/>
                  <a:gd name="connsiteY2" fmla="*/ 1433759 h 1433759"/>
                  <a:gd name="connsiteX3" fmla="*/ 0 w 5833920"/>
                  <a:gd name="connsiteY3" fmla="*/ 0 h 1433759"/>
                  <a:gd name="connsiteX4" fmla="*/ 5833920 w 5833920"/>
                  <a:gd name="connsiteY4" fmla="*/ 0 h 1433759"/>
                  <a:gd name="connsiteX0" fmla="*/ 5651611 w 5651611"/>
                  <a:gd name="connsiteY0" fmla="*/ 0 h 1458916"/>
                  <a:gd name="connsiteX1" fmla="*/ 5115377 w 5651611"/>
                  <a:gd name="connsiteY1" fmla="*/ 1458916 h 1458916"/>
                  <a:gd name="connsiteX2" fmla="*/ 712709 w 5651611"/>
                  <a:gd name="connsiteY2" fmla="*/ 1458916 h 1458916"/>
                  <a:gd name="connsiteX3" fmla="*/ 0 w 5651611"/>
                  <a:gd name="connsiteY3" fmla="*/ 25157 h 1458916"/>
                  <a:gd name="connsiteX4" fmla="*/ 5651611 w 5651611"/>
                  <a:gd name="connsiteY4" fmla="*/ 0 h 1458916"/>
                  <a:gd name="connsiteX0" fmla="*/ 5664632 w 5664632"/>
                  <a:gd name="connsiteY0" fmla="*/ 0 h 1458916"/>
                  <a:gd name="connsiteX1" fmla="*/ 5115377 w 5664632"/>
                  <a:gd name="connsiteY1" fmla="*/ 1458916 h 1458916"/>
                  <a:gd name="connsiteX2" fmla="*/ 712709 w 5664632"/>
                  <a:gd name="connsiteY2" fmla="*/ 1458916 h 1458916"/>
                  <a:gd name="connsiteX3" fmla="*/ 0 w 5664632"/>
                  <a:gd name="connsiteY3" fmla="*/ 25157 h 1458916"/>
                  <a:gd name="connsiteX4" fmla="*/ 5664632 w 5664632"/>
                  <a:gd name="connsiteY4" fmla="*/ 0 h 1458916"/>
                  <a:gd name="connsiteX0" fmla="*/ 5677655 w 5677655"/>
                  <a:gd name="connsiteY0" fmla="*/ 0 h 1458916"/>
                  <a:gd name="connsiteX1" fmla="*/ 5115377 w 5677655"/>
                  <a:gd name="connsiteY1" fmla="*/ 1458916 h 1458916"/>
                  <a:gd name="connsiteX2" fmla="*/ 712709 w 5677655"/>
                  <a:gd name="connsiteY2" fmla="*/ 1458916 h 1458916"/>
                  <a:gd name="connsiteX3" fmla="*/ 0 w 5677655"/>
                  <a:gd name="connsiteY3" fmla="*/ 25157 h 1458916"/>
                  <a:gd name="connsiteX4" fmla="*/ 5677655 w 5677655"/>
                  <a:gd name="connsiteY4" fmla="*/ 0 h 1458916"/>
                  <a:gd name="connsiteX0" fmla="*/ 5664632 w 5664632"/>
                  <a:gd name="connsiteY0" fmla="*/ 0 h 1458916"/>
                  <a:gd name="connsiteX1" fmla="*/ 5115377 w 5664632"/>
                  <a:gd name="connsiteY1" fmla="*/ 1458916 h 1458916"/>
                  <a:gd name="connsiteX2" fmla="*/ 712709 w 5664632"/>
                  <a:gd name="connsiteY2" fmla="*/ 1458916 h 1458916"/>
                  <a:gd name="connsiteX3" fmla="*/ 0 w 5664632"/>
                  <a:gd name="connsiteY3" fmla="*/ 25157 h 1458916"/>
                  <a:gd name="connsiteX4" fmla="*/ 5664632 w 5664632"/>
                  <a:gd name="connsiteY4" fmla="*/ 0 h 1458916"/>
                  <a:gd name="connsiteX0" fmla="*/ 5521389 w 5521389"/>
                  <a:gd name="connsiteY0" fmla="*/ 0 h 1458916"/>
                  <a:gd name="connsiteX1" fmla="*/ 4972134 w 5521389"/>
                  <a:gd name="connsiteY1" fmla="*/ 1458916 h 1458916"/>
                  <a:gd name="connsiteX2" fmla="*/ 569466 w 5521389"/>
                  <a:gd name="connsiteY2" fmla="*/ 1458916 h 1458916"/>
                  <a:gd name="connsiteX3" fmla="*/ 0 w 5521389"/>
                  <a:gd name="connsiteY3" fmla="*/ 25157 h 1458916"/>
                  <a:gd name="connsiteX4" fmla="*/ 5521389 w 5521389"/>
                  <a:gd name="connsiteY4" fmla="*/ 0 h 1458916"/>
                  <a:gd name="connsiteX0" fmla="*/ 5504026 w 5504026"/>
                  <a:gd name="connsiteY0" fmla="*/ 0 h 1458916"/>
                  <a:gd name="connsiteX1" fmla="*/ 4954771 w 5504026"/>
                  <a:gd name="connsiteY1" fmla="*/ 1458916 h 1458916"/>
                  <a:gd name="connsiteX2" fmla="*/ 552103 w 5504026"/>
                  <a:gd name="connsiteY2" fmla="*/ 1458916 h 1458916"/>
                  <a:gd name="connsiteX3" fmla="*/ 0 w 5504026"/>
                  <a:gd name="connsiteY3" fmla="*/ 12577 h 1458916"/>
                  <a:gd name="connsiteX4" fmla="*/ 5504026 w 5504026"/>
                  <a:gd name="connsiteY4" fmla="*/ 0 h 1458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4026" h="1458916">
                    <a:moveTo>
                      <a:pt x="5504026" y="0"/>
                    </a:moveTo>
                    <a:lnTo>
                      <a:pt x="4954771" y="1458916"/>
                    </a:lnTo>
                    <a:lnTo>
                      <a:pt x="552103" y="1458916"/>
                    </a:lnTo>
                    <a:lnTo>
                      <a:pt x="0" y="12577"/>
                    </a:lnTo>
                    <a:lnTo>
                      <a:pt x="5504026"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8250" tIns="82551" rIns="1238251" bIns="82551" numCol="1" spcCol="1270" anchor="ctr" anchorCtr="0">
                <a:noAutofit/>
              </a:bodyPr>
              <a:lstStyle/>
              <a:p>
                <a:pPr algn="ctr" defTabSz="2889250">
                  <a:lnSpc>
                    <a:spcPct val="90000"/>
                  </a:lnSpc>
                  <a:spcAft>
                    <a:spcPct val="35000"/>
                  </a:spcAft>
                </a:pPr>
                <a:endParaRPr lang="en-GB" sz="1200" dirty="0">
                  <a:solidFill>
                    <a:srgbClr val="FFFFFF"/>
                  </a:solidFill>
                </a:endParaRPr>
              </a:p>
            </p:txBody>
          </p:sp>
          <p:sp>
            <p:nvSpPr>
              <p:cNvPr id="39" name="TextBox 38"/>
              <p:cNvSpPr txBox="1"/>
              <p:nvPr/>
            </p:nvSpPr>
            <p:spPr>
              <a:xfrm>
                <a:off x="684037" y="3753431"/>
                <a:ext cx="1941170" cy="496525"/>
              </a:xfrm>
              <a:prstGeom prst="rect">
                <a:avLst/>
              </a:prstGeom>
              <a:noFill/>
            </p:spPr>
            <p:txBody>
              <a:bodyPr wrap="square" rtlCol="0">
                <a:spAutoFit/>
              </a:bodyPr>
              <a:lstStyle/>
              <a:p>
                <a:pPr algn="ctr"/>
                <a:r>
                  <a:rPr lang="en-GB" sz="1000" dirty="0" smtClean="0">
                    <a:solidFill>
                      <a:srgbClr val="FFFFFF"/>
                    </a:solidFill>
                  </a:rPr>
                  <a:t>15 Information </a:t>
                </a:r>
                <a:br>
                  <a:rPr lang="en-GB" sz="1000" dirty="0" smtClean="0">
                    <a:solidFill>
                      <a:srgbClr val="FFFFFF"/>
                    </a:solidFill>
                  </a:rPr>
                </a:br>
                <a:r>
                  <a:rPr lang="en-GB" sz="1000" dirty="0" smtClean="0">
                    <a:solidFill>
                      <a:srgbClr val="FFFFFF"/>
                    </a:solidFill>
                  </a:rPr>
                  <a:t>Memorandums Distributed</a:t>
                </a:r>
                <a:endParaRPr lang="en-GB" sz="1000" dirty="0">
                  <a:solidFill>
                    <a:srgbClr val="FFFFFF"/>
                  </a:solidFill>
                </a:endParaRPr>
              </a:p>
            </p:txBody>
          </p:sp>
          <p:sp>
            <p:nvSpPr>
              <p:cNvPr id="60" name="TextBox 59"/>
              <p:cNvSpPr txBox="1"/>
              <p:nvPr/>
            </p:nvSpPr>
            <p:spPr>
              <a:xfrm>
                <a:off x="728154" y="4316356"/>
                <a:ext cx="1852935" cy="496525"/>
              </a:xfrm>
              <a:prstGeom prst="rect">
                <a:avLst/>
              </a:prstGeom>
              <a:noFill/>
            </p:spPr>
            <p:txBody>
              <a:bodyPr wrap="square" rtlCol="0">
                <a:spAutoFit/>
              </a:bodyPr>
              <a:lstStyle/>
              <a:p>
                <a:pPr algn="ctr"/>
                <a:r>
                  <a:rPr lang="en-GB" sz="1000" dirty="0" smtClean="0">
                    <a:solidFill>
                      <a:srgbClr val="FFFFFF"/>
                    </a:solidFill>
                  </a:rPr>
                  <a:t>8 Indications of</a:t>
                </a:r>
                <a:br>
                  <a:rPr lang="en-GB" sz="1000" dirty="0" smtClean="0">
                    <a:solidFill>
                      <a:srgbClr val="FFFFFF"/>
                    </a:solidFill>
                  </a:rPr>
                </a:br>
                <a:r>
                  <a:rPr lang="en-GB" sz="1000" dirty="0" smtClean="0">
                    <a:solidFill>
                      <a:srgbClr val="FFFFFF"/>
                    </a:solidFill>
                  </a:rPr>
                  <a:t>Interest Submitted</a:t>
                </a:r>
                <a:endParaRPr lang="en-GB" sz="1000" dirty="0">
                  <a:solidFill>
                    <a:srgbClr val="FFFFFF"/>
                  </a:solidFill>
                </a:endParaRPr>
              </a:p>
            </p:txBody>
          </p:sp>
          <p:sp>
            <p:nvSpPr>
              <p:cNvPr id="66" name="TextBox 65"/>
              <p:cNvSpPr txBox="1"/>
              <p:nvPr/>
            </p:nvSpPr>
            <p:spPr>
              <a:xfrm>
                <a:off x="1009575" y="4861358"/>
                <a:ext cx="1290094" cy="496525"/>
              </a:xfrm>
              <a:prstGeom prst="rect">
                <a:avLst/>
              </a:prstGeom>
              <a:noFill/>
            </p:spPr>
            <p:txBody>
              <a:bodyPr wrap="square" rtlCol="0">
                <a:spAutoFit/>
              </a:bodyPr>
              <a:lstStyle/>
              <a:p>
                <a:pPr algn="ctr"/>
                <a:r>
                  <a:rPr lang="en-GB" sz="1000" dirty="0" smtClean="0">
                    <a:solidFill>
                      <a:srgbClr val="FFFFFF"/>
                    </a:solidFill>
                  </a:rPr>
                  <a:t>5 Management</a:t>
                </a:r>
                <a:br>
                  <a:rPr lang="en-GB" sz="1000" dirty="0" smtClean="0">
                    <a:solidFill>
                      <a:srgbClr val="FFFFFF"/>
                    </a:solidFill>
                  </a:rPr>
                </a:br>
                <a:r>
                  <a:rPr lang="en-GB" sz="1000" dirty="0" smtClean="0">
                    <a:solidFill>
                      <a:srgbClr val="FFFFFF"/>
                    </a:solidFill>
                  </a:rPr>
                  <a:t>Presentations Held</a:t>
                </a:r>
                <a:endParaRPr lang="en-GB" sz="1000" dirty="0">
                  <a:solidFill>
                    <a:srgbClr val="FFFFFF"/>
                  </a:solidFill>
                </a:endParaRPr>
              </a:p>
            </p:txBody>
          </p:sp>
        </p:grpSp>
        <p:sp>
          <p:nvSpPr>
            <p:cNvPr id="21" name="TextBox 20"/>
            <p:cNvSpPr txBox="1"/>
            <p:nvPr/>
          </p:nvSpPr>
          <p:spPr>
            <a:xfrm>
              <a:off x="2844800" y="3860800"/>
              <a:ext cx="443176" cy="246221"/>
            </a:xfrm>
            <a:prstGeom prst="rect">
              <a:avLst/>
            </a:prstGeom>
            <a:noFill/>
          </p:spPr>
          <p:txBody>
            <a:bodyPr wrap="none" rtlCol="0">
              <a:spAutoFit/>
            </a:bodyPr>
            <a:lstStyle/>
            <a:p>
              <a:r>
                <a:rPr lang="en-GB" sz="1000" dirty="0" smtClean="0">
                  <a:solidFill>
                    <a:srgbClr val="000000"/>
                  </a:solidFill>
                </a:rPr>
                <a:t>July </a:t>
              </a:r>
              <a:endParaRPr lang="en-GB" sz="1000" dirty="0">
                <a:solidFill>
                  <a:srgbClr val="000000"/>
                </a:solidFill>
              </a:endParaRPr>
            </a:p>
          </p:txBody>
        </p:sp>
        <p:sp>
          <p:nvSpPr>
            <p:cNvPr id="22" name="TextBox 21"/>
            <p:cNvSpPr txBox="1"/>
            <p:nvPr/>
          </p:nvSpPr>
          <p:spPr>
            <a:xfrm>
              <a:off x="2590800" y="4292600"/>
              <a:ext cx="623782" cy="246221"/>
            </a:xfrm>
            <a:prstGeom prst="rect">
              <a:avLst/>
            </a:prstGeom>
            <a:noFill/>
          </p:spPr>
          <p:txBody>
            <a:bodyPr wrap="none" rtlCol="0">
              <a:spAutoFit/>
            </a:bodyPr>
            <a:lstStyle/>
            <a:p>
              <a:r>
                <a:rPr lang="en-GB" sz="1000" dirty="0" smtClean="0">
                  <a:solidFill>
                    <a:srgbClr val="000000"/>
                  </a:solidFill>
                </a:rPr>
                <a:t>August </a:t>
              </a:r>
              <a:endParaRPr lang="en-GB" sz="1000" dirty="0">
                <a:solidFill>
                  <a:srgbClr val="000000"/>
                </a:solidFill>
              </a:endParaRPr>
            </a:p>
          </p:txBody>
        </p:sp>
        <p:sp>
          <p:nvSpPr>
            <p:cNvPr id="23" name="TextBox 22"/>
            <p:cNvSpPr txBox="1"/>
            <p:nvPr/>
          </p:nvSpPr>
          <p:spPr>
            <a:xfrm>
              <a:off x="2329045" y="4749800"/>
              <a:ext cx="856484" cy="246221"/>
            </a:xfrm>
            <a:prstGeom prst="rect">
              <a:avLst/>
            </a:prstGeom>
            <a:noFill/>
          </p:spPr>
          <p:txBody>
            <a:bodyPr wrap="none" rtlCol="0">
              <a:spAutoFit/>
            </a:bodyPr>
            <a:lstStyle/>
            <a:p>
              <a:r>
                <a:rPr lang="en-GB" sz="1000" dirty="0" smtClean="0">
                  <a:solidFill>
                    <a:srgbClr val="000000"/>
                  </a:solidFill>
                </a:rPr>
                <a:t>September </a:t>
              </a:r>
              <a:endParaRPr lang="en-GB" sz="1000" dirty="0">
                <a:solidFill>
                  <a:srgbClr val="000000"/>
                </a:solidFill>
              </a:endParaRPr>
            </a:p>
          </p:txBody>
        </p:sp>
        <p:sp>
          <p:nvSpPr>
            <p:cNvPr id="24" name="TextBox 23"/>
            <p:cNvSpPr txBox="1"/>
            <p:nvPr/>
          </p:nvSpPr>
          <p:spPr>
            <a:xfrm>
              <a:off x="1924050" y="5334000"/>
              <a:ext cx="693246" cy="246221"/>
            </a:xfrm>
            <a:prstGeom prst="rect">
              <a:avLst/>
            </a:prstGeom>
            <a:noFill/>
          </p:spPr>
          <p:txBody>
            <a:bodyPr wrap="none" rtlCol="0">
              <a:spAutoFit/>
            </a:bodyPr>
            <a:lstStyle/>
            <a:p>
              <a:r>
                <a:rPr lang="en-GB" sz="1000" dirty="0" smtClean="0">
                  <a:solidFill>
                    <a:srgbClr val="000000"/>
                  </a:solidFill>
                </a:rPr>
                <a:t>October </a:t>
              </a:r>
              <a:endParaRPr lang="en-GB" sz="1000" dirty="0">
                <a:solidFill>
                  <a:srgbClr val="000000"/>
                </a:solidFill>
              </a:endParaRPr>
            </a:p>
          </p:txBody>
        </p:sp>
      </p:grpSp>
      <p:sp>
        <p:nvSpPr>
          <p:cNvPr id="26" name="Rectangle 10"/>
          <p:cNvSpPr txBox="1">
            <a:spLocks noChangeArrowheads="1"/>
          </p:cNvSpPr>
          <p:nvPr/>
        </p:nvSpPr>
        <p:spPr>
          <a:xfrm>
            <a:off x="304800" y="381000"/>
            <a:ext cx="5943600" cy="401811"/>
          </a:xfrm>
          <a:prstGeom prst="rect">
            <a:avLst/>
          </a:prstGeom>
          <a:solidFill>
            <a:schemeClr val="bg1"/>
          </a:solidFill>
        </p:spPr>
        <p:txBody>
          <a:bodyPr vert="horz" lIns="91440" tIns="45720" rIns="91440" bIns="4572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b="1" dirty="0" smtClean="0">
                <a:solidFill>
                  <a:prstClr val="black"/>
                </a:solidFill>
              </a:rPr>
              <a:t>Case Study: £234 million sale of NES to</a:t>
            </a:r>
            <a:br>
              <a:rPr lang="en-GB" sz="2800" b="1" dirty="0" smtClean="0">
                <a:solidFill>
                  <a:prstClr val="black"/>
                </a:solidFill>
              </a:rPr>
            </a:br>
            <a:r>
              <a:rPr lang="en-GB" sz="2800" b="1" dirty="0" smtClean="0">
                <a:solidFill>
                  <a:prstClr val="black"/>
                </a:solidFill>
              </a:rPr>
              <a:t>AEA Investors (October 2012</a:t>
            </a:r>
            <a:endParaRPr lang="en-US" sz="2800" b="1" dirty="0">
              <a:solidFill>
                <a:prstClr val="black"/>
              </a:solidFill>
            </a:endParaRPr>
          </a:p>
        </p:txBody>
      </p:sp>
      <p:cxnSp>
        <p:nvCxnSpPr>
          <p:cNvPr id="27" name="Straight Connector 26"/>
          <p:cNvCxnSpPr/>
          <p:nvPr/>
        </p:nvCxnSpPr>
        <p:spPr>
          <a:xfrm flipV="1">
            <a:off x="395856" y="1012244"/>
            <a:ext cx="8377682" cy="10767"/>
          </a:xfrm>
          <a:prstGeom prst="line">
            <a:avLst/>
          </a:prstGeom>
          <a:ln w="34925"/>
        </p:spPr>
        <p:style>
          <a:lnRef idx="1">
            <a:schemeClr val="accent1"/>
          </a:lnRef>
          <a:fillRef idx="0">
            <a:schemeClr val="accent1"/>
          </a:fillRef>
          <a:effectRef idx="0">
            <a:schemeClr val="accent1"/>
          </a:effectRef>
          <a:fontRef idx="minor">
            <a:schemeClr val="tx1"/>
          </a:fontRef>
        </p:style>
      </p:cxnSp>
      <p:pic>
        <p:nvPicPr>
          <p:cNvPr id="28" name="Picture 2" descr="S:\Capital Partners\Business Development\Marketing\Picture files\Logos\Baird Capital Logos - Rebrand January 2013\BairdCapital-logo_rgb_300r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598" y="234085"/>
            <a:ext cx="2039363" cy="43638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4391025" y="6477000"/>
            <a:ext cx="342900" cy="261610"/>
          </a:xfrm>
          <a:prstGeom prst="rect">
            <a:avLst/>
          </a:prstGeom>
          <a:noFill/>
        </p:spPr>
        <p:txBody>
          <a:bodyPr wrap="square" rtlCol="0">
            <a:spAutoFit/>
          </a:bodyPr>
          <a:lstStyle/>
          <a:p>
            <a:pPr algn="ctr"/>
            <a:r>
              <a:rPr lang="en-GB" sz="1100" dirty="0" smtClean="0">
                <a:solidFill>
                  <a:prstClr val="black"/>
                </a:solidFill>
              </a:rPr>
              <a:t>21</a:t>
            </a:r>
            <a:endParaRPr lang="en-GB" sz="1100" dirty="0">
              <a:solidFill>
                <a:prstClr val="black"/>
              </a:solidFill>
            </a:endParaRPr>
          </a:p>
        </p:txBody>
      </p:sp>
    </p:spTree>
    <p:extLst>
      <p:ext uri="{BB962C8B-B14F-4D97-AF65-F5344CB8AC3E}">
        <p14:creationId xmlns:p14="http://schemas.microsoft.com/office/powerpoint/2010/main" val="40954486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9525"/>
            <a:ext cx="8350439" cy="1227615"/>
          </a:xfrm>
        </p:spPr>
        <p:txBody>
          <a:bodyPr>
            <a:normAutofit/>
          </a:bodyPr>
          <a:lstStyle/>
          <a:p>
            <a:r>
              <a:rPr lang="en-GB" sz="2800" dirty="0">
                <a:solidFill>
                  <a:schemeClr val="tx1"/>
                </a:solidFill>
                <a:latin typeface="+mj-lt"/>
                <a:ea typeface="Verdana" panose="020B0604030504040204" pitchFamily="34" charset="0"/>
                <a:cs typeface="Verdana" panose="020B0604030504040204" pitchFamily="34" charset="0"/>
              </a:rPr>
              <a:t>Aston Carter:  </a:t>
            </a:r>
            <a:r>
              <a:rPr lang="en-GB" sz="2800" dirty="0" smtClean="0">
                <a:solidFill>
                  <a:schemeClr val="tx1"/>
                </a:solidFill>
                <a:latin typeface="+mj-lt"/>
                <a:ea typeface="Verdana" panose="020B0604030504040204" pitchFamily="34" charset="0"/>
                <a:cs typeface="Verdana" panose="020B0604030504040204" pitchFamily="34" charset="0"/>
              </a:rPr>
              <a:t>A </a:t>
            </a:r>
            <a:r>
              <a:rPr lang="en-GB" sz="2800" dirty="0">
                <a:solidFill>
                  <a:schemeClr val="tx1"/>
                </a:solidFill>
                <a:latin typeface="+mj-lt"/>
                <a:ea typeface="Verdana" panose="020B0604030504040204" pitchFamily="34" charset="0"/>
                <a:cs typeface="Verdana" panose="020B0604030504040204" pitchFamily="34" charset="0"/>
              </a:rPr>
              <a:t>C</a:t>
            </a:r>
            <a:r>
              <a:rPr lang="en-GB" sz="2800" dirty="0" smtClean="0">
                <a:solidFill>
                  <a:schemeClr val="tx1"/>
                </a:solidFill>
                <a:latin typeface="+mj-lt"/>
                <a:ea typeface="Verdana" panose="020B0604030504040204" pitchFamily="34" charset="0"/>
                <a:cs typeface="Verdana" panose="020B0604030504040204" pitchFamily="34" charset="0"/>
              </a:rPr>
              <a:t>ase Study</a:t>
            </a:r>
            <a:endParaRPr lang="fr-FR" sz="2000" dirty="0"/>
          </a:p>
        </p:txBody>
      </p:sp>
      <p:sp>
        <p:nvSpPr>
          <p:cNvPr id="5" name="Rectangle 4"/>
          <p:cNvSpPr/>
          <p:nvPr/>
        </p:nvSpPr>
        <p:spPr bwMode="auto">
          <a:xfrm>
            <a:off x="457200" y="2570811"/>
            <a:ext cx="8311096" cy="3904050"/>
          </a:xfrm>
          <a:prstGeom prst="rect">
            <a:avLst/>
          </a:prstGeom>
          <a:noFill/>
          <a:ln w="12700" cap="flat" cmpd="sng" algn="ctr">
            <a:solidFill>
              <a:schemeClr val="accent1">
                <a:lumMod val="75000"/>
              </a:schemeClr>
            </a:solidFill>
            <a:prstDash val="solid"/>
            <a:round/>
            <a:headEnd type="none" w="med" len="med"/>
            <a:tailEnd type="none" w="med" len="med"/>
          </a:ln>
          <a:effectLst/>
          <a:scene3d>
            <a:camera prst="orthographicFront">
              <a:rot lat="0" lon="0" rev="0"/>
            </a:camera>
            <a:lightRig rig="brightRoom" dir="t">
              <a:rot lat="0" lon="0" rev="600000"/>
            </a:lightRig>
          </a:scene3d>
          <a:sp3d prstMaterial="metal"/>
        </p:spPr>
        <p:txBody>
          <a:bodyPr vert="horz" wrap="square" lIns="34333" tIns="34333" rIns="34333" bIns="34333" numCol="1" rtlCol="0" anchor="ctr" anchorCtr="0" compatLnSpc="1">
            <a:prstTxWarp prst="textNoShape">
              <a:avLst/>
            </a:prstTxWarp>
          </a:bodyPr>
          <a:lstStyle/>
          <a:p>
            <a:pPr defTabSz="872077"/>
            <a:endParaRPr lang="en-GB" sz="1000" b="1" dirty="0">
              <a:solidFill>
                <a:srgbClr val="EEECE1"/>
              </a:solidFill>
              <a:latin typeface="Arial" pitchFamily="34" charset="0"/>
              <a:cs typeface="Arial" pitchFamily="34" charset="0"/>
            </a:endParaRPr>
          </a:p>
        </p:txBody>
      </p:sp>
      <p:sp>
        <p:nvSpPr>
          <p:cNvPr id="7" name="Right Arrow 6"/>
          <p:cNvSpPr/>
          <p:nvPr/>
        </p:nvSpPr>
        <p:spPr bwMode="auto">
          <a:xfrm>
            <a:off x="5082923" y="1320699"/>
            <a:ext cx="556577" cy="392601"/>
          </a:xfrm>
          <a:prstGeom prst="rightArrow">
            <a:avLst/>
          </a:prstGeom>
          <a:solidFill>
            <a:schemeClr val="accent1">
              <a:lumMod val="75000"/>
            </a:schemeClr>
          </a:solidFill>
          <a:ln w="9525" cap="flat" cmpd="sng" algn="ctr">
            <a:solidFill>
              <a:schemeClr val="bg1"/>
            </a:solidFill>
            <a:prstDash val="solid"/>
            <a:round/>
            <a:headEnd type="none" w="med" len="med"/>
            <a:tailEnd type="none" w="med" len="med"/>
          </a:ln>
          <a:effectLst/>
        </p:spPr>
        <p:txBody>
          <a:bodyPr vert="horz" wrap="square" lIns="80065" tIns="0" rIns="80065" bIns="40033" numCol="1" rtlCol="0" anchor="t" anchorCtr="0" compatLnSpc="1">
            <a:prstTxWarp prst="textNoShape">
              <a:avLst/>
            </a:prstTxWarp>
          </a:bodyPr>
          <a:lstStyle/>
          <a:p>
            <a:pPr defTabSz="818728" eaLnBrk="0" hangingPunct="0"/>
            <a:endParaRPr lang="en-US" dirty="0" smtClean="0">
              <a:solidFill>
                <a:prstClr val="black"/>
              </a:solidFill>
            </a:endParaRPr>
          </a:p>
        </p:txBody>
      </p:sp>
      <p:sp>
        <p:nvSpPr>
          <p:cNvPr id="10" name="Rectangle 9"/>
          <p:cNvSpPr/>
          <p:nvPr/>
        </p:nvSpPr>
        <p:spPr>
          <a:xfrm>
            <a:off x="4036074" y="2025279"/>
            <a:ext cx="4650658" cy="450180"/>
          </a:xfrm>
          <a:prstGeom prst="rect">
            <a:avLst/>
          </a:prstGeom>
          <a:solidFill>
            <a:schemeClr val="accent1">
              <a:lumMod val="75000"/>
            </a:schemeClr>
          </a:solidFill>
        </p:spPr>
        <p:txBody>
          <a:bodyPr wrap="square" lIns="80065" tIns="40033" rIns="80065" bIns="40033">
            <a:spAutoFit/>
          </a:bodyPr>
          <a:lstStyle/>
          <a:p>
            <a:r>
              <a:rPr lang="en-GB" sz="1200" b="1" u="sng" dirty="0" smtClean="0">
                <a:solidFill>
                  <a:prstClr val="white"/>
                </a:solidFill>
                <a:latin typeface="Arial" pitchFamily="34" charset="0"/>
                <a:cs typeface="Arial" pitchFamily="34" charset="0"/>
              </a:rPr>
              <a:t>Aston Carter </a:t>
            </a:r>
          </a:p>
          <a:p>
            <a:r>
              <a:rPr lang="en-GB" sz="1200" i="1" dirty="0" smtClean="0">
                <a:solidFill>
                  <a:prstClr val="white"/>
                </a:solidFill>
                <a:latin typeface="Arial" pitchFamily="34" charset="0"/>
                <a:cs typeface="Arial" pitchFamily="34" charset="0"/>
              </a:rPr>
              <a:t>Baird US introduced the acquirer of the business</a:t>
            </a:r>
            <a:endParaRPr lang="en-GB" sz="1200" dirty="0">
              <a:solidFill>
                <a:prstClr val="white"/>
              </a:solidFill>
              <a:latin typeface="Arial" pitchFamily="34" charset="0"/>
              <a:cs typeface="Arial" pitchFamily="34" charset="0"/>
            </a:endParaRPr>
          </a:p>
        </p:txBody>
      </p:sp>
      <p:sp>
        <p:nvSpPr>
          <p:cNvPr id="11" name="Right Arrow 10"/>
          <p:cNvSpPr/>
          <p:nvPr/>
        </p:nvSpPr>
        <p:spPr bwMode="auto">
          <a:xfrm>
            <a:off x="6804062" y="1320699"/>
            <a:ext cx="556577" cy="392601"/>
          </a:xfrm>
          <a:prstGeom prst="rightArrow">
            <a:avLst/>
          </a:prstGeom>
          <a:solidFill>
            <a:schemeClr val="accent1">
              <a:lumMod val="75000"/>
            </a:schemeClr>
          </a:solidFill>
          <a:ln w="9525" cap="flat" cmpd="sng" algn="ctr">
            <a:solidFill>
              <a:schemeClr val="bg1"/>
            </a:solidFill>
            <a:prstDash val="solid"/>
            <a:round/>
            <a:headEnd type="none" w="med" len="med"/>
            <a:tailEnd type="none" w="med" len="med"/>
          </a:ln>
          <a:effectLst/>
        </p:spPr>
        <p:txBody>
          <a:bodyPr vert="horz" wrap="square" lIns="80065" tIns="0" rIns="80065" bIns="40033" numCol="1" rtlCol="0" anchor="t" anchorCtr="0" compatLnSpc="1">
            <a:prstTxWarp prst="textNoShape">
              <a:avLst/>
            </a:prstTxWarp>
          </a:bodyPr>
          <a:lstStyle/>
          <a:p>
            <a:pPr defTabSz="818728" eaLnBrk="0" hangingPunct="0"/>
            <a:endParaRPr lang="en-US" dirty="0" smtClean="0">
              <a:solidFill>
                <a:prstClr val="black"/>
              </a:solidFill>
            </a:endParaRPr>
          </a:p>
        </p:txBody>
      </p:sp>
      <p:pic>
        <p:nvPicPr>
          <p:cNvPr id="35842" name="Picture 2"/>
          <p:cNvPicPr>
            <a:picLocks noChangeAspect="1" noChangeArrowheads="1"/>
          </p:cNvPicPr>
          <p:nvPr/>
        </p:nvPicPr>
        <p:blipFill>
          <a:blip r:embed="rId3" cstate="print">
            <a:duotone>
              <a:schemeClr val="accent1">
                <a:shade val="45000"/>
                <a:satMod val="135000"/>
              </a:schemeClr>
              <a:prstClr val="white"/>
            </a:duotone>
          </a:blip>
          <a:srcRect l="31500" r="30167"/>
          <a:stretch>
            <a:fillRect/>
          </a:stretch>
        </p:blipFill>
        <p:spPr bwMode="auto">
          <a:xfrm>
            <a:off x="5788443" y="1092616"/>
            <a:ext cx="828854" cy="848766"/>
          </a:xfrm>
          <a:prstGeom prst="rect">
            <a:avLst/>
          </a:prstGeom>
          <a:noFill/>
          <a:ln w="9525">
            <a:noFill/>
            <a:miter lim="800000"/>
            <a:headEnd/>
            <a:tailEnd/>
          </a:ln>
        </p:spPr>
      </p:pic>
      <p:pic>
        <p:nvPicPr>
          <p:cNvPr id="12" name="Picture 3"/>
          <p:cNvPicPr>
            <a:picLocks noChangeAspect="1" noChangeArrowheads="1"/>
          </p:cNvPicPr>
          <p:nvPr/>
        </p:nvPicPr>
        <p:blipFill>
          <a:blip r:embed="rId4" cstate="print"/>
          <a:srcRect/>
          <a:stretch>
            <a:fillRect/>
          </a:stretch>
        </p:blipFill>
        <p:spPr bwMode="auto">
          <a:xfrm>
            <a:off x="3747924" y="1335096"/>
            <a:ext cx="1288932" cy="363809"/>
          </a:xfrm>
          <a:prstGeom prst="rect">
            <a:avLst/>
          </a:prstGeom>
          <a:noFill/>
          <a:ln w="9525">
            <a:noFill/>
            <a:miter lim="800000"/>
            <a:headEnd/>
            <a:tailEnd/>
          </a:ln>
        </p:spPr>
      </p:pic>
      <p:pic>
        <p:nvPicPr>
          <p:cNvPr id="35843" name="Picture 3"/>
          <p:cNvPicPr>
            <a:picLocks noChangeAspect="1" noChangeArrowheads="1"/>
          </p:cNvPicPr>
          <p:nvPr/>
        </p:nvPicPr>
        <p:blipFill>
          <a:blip r:embed="rId5" cstate="print"/>
          <a:srcRect l="5917" t="14210" b="16316"/>
          <a:stretch>
            <a:fillRect/>
          </a:stretch>
        </p:blipFill>
        <p:spPr bwMode="auto">
          <a:xfrm>
            <a:off x="7449259" y="1337453"/>
            <a:ext cx="964988" cy="359093"/>
          </a:xfrm>
          <a:prstGeom prst="rect">
            <a:avLst/>
          </a:prstGeom>
          <a:noFill/>
          <a:ln w="9525">
            <a:noFill/>
            <a:miter lim="800000"/>
            <a:headEnd/>
            <a:tailEnd/>
          </a:ln>
        </p:spPr>
      </p:pic>
      <p:sp>
        <p:nvSpPr>
          <p:cNvPr id="15" name="Rectangle 14"/>
          <p:cNvSpPr/>
          <p:nvPr/>
        </p:nvSpPr>
        <p:spPr>
          <a:xfrm>
            <a:off x="348175" y="6189006"/>
            <a:ext cx="7662289" cy="237228"/>
          </a:xfrm>
          <a:prstGeom prst="rect">
            <a:avLst/>
          </a:prstGeom>
        </p:spPr>
        <p:txBody>
          <a:bodyPr wrap="square" lIns="80120" tIns="40060" rIns="80120" bIns="40060">
            <a:spAutoFit/>
          </a:bodyPr>
          <a:lstStyle/>
          <a:p>
            <a:endParaRPr lang="en-US" sz="1000" b="1" i="1" dirty="0">
              <a:solidFill>
                <a:srgbClr val="4F81BD">
                  <a:lumMod val="75000"/>
                </a:srgbClr>
              </a:solidFill>
              <a:latin typeface="Arial" pitchFamily="34" charset="0"/>
              <a:ea typeface="Verdana" pitchFamily="34" charset="0"/>
              <a:cs typeface="Arial" pitchFamily="34" charset="0"/>
            </a:endParaRPr>
          </a:p>
        </p:txBody>
      </p:sp>
      <p:sp>
        <p:nvSpPr>
          <p:cNvPr id="20" name="TextBox 19"/>
          <p:cNvSpPr txBox="1"/>
          <p:nvPr/>
        </p:nvSpPr>
        <p:spPr>
          <a:xfrm>
            <a:off x="5417101" y="3475860"/>
            <a:ext cx="2964544" cy="219402"/>
          </a:xfrm>
          <a:prstGeom prst="rect">
            <a:avLst/>
          </a:prstGeom>
          <a:noFill/>
        </p:spPr>
        <p:txBody>
          <a:bodyPr wrap="square" lIns="80120" tIns="40060" rIns="80120" bIns="40060" rtlCol="0">
            <a:spAutoFit/>
          </a:bodyPr>
          <a:lstStyle/>
          <a:p>
            <a:pPr algn="ctr"/>
            <a:r>
              <a:rPr lang="en-US" sz="900" b="1" dirty="0">
                <a:solidFill>
                  <a:srgbClr val="1F497D"/>
                </a:solidFill>
                <a:latin typeface="Arial" pitchFamily="34" charset="0"/>
                <a:cs typeface="Arial" pitchFamily="34" charset="0"/>
              </a:rPr>
              <a:t>Value Creation</a:t>
            </a:r>
          </a:p>
        </p:txBody>
      </p:sp>
      <p:cxnSp>
        <p:nvCxnSpPr>
          <p:cNvPr id="22" name="Straight Connector 21"/>
          <p:cNvCxnSpPr/>
          <p:nvPr/>
        </p:nvCxnSpPr>
        <p:spPr>
          <a:xfrm>
            <a:off x="5417101" y="3747673"/>
            <a:ext cx="296454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243661" y="3808401"/>
            <a:ext cx="1122934" cy="219402"/>
          </a:xfrm>
          <a:prstGeom prst="rect">
            <a:avLst/>
          </a:prstGeom>
          <a:noFill/>
        </p:spPr>
        <p:txBody>
          <a:bodyPr wrap="square" lIns="80120" tIns="40060" rIns="80120" bIns="40060" rtlCol="0">
            <a:spAutoFit/>
          </a:bodyPr>
          <a:lstStyle/>
          <a:p>
            <a:r>
              <a:rPr lang="en-US" sz="900" b="1" dirty="0">
                <a:solidFill>
                  <a:srgbClr val="1F497D"/>
                </a:solidFill>
                <a:latin typeface="Arial" pitchFamily="34" charset="0"/>
                <a:cs typeface="Arial" pitchFamily="34" charset="0"/>
              </a:rPr>
              <a:t>(</a:t>
            </a:r>
            <a:r>
              <a:rPr lang="en-US" sz="900" b="1" dirty="0">
                <a:solidFill>
                  <a:srgbClr val="1F497D"/>
                </a:solidFill>
                <a:latin typeface="Arial Narrow"/>
                <a:cs typeface="Arial" pitchFamily="34" charset="0"/>
              </a:rPr>
              <a:t>£ in millions)</a:t>
            </a:r>
            <a:endParaRPr lang="en-US" sz="900" b="1" dirty="0">
              <a:solidFill>
                <a:srgbClr val="1F497D"/>
              </a:solidFill>
              <a:latin typeface="Arial" pitchFamily="34" charset="0"/>
              <a:cs typeface="Arial" pitchFamily="34" charset="0"/>
            </a:endParaRPr>
          </a:p>
        </p:txBody>
      </p:sp>
      <p:sp>
        <p:nvSpPr>
          <p:cNvPr id="21" name="Rectangle 20"/>
          <p:cNvSpPr/>
          <p:nvPr/>
        </p:nvSpPr>
        <p:spPr>
          <a:xfrm>
            <a:off x="519856" y="2778841"/>
            <a:ext cx="4563067" cy="3487989"/>
          </a:xfrm>
          <a:prstGeom prst="rect">
            <a:avLst/>
          </a:prstGeom>
        </p:spPr>
        <p:txBody>
          <a:bodyPr wrap="square" lIns="80120" tIns="40060" rIns="80120" bIns="40060">
            <a:spAutoFit/>
          </a:bodyPr>
          <a:lstStyle/>
          <a:p>
            <a:pPr marL="202945" indent="-202945" algn="just" eaLnBrk="0" hangingPunct="0">
              <a:lnSpc>
                <a:spcPct val="140000"/>
              </a:lnSpc>
              <a:spcBef>
                <a:spcPct val="50000"/>
              </a:spcBef>
            </a:pPr>
            <a:r>
              <a:rPr lang="en-GB" sz="900" b="1" dirty="0">
                <a:solidFill>
                  <a:prstClr val="black">
                    <a:lumMod val="85000"/>
                    <a:lumOff val="15000"/>
                  </a:prstClr>
                </a:solidFill>
                <a:ea typeface="Verdana" panose="020B0604030504040204" pitchFamily="34" charset="0"/>
                <a:cs typeface="Verdana" panose="020B0604030504040204" pitchFamily="34" charset="0"/>
              </a:rPr>
              <a:t>Actions:</a:t>
            </a:r>
            <a:endParaRPr lang="en-GB" altLang="zh-CN" sz="900" b="1" dirty="0">
              <a:solidFill>
                <a:prstClr val="black">
                  <a:lumMod val="85000"/>
                  <a:lumOff val="15000"/>
                </a:prstClr>
              </a:solidFill>
              <a:ea typeface="Verdana" panose="020B0604030504040204" pitchFamily="34" charset="0"/>
              <a:cs typeface="Verdana" panose="020B0604030504040204" pitchFamily="34" charset="0"/>
            </a:endParaRPr>
          </a:p>
          <a:p>
            <a:pPr marL="202945" indent="-202945" algn="just" eaLnBrk="0" hangingPunct="0">
              <a:lnSpc>
                <a:spcPct val="140000"/>
              </a:lnSpc>
              <a:spcBef>
                <a:spcPct val="50000"/>
              </a:spcBef>
              <a:buFont typeface="Verdana" pitchFamily="34" charset="0"/>
              <a:buChar char="●"/>
            </a:pPr>
            <a:r>
              <a:rPr lang="en-GB" altLang="zh-CN" sz="900" dirty="0">
                <a:solidFill>
                  <a:prstClr val="black">
                    <a:lumMod val="85000"/>
                    <a:lumOff val="15000"/>
                  </a:prstClr>
                </a:solidFill>
                <a:ea typeface="Verdana" panose="020B0604030504040204" pitchFamily="34" charset="0"/>
                <a:cs typeface="Verdana" panose="020B0604030504040204" pitchFamily="34" charset="0"/>
              </a:rPr>
              <a:t>Accessed Baird resources to develop strategy for overseas growth and exit</a:t>
            </a:r>
          </a:p>
          <a:p>
            <a:pPr marL="202945" indent="-202945" algn="just" eaLnBrk="0" hangingPunct="0">
              <a:lnSpc>
                <a:spcPct val="140000"/>
              </a:lnSpc>
              <a:spcBef>
                <a:spcPct val="50000"/>
              </a:spcBef>
              <a:buFont typeface="Verdana" pitchFamily="34" charset="0"/>
              <a:buChar char="●"/>
            </a:pPr>
            <a:r>
              <a:rPr lang="en-GB" altLang="zh-CN" sz="900" dirty="0">
                <a:solidFill>
                  <a:prstClr val="black">
                    <a:lumMod val="85000"/>
                    <a:lumOff val="15000"/>
                  </a:prstClr>
                </a:solidFill>
                <a:ea typeface="Verdana" panose="020B0604030504040204" pitchFamily="34" charset="0"/>
                <a:cs typeface="Verdana" panose="020B0604030504040204" pitchFamily="34" charset="0"/>
              </a:rPr>
              <a:t>Introduced operating partner John Hubert as non-executive Chair, helped development of  senior management structure to aid international development</a:t>
            </a:r>
          </a:p>
          <a:p>
            <a:pPr marL="202945" indent="-202945" algn="just" eaLnBrk="0" hangingPunct="0">
              <a:lnSpc>
                <a:spcPct val="140000"/>
              </a:lnSpc>
              <a:spcBef>
                <a:spcPct val="50000"/>
              </a:spcBef>
              <a:buFont typeface="Verdana" pitchFamily="34" charset="0"/>
              <a:buChar char="●"/>
            </a:pPr>
            <a:r>
              <a:rPr lang="en-GB" altLang="zh-CN" sz="900" dirty="0">
                <a:solidFill>
                  <a:prstClr val="black">
                    <a:lumMod val="85000"/>
                    <a:lumOff val="15000"/>
                  </a:prstClr>
                </a:solidFill>
                <a:ea typeface="Verdana" panose="020B0604030504040204" pitchFamily="34" charset="0"/>
                <a:cs typeface="Verdana" panose="020B0604030504040204" pitchFamily="34" charset="0"/>
              </a:rPr>
              <a:t>Incentivised the senior managers to drive continued growth </a:t>
            </a:r>
          </a:p>
          <a:p>
            <a:pPr marL="202945" indent="-202945" algn="just" eaLnBrk="0" hangingPunct="0">
              <a:lnSpc>
                <a:spcPct val="140000"/>
              </a:lnSpc>
              <a:spcBef>
                <a:spcPct val="50000"/>
              </a:spcBef>
              <a:buFont typeface="Verdana" pitchFamily="34" charset="0"/>
              <a:buChar char="●"/>
            </a:pPr>
            <a:r>
              <a:rPr lang="en-GB" altLang="zh-CN" sz="900" dirty="0">
                <a:solidFill>
                  <a:prstClr val="black">
                    <a:lumMod val="85000"/>
                    <a:lumOff val="15000"/>
                  </a:prstClr>
                </a:solidFill>
                <a:ea typeface="Verdana" panose="020B0604030504040204" pitchFamily="34" charset="0"/>
                <a:cs typeface="Verdana" panose="020B0604030504040204" pitchFamily="34" charset="0"/>
              </a:rPr>
              <a:t>Significantly improved MIS reporting and financial/cash management to support growth </a:t>
            </a:r>
          </a:p>
          <a:p>
            <a:pPr marL="202945" indent="-202945" algn="just" eaLnBrk="0" hangingPunct="0">
              <a:lnSpc>
                <a:spcPct val="140000"/>
              </a:lnSpc>
              <a:spcBef>
                <a:spcPct val="50000"/>
              </a:spcBef>
              <a:buFont typeface="Verdana" pitchFamily="34" charset="0"/>
              <a:buChar char="●"/>
            </a:pPr>
            <a:r>
              <a:rPr lang="en-GB" altLang="zh-CN" sz="900" dirty="0">
                <a:solidFill>
                  <a:prstClr val="black">
                    <a:lumMod val="85000"/>
                    <a:lumOff val="15000"/>
                  </a:prstClr>
                </a:solidFill>
                <a:ea typeface="Verdana" panose="020B0604030504040204" pitchFamily="34" charset="0"/>
                <a:cs typeface="Verdana" panose="020B0604030504040204" pitchFamily="34" charset="0"/>
              </a:rPr>
              <a:t>Baird US introduced the acquirer of the business</a:t>
            </a:r>
          </a:p>
          <a:p>
            <a:pPr marL="202945" indent="-202945" algn="just" eaLnBrk="0" hangingPunct="0">
              <a:lnSpc>
                <a:spcPct val="140000"/>
              </a:lnSpc>
              <a:spcBef>
                <a:spcPct val="50000"/>
              </a:spcBef>
            </a:pPr>
            <a:r>
              <a:rPr lang="en-GB" sz="900" b="1" dirty="0">
                <a:solidFill>
                  <a:prstClr val="black">
                    <a:lumMod val="85000"/>
                    <a:lumOff val="15000"/>
                  </a:prstClr>
                </a:solidFill>
                <a:ea typeface="Verdana" panose="020B0604030504040204" pitchFamily="34" charset="0"/>
                <a:cs typeface="Verdana" panose="020B0604030504040204" pitchFamily="34" charset="0"/>
              </a:rPr>
              <a:t>Results:</a:t>
            </a:r>
            <a:endParaRPr lang="en-GB" altLang="zh-CN" sz="900" b="1" dirty="0">
              <a:solidFill>
                <a:srgbClr val="FF0000"/>
              </a:solidFill>
              <a:ea typeface="Verdana" panose="020B0604030504040204" pitchFamily="34" charset="0"/>
              <a:cs typeface="Verdana" panose="020B0604030504040204" pitchFamily="34" charset="0"/>
            </a:endParaRPr>
          </a:p>
          <a:p>
            <a:pPr marL="202945" indent="-202945" algn="just" eaLnBrk="0" hangingPunct="0">
              <a:lnSpc>
                <a:spcPct val="140000"/>
              </a:lnSpc>
              <a:spcBef>
                <a:spcPct val="50000"/>
              </a:spcBef>
              <a:buFont typeface="Verdana" pitchFamily="34" charset="0"/>
              <a:buChar char="●"/>
            </a:pPr>
            <a:r>
              <a:rPr lang="en-GB" altLang="zh-CN" sz="900" dirty="0">
                <a:solidFill>
                  <a:prstClr val="black">
                    <a:lumMod val="85000"/>
                    <a:lumOff val="15000"/>
                  </a:prstClr>
                </a:solidFill>
                <a:ea typeface="Verdana" panose="020B0604030504040204" pitchFamily="34" charset="0"/>
                <a:cs typeface="Verdana" panose="020B0604030504040204" pitchFamily="34" charset="0"/>
              </a:rPr>
              <a:t>Geographic expansion (Netherlands, Singapore, Hong Kong, UK, France, Sweden)</a:t>
            </a:r>
          </a:p>
          <a:p>
            <a:pPr marL="202945" indent="-202945" algn="just" eaLnBrk="0" hangingPunct="0">
              <a:lnSpc>
                <a:spcPct val="140000"/>
              </a:lnSpc>
              <a:spcBef>
                <a:spcPct val="50000"/>
              </a:spcBef>
              <a:buFont typeface="Verdana" pitchFamily="34" charset="0"/>
              <a:buChar char="●"/>
            </a:pPr>
            <a:r>
              <a:rPr lang="en-GB" altLang="zh-CN" sz="900" dirty="0">
                <a:solidFill>
                  <a:prstClr val="black">
                    <a:lumMod val="85000"/>
                    <a:lumOff val="15000"/>
                  </a:prstClr>
                </a:solidFill>
                <a:ea typeface="Verdana" panose="020B0604030504040204" pitchFamily="34" charset="0"/>
                <a:cs typeface="Verdana" panose="020B0604030504040204" pitchFamily="34" charset="0"/>
              </a:rPr>
              <a:t>Built the customer base significantly by further penetrating core FS sector customers, developing new customers and growing consulting/corporate accounts</a:t>
            </a:r>
          </a:p>
          <a:p>
            <a:pPr marL="202945" indent="-202945" algn="just" eaLnBrk="0" hangingPunct="0">
              <a:lnSpc>
                <a:spcPct val="140000"/>
              </a:lnSpc>
              <a:spcBef>
                <a:spcPct val="50000"/>
              </a:spcBef>
              <a:buFont typeface="Verdana" pitchFamily="34" charset="0"/>
              <a:buChar char="●"/>
            </a:pPr>
            <a:r>
              <a:rPr lang="en-GB" altLang="zh-CN" sz="900" dirty="0">
                <a:solidFill>
                  <a:prstClr val="black">
                    <a:lumMod val="85000"/>
                    <a:lumOff val="15000"/>
                  </a:prstClr>
                </a:solidFill>
                <a:ea typeface="Verdana" panose="020B0604030504040204" pitchFamily="34" charset="0"/>
                <a:cs typeface="Verdana" panose="020B0604030504040204" pitchFamily="34" charset="0"/>
              </a:rPr>
              <a:t>Paid debt down c. 40%</a:t>
            </a:r>
          </a:p>
          <a:p>
            <a:pPr marL="202945" indent="-202945" algn="just" eaLnBrk="0" hangingPunct="0">
              <a:lnSpc>
                <a:spcPct val="140000"/>
              </a:lnSpc>
              <a:spcBef>
                <a:spcPct val="50000"/>
              </a:spcBef>
              <a:buFont typeface="Verdana" pitchFamily="34" charset="0"/>
              <a:buChar char="●"/>
            </a:pPr>
            <a:r>
              <a:rPr lang="en-GB" altLang="zh-CN" sz="900" dirty="0">
                <a:solidFill>
                  <a:prstClr val="black">
                    <a:lumMod val="85000"/>
                    <a:lumOff val="15000"/>
                  </a:prstClr>
                </a:solidFill>
                <a:ea typeface="Verdana" panose="020B0604030504040204" pitchFamily="34" charset="0"/>
                <a:cs typeface="Verdana" panose="020B0604030504040204" pitchFamily="34" charset="0"/>
              </a:rPr>
              <a:t>Rapid execution of strategy supported the business in the recession and has enabled rapid profit growth early in the recovery</a:t>
            </a:r>
          </a:p>
        </p:txBody>
      </p:sp>
      <p:pic>
        <p:nvPicPr>
          <p:cNvPr id="26" name="Picture 25"/>
          <p:cNvPicPr>
            <a:picLocks/>
          </p:cNvPicPr>
          <p:nvPr/>
        </p:nvPicPr>
        <p:blipFill>
          <a:blip r:embed="rId6" cstate="print"/>
          <a:srcRect/>
          <a:stretch>
            <a:fillRect/>
          </a:stretch>
        </p:blipFill>
        <p:spPr bwMode="auto">
          <a:xfrm>
            <a:off x="5307011" y="4041907"/>
            <a:ext cx="3169325" cy="2089270"/>
          </a:xfrm>
          <a:prstGeom prst="rect">
            <a:avLst/>
          </a:prstGeom>
          <a:noFill/>
          <a:ln w="3175">
            <a:solidFill>
              <a:srgbClr val="376092"/>
            </a:solidFill>
            <a:miter lim="800000"/>
            <a:headEnd/>
            <a:tailEnd/>
          </a:ln>
        </p:spPr>
      </p:pic>
      <p:pic>
        <p:nvPicPr>
          <p:cNvPr id="1026" name="Picture 2" descr="BVCA_logo_pantone_186c_FundFuture.gif"/>
          <p:cNvPicPr>
            <a:picLocks noChangeAspect="1" noChangeArrowheads="1"/>
          </p:cNvPicPr>
          <p:nvPr/>
        </p:nvPicPr>
        <p:blipFill>
          <a:blip r:embed="rId7" cstate="print"/>
          <a:srcRect/>
          <a:stretch>
            <a:fillRect/>
          </a:stretch>
        </p:blipFill>
        <p:spPr bwMode="auto">
          <a:xfrm>
            <a:off x="6459744" y="2690011"/>
            <a:ext cx="879257" cy="405952"/>
          </a:xfrm>
          <a:prstGeom prst="rect">
            <a:avLst/>
          </a:prstGeom>
          <a:noFill/>
          <a:ln w="9525">
            <a:noFill/>
            <a:miter lim="800000"/>
            <a:headEnd/>
            <a:tailEnd/>
          </a:ln>
        </p:spPr>
      </p:pic>
      <p:sp>
        <p:nvSpPr>
          <p:cNvPr id="25" name="Rectangle 24"/>
          <p:cNvSpPr/>
          <p:nvPr/>
        </p:nvSpPr>
        <p:spPr>
          <a:xfrm>
            <a:off x="5522943" y="3127683"/>
            <a:ext cx="2333874" cy="204013"/>
          </a:xfrm>
          <a:prstGeom prst="rect">
            <a:avLst/>
          </a:prstGeom>
        </p:spPr>
        <p:txBody>
          <a:bodyPr wrap="none" lIns="80120" tIns="40060" rIns="80120" bIns="40060">
            <a:spAutoFit/>
          </a:bodyPr>
          <a:lstStyle/>
          <a:p>
            <a:r>
              <a:rPr lang="en-GB" sz="800" i="1" dirty="0">
                <a:solidFill>
                  <a:prstClr val="black"/>
                </a:solidFill>
              </a:rPr>
              <a:t> ‘2012 Mid-Market Management Team of the Year’ </a:t>
            </a:r>
            <a:r>
              <a:rPr lang="en-GB" sz="800" dirty="0">
                <a:solidFill>
                  <a:prstClr val="black"/>
                </a:solidFill>
              </a:rPr>
              <a:t> </a:t>
            </a:r>
          </a:p>
        </p:txBody>
      </p:sp>
      <p:sp>
        <p:nvSpPr>
          <p:cNvPr id="27" name="Rectangle 26"/>
          <p:cNvSpPr/>
          <p:nvPr/>
        </p:nvSpPr>
        <p:spPr>
          <a:xfrm>
            <a:off x="384647" y="1092616"/>
            <a:ext cx="3296795" cy="1327398"/>
          </a:xfrm>
          <a:prstGeom prst="rect">
            <a:avLst/>
          </a:prstGeom>
        </p:spPr>
        <p:txBody>
          <a:bodyPr wrap="square" lIns="80120" tIns="40060" rIns="80120" bIns="40060">
            <a:spAutoFit/>
          </a:bodyPr>
          <a:lstStyle/>
          <a:p>
            <a:r>
              <a:rPr lang="en-GB" sz="900" b="1" dirty="0">
                <a:solidFill>
                  <a:prstClr val="black"/>
                </a:solidFill>
              </a:rPr>
              <a:t>Aston Carter CEO, Sean Zimdahl;</a:t>
            </a:r>
          </a:p>
          <a:p>
            <a:r>
              <a:rPr lang="en-GB" sz="900" dirty="0">
                <a:solidFill>
                  <a:prstClr val="black"/>
                </a:solidFill>
              </a:rPr>
              <a:t> </a:t>
            </a:r>
          </a:p>
          <a:p>
            <a:pPr algn="just"/>
            <a:r>
              <a:rPr lang="en-GB" sz="900" i="1" dirty="0">
                <a:solidFill>
                  <a:prstClr val="black"/>
                </a:solidFill>
              </a:rPr>
              <a:t>“Baird Capital Partners Europe has been a great partner.  The team brought deep sector knowledge and investment experience to our business, which really helped us develop the initial growth strategy. Then through tougher markets they were highly supportive of managing the cost base and retaining the key people at a level that enabled the business to grow quickly as markets improved. Their operational expertise and international network was a real help.”</a:t>
            </a:r>
            <a:endParaRPr lang="en-GB" sz="900" dirty="0">
              <a:solidFill>
                <a:prstClr val="black"/>
              </a:solidFill>
            </a:endParaRPr>
          </a:p>
        </p:txBody>
      </p:sp>
      <p:sp>
        <p:nvSpPr>
          <p:cNvPr id="28" name="TextBox 27"/>
          <p:cNvSpPr txBox="1"/>
          <p:nvPr/>
        </p:nvSpPr>
        <p:spPr>
          <a:xfrm>
            <a:off x="4391025" y="6477000"/>
            <a:ext cx="342900" cy="261610"/>
          </a:xfrm>
          <a:prstGeom prst="rect">
            <a:avLst/>
          </a:prstGeom>
          <a:noFill/>
        </p:spPr>
        <p:txBody>
          <a:bodyPr wrap="square" rtlCol="0">
            <a:spAutoFit/>
          </a:bodyPr>
          <a:lstStyle/>
          <a:p>
            <a:pPr algn="ctr"/>
            <a:r>
              <a:rPr lang="en-GB" sz="1100" dirty="0" smtClean="0">
                <a:solidFill>
                  <a:prstClr val="black"/>
                </a:solidFill>
              </a:rPr>
              <a:t>22</a:t>
            </a:r>
            <a:endParaRPr lang="en-GB" sz="1100" dirty="0">
              <a:solidFill>
                <a:prstClr val="black"/>
              </a:solidFill>
            </a:endParaRPr>
          </a:p>
        </p:txBody>
      </p:sp>
    </p:spTree>
    <p:extLst>
      <p:ext uri="{BB962C8B-B14F-4D97-AF65-F5344CB8AC3E}">
        <p14:creationId xmlns:p14="http://schemas.microsoft.com/office/powerpoint/2010/main" val="415621556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9650" name="Rectangle 2"/>
          <p:cNvSpPr>
            <a:spLocks noGrp="1" noChangeArrowheads="1"/>
          </p:cNvSpPr>
          <p:nvPr>
            <p:ph type="ctrTitle"/>
          </p:nvPr>
        </p:nvSpPr>
        <p:spPr/>
        <p:txBody>
          <a:bodyPr>
            <a:normAutofit/>
          </a:bodyPr>
          <a:lstStyle/>
          <a:p>
            <a:r>
              <a:rPr lang="en-GB" b="1" dirty="0" smtClean="0"/>
              <a:t>Baird Human Capital </a:t>
            </a:r>
            <a:br>
              <a:rPr lang="en-GB" b="1" dirty="0" smtClean="0"/>
            </a:br>
            <a:r>
              <a:rPr lang="en-GB" b="1" dirty="0" smtClean="0"/>
              <a:t>What about 2014</a:t>
            </a:r>
            <a:endParaRPr lang="en-GB" b="1" dirty="0"/>
          </a:p>
        </p:txBody>
      </p:sp>
      <p:sp>
        <p:nvSpPr>
          <p:cNvPr id="4" name="TextBox 3"/>
          <p:cNvSpPr txBox="1"/>
          <p:nvPr/>
        </p:nvSpPr>
        <p:spPr>
          <a:xfrm>
            <a:off x="4391025" y="6477000"/>
            <a:ext cx="342900" cy="261610"/>
          </a:xfrm>
          <a:prstGeom prst="rect">
            <a:avLst/>
          </a:prstGeom>
          <a:noFill/>
        </p:spPr>
        <p:txBody>
          <a:bodyPr wrap="square" rtlCol="0">
            <a:spAutoFit/>
          </a:bodyPr>
          <a:lstStyle/>
          <a:p>
            <a:pPr algn="ctr"/>
            <a:r>
              <a:rPr lang="en-GB" sz="1100" dirty="0" smtClean="0">
                <a:solidFill>
                  <a:prstClr val="black"/>
                </a:solidFill>
              </a:rPr>
              <a:t>23</a:t>
            </a:r>
            <a:endParaRPr lang="en-GB" sz="1100" dirty="0">
              <a:solidFill>
                <a:prstClr val="black"/>
              </a:solidFill>
            </a:endParaRPr>
          </a:p>
        </p:txBody>
      </p:sp>
      <p:cxnSp>
        <p:nvCxnSpPr>
          <p:cNvPr id="5" name="Straight Connector 4"/>
          <p:cNvCxnSpPr/>
          <p:nvPr/>
        </p:nvCxnSpPr>
        <p:spPr>
          <a:xfrm flipV="1">
            <a:off x="395856" y="1012244"/>
            <a:ext cx="8377682" cy="10767"/>
          </a:xfrm>
          <a:prstGeom prst="line">
            <a:avLst/>
          </a:prstGeom>
          <a:ln w="34925"/>
        </p:spPr>
        <p:style>
          <a:lnRef idx="1">
            <a:schemeClr val="accent1"/>
          </a:lnRef>
          <a:fillRef idx="0">
            <a:schemeClr val="accent1"/>
          </a:fillRef>
          <a:effectRef idx="0">
            <a:schemeClr val="accent1"/>
          </a:effectRef>
          <a:fontRef idx="minor">
            <a:schemeClr val="tx1"/>
          </a:fontRef>
        </p:style>
      </p:cxnSp>
      <p:pic>
        <p:nvPicPr>
          <p:cNvPr id="6" name="Picture 2" descr="S:\Capital Partners\Business Development\Marketing\Picture files\Logos\Baird Capital Logos - Rebrand January 2013\BairdCapital-logo_rgb_300r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598" y="234085"/>
            <a:ext cx="2039363" cy="436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89451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066800"/>
            <a:ext cx="8229600" cy="5257800"/>
          </a:xfrm>
        </p:spPr>
        <p:txBody>
          <a:bodyPr>
            <a:normAutofit lnSpcReduction="10000"/>
          </a:bodyPr>
          <a:lstStyle/>
          <a:p>
            <a:r>
              <a:rPr lang="en-GB" dirty="0" smtClean="0"/>
              <a:t>Increasing volume of M &amp; A transactions</a:t>
            </a:r>
          </a:p>
          <a:p>
            <a:pPr lvl="1"/>
            <a:r>
              <a:rPr lang="en-GB" dirty="0" smtClean="0"/>
              <a:t>Economic cycle attractive</a:t>
            </a:r>
          </a:p>
          <a:p>
            <a:pPr lvl="1"/>
            <a:r>
              <a:rPr lang="en-GB" dirty="0" smtClean="0"/>
              <a:t>Pent up demand </a:t>
            </a:r>
          </a:p>
          <a:p>
            <a:pPr lvl="2"/>
            <a:r>
              <a:rPr lang="en-GB" dirty="0" smtClean="0"/>
              <a:t>Buyers: </a:t>
            </a:r>
          </a:p>
          <a:p>
            <a:pPr lvl="3"/>
            <a:r>
              <a:rPr lang="en-GB" dirty="0" smtClean="0"/>
              <a:t>Trade </a:t>
            </a:r>
            <a:r>
              <a:rPr lang="en-GB" dirty="0"/>
              <a:t>seeking access to growth markets and </a:t>
            </a:r>
            <a:r>
              <a:rPr lang="en-GB" dirty="0" smtClean="0"/>
              <a:t>people</a:t>
            </a:r>
          </a:p>
          <a:p>
            <a:pPr lvl="3"/>
            <a:r>
              <a:rPr lang="en-GB" dirty="0" smtClean="0"/>
              <a:t>PE: Need to deploy capital</a:t>
            </a:r>
          </a:p>
          <a:p>
            <a:pPr lvl="2"/>
            <a:r>
              <a:rPr lang="en-GB" dirty="0" smtClean="0"/>
              <a:t>Vendors: </a:t>
            </a:r>
          </a:p>
          <a:p>
            <a:pPr lvl="3"/>
            <a:r>
              <a:rPr lang="en-GB" dirty="0" smtClean="0"/>
              <a:t>PE need to exit to deliver returns </a:t>
            </a:r>
            <a:r>
              <a:rPr lang="en-GB" smtClean="0"/>
              <a:t>to investors</a:t>
            </a:r>
            <a:endParaRPr lang="en-GB" dirty="0" smtClean="0"/>
          </a:p>
          <a:p>
            <a:pPr lvl="3"/>
            <a:r>
              <a:rPr lang="en-GB" dirty="0" smtClean="0"/>
              <a:t>owner managers seeking return on hard work</a:t>
            </a:r>
          </a:p>
          <a:p>
            <a:r>
              <a:rPr lang="en-GB" dirty="0" smtClean="0"/>
              <a:t>A return of the IPO?</a:t>
            </a:r>
          </a:p>
          <a:p>
            <a:pPr lvl="1"/>
            <a:r>
              <a:rPr lang="en-GB" dirty="0" smtClean="0"/>
              <a:t>Excess capital seeking a home</a:t>
            </a:r>
          </a:p>
          <a:p>
            <a:pPr lvl="1"/>
            <a:r>
              <a:rPr lang="en-GB" dirty="0" smtClean="0"/>
              <a:t>Exit for larger PE backed businesses?</a:t>
            </a:r>
          </a:p>
          <a:p>
            <a:endParaRPr lang="en-GB" dirty="0" smtClean="0"/>
          </a:p>
        </p:txBody>
      </p:sp>
      <p:sp>
        <p:nvSpPr>
          <p:cNvPr id="3" name="Title 2"/>
          <p:cNvSpPr>
            <a:spLocks noGrp="1"/>
          </p:cNvSpPr>
          <p:nvPr>
            <p:ph type="title"/>
          </p:nvPr>
        </p:nvSpPr>
        <p:spPr>
          <a:xfrm>
            <a:off x="323850" y="304800"/>
            <a:ext cx="8382000" cy="533400"/>
          </a:xfrm>
          <a:noFill/>
        </p:spPr>
        <p:txBody>
          <a:bodyPr>
            <a:normAutofit/>
          </a:bodyPr>
          <a:lstStyle/>
          <a:p>
            <a:pPr algn="l"/>
            <a:r>
              <a:rPr lang="en-GB" sz="2800" b="1" dirty="0" smtClean="0"/>
              <a:t>Prospects for 2014</a:t>
            </a:r>
            <a:endParaRPr lang="en-GB" sz="2800" b="1" dirty="0"/>
          </a:p>
        </p:txBody>
      </p:sp>
      <p:cxnSp>
        <p:nvCxnSpPr>
          <p:cNvPr id="4" name="Straight Connector 3"/>
          <p:cNvCxnSpPr/>
          <p:nvPr/>
        </p:nvCxnSpPr>
        <p:spPr>
          <a:xfrm flipV="1">
            <a:off x="395856" y="1012244"/>
            <a:ext cx="8377682" cy="10767"/>
          </a:xfrm>
          <a:prstGeom prst="line">
            <a:avLst/>
          </a:prstGeom>
          <a:ln w="34925"/>
        </p:spPr>
        <p:style>
          <a:lnRef idx="1">
            <a:schemeClr val="accent1"/>
          </a:lnRef>
          <a:fillRef idx="0">
            <a:schemeClr val="accent1"/>
          </a:fillRef>
          <a:effectRef idx="0">
            <a:schemeClr val="accent1"/>
          </a:effectRef>
          <a:fontRef idx="minor">
            <a:schemeClr val="tx1"/>
          </a:fontRef>
        </p:style>
      </p:cxnSp>
      <p:pic>
        <p:nvPicPr>
          <p:cNvPr id="5" name="Picture 2" descr="S:\Capital Partners\Business Development\Marketing\Picture files\Logos\Baird Capital Logos - Rebrand January 2013\BairdCapital-logo_rgb_300r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598" y="234085"/>
            <a:ext cx="2039363" cy="43638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391025" y="6477000"/>
            <a:ext cx="342900" cy="261610"/>
          </a:xfrm>
          <a:prstGeom prst="rect">
            <a:avLst/>
          </a:prstGeom>
          <a:noFill/>
        </p:spPr>
        <p:txBody>
          <a:bodyPr wrap="square" rtlCol="0">
            <a:spAutoFit/>
          </a:bodyPr>
          <a:lstStyle/>
          <a:p>
            <a:pPr algn="ctr"/>
            <a:r>
              <a:rPr lang="en-GB" sz="1100" dirty="0" smtClean="0">
                <a:solidFill>
                  <a:prstClr val="black"/>
                </a:solidFill>
              </a:rPr>
              <a:t>24</a:t>
            </a:r>
            <a:endParaRPr lang="en-GB" sz="1100" dirty="0">
              <a:solidFill>
                <a:prstClr val="black"/>
              </a:solidFill>
            </a:endParaRPr>
          </a:p>
        </p:txBody>
      </p:sp>
    </p:spTree>
    <p:extLst>
      <p:ext uri="{BB962C8B-B14F-4D97-AF65-F5344CB8AC3E}">
        <p14:creationId xmlns:p14="http://schemas.microsoft.com/office/powerpoint/2010/main" val="356047034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236" y="1"/>
            <a:ext cx="8350439" cy="1227615"/>
          </a:xfrm>
        </p:spPr>
        <p:txBody>
          <a:bodyPr>
            <a:normAutofit/>
          </a:bodyPr>
          <a:lstStyle/>
          <a:p>
            <a:r>
              <a:rPr lang="en-GB" sz="2800" dirty="0" smtClean="0">
                <a:solidFill>
                  <a:schemeClr val="tx1"/>
                </a:solidFill>
                <a:latin typeface="+mj-lt"/>
              </a:rPr>
              <a:t>Summary</a:t>
            </a:r>
            <a:endParaRPr lang="en-GB" sz="2800" dirty="0">
              <a:solidFill>
                <a:schemeClr val="tx1"/>
              </a:solidFill>
              <a:latin typeface="+mj-lt"/>
            </a:endParaRPr>
          </a:p>
        </p:txBody>
      </p:sp>
      <p:sp>
        <p:nvSpPr>
          <p:cNvPr id="3" name="Content Placeholder 2"/>
          <p:cNvSpPr>
            <a:spLocks noGrp="1"/>
          </p:cNvSpPr>
          <p:nvPr>
            <p:ph idx="4294967295"/>
          </p:nvPr>
        </p:nvSpPr>
        <p:spPr>
          <a:xfrm>
            <a:off x="447675" y="1143000"/>
            <a:ext cx="8229600" cy="4525963"/>
          </a:xfrm>
        </p:spPr>
        <p:txBody>
          <a:bodyPr>
            <a:normAutofit fontScale="77500" lnSpcReduction="20000"/>
          </a:bodyPr>
          <a:lstStyle/>
          <a:p>
            <a:r>
              <a:rPr lang="en-GB" sz="2800" b="1" dirty="0" smtClean="0"/>
              <a:t>Sector is attractive to private equity buyers</a:t>
            </a:r>
          </a:p>
          <a:p>
            <a:r>
              <a:rPr lang="en-GB" sz="2800" b="1" dirty="0" smtClean="0"/>
              <a:t>Valuations  are: 5.0x to 7.5x LTM EBITDA</a:t>
            </a:r>
          </a:p>
          <a:p>
            <a:r>
              <a:rPr lang="en-GB" sz="2800" b="1" dirty="0" smtClean="0"/>
              <a:t>Debt availability is currently a brake on both valuations and ability to execute</a:t>
            </a:r>
          </a:p>
          <a:p>
            <a:pPr lvl="1"/>
            <a:r>
              <a:rPr lang="en-GB" sz="2400" dirty="0" smtClean="0"/>
              <a:t>Questionable availability below £10m</a:t>
            </a:r>
          </a:p>
          <a:p>
            <a:pPr lvl="1"/>
            <a:r>
              <a:rPr lang="en-GB" sz="2400" dirty="0" smtClean="0"/>
              <a:t>Perfect track record required</a:t>
            </a:r>
          </a:p>
          <a:p>
            <a:pPr lvl="1"/>
            <a:r>
              <a:rPr lang="en-GB" sz="2400" dirty="0" smtClean="0"/>
              <a:t>Alternative lenders (at a price)</a:t>
            </a:r>
          </a:p>
          <a:p>
            <a:r>
              <a:rPr lang="en-GB" sz="2800" b="1" dirty="0" smtClean="0"/>
              <a:t>Critical success factors include:</a:t>
            </a:r>
          </a:p>
          <a:p>
            <a:pPr marL="895350" lvl="1" indent="-438150"/>
            <a:r>
              <a:rPr lang="en-GB" dirty="0" smtClean="0"/>
              <a:t>Management depth and quality</a:t>
            </a:r>
          </a:p>
          <a:p>
            <a:pPr marL="895350" lvl="1" indent="-438150"/>
            <a:r>
              <a:rPr lang="en-GB" dirty="0" smtClean="0"/>
              <a:t>Clear focus and discipline</a:t>
            </a:r>
          </a:p>
          <a:p>
            <a:pPr marL="895350" lvl="1" indent="-438150"/>
            <a:r>
              <a:rPr lang="en-GB" dirty="0" smtClean="0"/>
              <a:t>Credible growth story</a:t>
            </a:r>
          </a:p>
          <a:p>
            <a:pPr marL="895350" lvl="1" indent="-438150"/>
            <a:r>
              <a:rPr lang="en-GB" dirty="0" smtClean="0"/>
              <a:t>Scale and geography</a:t>
            </a:r>
          </a:p>
          <a:p>
            <a:pPr marL="895350" lvl="1" indent="-438150"/>
            <a:r>
              <a:rPr lang="en-GB" dirty="0" smtClean="0"/>
              <a:t>Exit planning: Ultimately being able to answer the question...Who will buy and why?</a:t>
            </a:r>
          </a:p>
          <a:p>
            <a:pPr marL="0" indent="0">
              <a:buNone/>
            </a:pPr>
            <a:endParaRPr lang="en-GB" dirty="0" smtClean="0"/>
          </a:p>
          <a:p>
            <a:pPr>
              <a:buNone/>
            </a:pPr>
            <a:endParaRPr lang="en-GB" dirty="0"/>
          </a:p>
        </p:txBody>
      </p:sp>
      <p:sp>
        <p:nvSpPr>
          <p:cNvPr id="6" name="TextBox 5"/>
          <p:cNvSpPr txBox="1"/>
          <p:nvPr/>
        </p:nvSpPr>
        <p:spPr>
          <a:xfrm>
            <a:off x="4391025" y="6477000"/>
            <a:ext cx="342900" cy="261610"/>
          </a:xfrm>
          <a:prstGeom prst="rect">
            <a:avLst/>
          </a:prstGeom>
          <a:noFill/>
        </p:spPr>
        <p:txBody>
          <a:bodyPr wrap="square" rtlCol="0">
            <a:spAutoFit/>
          </a:bodyPr>
          <a:lstStyle/>
          <a:p>
            <a:pPr algn="ctr"/>
            <a:r>
              <a:rPr lang="en-GB" sz="1100" dirty="0" smtClean="0">
                <a:solidFill>
                  <a:prstClr val="black"/>
                </a:solidFill>
              </a:rPr>
              <a:t>25</a:t>
            </a:r>
            <a:endParaRPr lang="en-GB" sz="1100" dirty="0">
              <a:solidFill>
                <a:prstClr val="black"/>
              </a:solidFill>
            </a:endParaRPr>
          </a:p>
        </p:txBody>
      </p:sp>
    </p:spTree>
    <p:extLst>
      <p:ext uri="{BB962C8B-B14F-4D97-AF65-F5344CB8AC3E}">
        <p14:creationId xmlns:p14="http://schemas.microsoft.com/office/powerpoint/2010/main" val="128606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25775"/>
            <a:ext cx="7772400" cy="1470025"/>
          </a:xfrm>
        </p:spPr>
        <p:txBody>
          <a:bodyPr>
            <a:normAutofit/>
          </a:bodyPr>
          <a:lstStyle/>
          <a:p>
            <a:r>
              <a:rPr lang="en-GB" sz="6600" dirty="0" smtClean="0"/>
              <a:t>Thank You</a:t>
            </a:r>
            <a:endParaRPr lang="en-GB" sz="6600" dirty="0"/>
          </a:p>
        </p:txBody>
      </p:sp>
      <p:sp>
        <p:nvSpPr>
          <p:cNvPr id="5" name="TextBox 4"/>
          <p:cNvSpPr txBox="1"/>
          <p:nvPr/>
        </p:nvSpPr>
        <p:spPr>
          <a:xfrm>
            <a:off x="4391025" y="6477000"/>
            <a:ext cx="342900" cy="261610"/>
          </a:xfrm>
          <a:prstGeom prst="rect">
            <a:avLst/>
          </a:prstGeom>
          <a:noFill/>
        </p:spPr>
        <p:txBody>
          <a:bodyPr wrap="square" rtlCol="0">
            <a:spAutoFit/>
          </a:bodyPr>
          <a:lstStyle/>
          <a:p>
            <a:pPr algn="ctr"/>
            <a:r>
              <a:rPr lang="en-GB" sz="1100" dirty="0" smtClean="0">
                <a:solidFill>
                  <a:prstClr val="black"/>
                </a:solidFill>
              </a:rPr>
              <a:t>26</a:t>
            </a:r>
            <a:endParaRPr lang="en-GB" sz="1100" dirty="0">
              <a:solidFill>
                <a:prstClr val="black"/>
              </a:solidFill>
            </a:endParaRPr>
          </a:p>
        </p:txBody>
      </p:sp>
      <p:pic>
        <p:nvPicPr>
          <p:cNvPr id="6" name="Picture 2" descr="S:\Capital Partners\Business Development\Marketing\Picture files\Logos\Baird Capital Logos - Rebrand January 2013\BairdCapital-logo_rgb_300r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4572" y="1653162"/>
            <a:ext cx="4634857" cy="991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79759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9551" y="1412776"/>
            <a:ext cx="8208912" cy="2952328"/>
          </a:xfrm>
        </p:spPr>
        <p:txBody>
          <a:bodyPr>
            <a:noAutofit/>
          </a:bodyPr>
          <a:lstStyle/>
          <a:p>
            <a:pPr algn="l"/>
            <a:endParaRPr lang="en-GB" sz="4000" dirty="0" smtClean="0">
              <a:solidFill>
                <a:srgbClr val="62318A"/>
              </a:solidFill>
              <a:latin typeface="Rockwell" pitchFamily="18" charset="0"/>
            </a:endParaRPr>
          </a:p>
          <a:p>
            <a:pPr algn="l"/>
            <a:r>
              <a:rPr lang="en-GB" sz="4000" dirty="0" smtClean="0">
                <a:solidFill>
                  <a:srgbClr val="62318A"/>
                </a:solidFill>
                <a:latin typeface="Rockwell" pitchFamily="18" charset="0"/>
              </a:rPr>
              <a:t>Recruitment Leaders Connect</a:t>
            </a:r>
          </a:p>
          <a:p>
            <a:pPr algn="l"/>
            <a:r>
              <a:rPr lang="en-GB" dirty="0" smtClean="0">
                <a:solidFill>
                  <a:schemeClr val="tx1"/>
                </a:solidFill>
                <a:latin typeface="Rockwell" pitchFamily="18" charset="0"/>
              </a:rPr>
              <a:t>The year ahead </a:t>
            </a:r>
            <a:r>
              <a:rPr lang="en-GB" dirty="0" smtClean="0">
                <a:solidFill>
                  <a:srgbClr val="62318A"/>
                </a:solidFill>
                <a:latin typeface="Rockwell" pitchFamily="18" charset="0"/>
              </a:rPr>
              <a:t>#</a:t>
            </a:r>
            <a:r>
              <a:rPr lang="en-GB" dirty="0" err="1" smtClean="0">
                <a:solidFill>
                  <a:srgbClr val="62318A"/>
                </a:solidFill>
                <a:latin typeface="Rockwell" pitchFamily="18" charset="0"/>
              </a:rPr>
              <a:t>RLCon</a:t>
            </a:r>
            <a:r>
              <a:rPr lang="en-US" sz="2800" dirty="0" smtClean="0">
                <a:solidFill>
                  <a:srgbClr val="62318A"/>
                </a:solidFill>
                <a:latin typeface="Rockwell" pitchFamily="18" charset="0"/>
              </a:rPr>
              <a:t/>
            </a:r>
            <a:br>
              <a:rPr lang="en-US" sz="2800" dirty="0" smtClean="0">
                <a:solidFill>
                  <a:srgbClr val="62318A"/>
                </a:solidFill>
                <a:latin typeface="Rockwell" pitchFamily="18" charset="0"/>
              </a:rPr>
            </a:br>
            <a:endParaRPr lang="en-US" sz="900" dirty="0" smtClean="0">
              <a:solidFill>
                <a:srgbClr val="62318A"/>
              </a:solidFill>
              <a:latin typeface="Rockwell" pitchFamily="18" charset="0"/>
            </a:endParaRPr>
          </a:p>
          <a:p>
            <a:pPr algn="l"/>
            <a:r>
              <a:rPr lang="en-US" sz="2000" dirty="0" smtClean="0">
                <a:solidFill>
                  <a:schemeClr val="tx1"/>
                </a:solidFill>
                <a:latin typeface="Rockwell" pitchFamily="18" charset="0"/>
              </a:rPr>
              <a:t>Today’s </a:t>
            </a:r>
            <a:r>
              <a:rPr lang="en-US" sz="2000" dirty="0" err="1" smtClean="0">
                <a:solidFill>
                  <a:schemeClr val="tx1"/>
                </a:solidFill>
                <a:latin typeface="Rockwell" pitchFamily="18" charset="0"/>
              </a:rPr>
              <a:t>WiFi</a:t>
            </a:r>
            <a:r>
              <a:rPr lang="en-US" sz="2000" dirty="0" smtClean="0">
                <a:solidFill>
                  <a:schemeClr val="tx1"/>
                </a:solidFill>
                <a:latin typeface="Rockwell" pitchFamily="18" charset="0"/>
              </a:rPr>
              <a:t> Access</a:t>
            </a:r>
          </a:p>
          <a:p>
            <a:pPr algn="l"/>
            <a:r>
              <a:rPr lang="en-US" sz="1800" dirty="0" smtClean="0">
                <a:solidFill>
                  <a:schemeClr val="tx1"/>
                </a:solidFill>
                <a:latin typeface="Rockwell" pitchFamily="18" charset="0"/>
              </a:rPr>
              <a:t>Network: </a:t>
            </a:r>
            <a:r>
              <a:rPr lang="en-US" sz="1800" dirty="0" smtClean="0">
                <a:solidFill>
                  <a:srgbClr val="62318A"/>
                </a:solidFill>
                <a:latin typeface="Rockwell" pitchFamily="18" charset="0"/>
              </a:rPr>
              <a:t>VENUE GUESTS</a:t>
            </a:r>
            <a:r>
              <a:rPr lang="en-US" sz="1800" dirty="0" smtClean="0">
                <a:solidFill>
                  <a:schemeClr val="tx1"/>
                </a:solidFill>
                <a:latin typeface="Rockwell" pitchFamily="18" charset="0"/>
              </a:rPr>
              <a:t>, Password: </a:t>
            </a:r>
            <a:r>
              <a:rPr lang="en-US" sz="1800" dirty="0" smtClean="0">
                <a:solidFill>
                  <a:srgbClr val="62318A"/>
                </a:solidFill>
                <a:latin typeface="Rockwell" pitchFamily="18" charset="0"/>
              </a:rPr>
              <a:t>EVENT</a:t>
            </a:r>
            <a:endParaRPr lang="en-GB" sz="1800" dirty="0">
              <a:solidFill>
                <a:srgbClr val="62318A"/>
              </a:solidFill>
              <a:latin typeface="Rockwell"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5342" y="5949280"/>
            <a:ext cx="3857331" cy="777305"/>
          </a:xfrm>
          <a:prstGeom prst="rect">
            <a:avLst/>
          </a:prstGeom>
        </p:spPr>
      </p:pic>
    </p:spTree>
    <p:extLst>
      <p:ext uri="{BB962C8B-B14F-4D97-AF65-F5344CB8AC3E}">
        <p14:creationId xmlns:p14="http://schemas.microsoft.com/office/powerpoint/2010/main" val="200757797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564904"/>
            <a:ext cx="8229600" cy="1143000"/>
          </a:xfrm>
        </p:spPr>
        <p:txBody>
          <a:bodyPr>
            <a:normAutofit fontScale="90000"/>
          </a:bodyPr>
          <a:lstStyle/>
          <a:p>
            <a:r>
              <a:rPr lang="en-US" dirty="0" smtClean="0"/>
              <a:t>Bill </a:t>
            </a:r>
            <a:r>
              <a:rPr lang="en-US" dirty="0" err="1" smtClean="0"/>
              <a:t>Boorman</a:t>
            </a:r>
            <a:r>
              <a:rPr lang="en-US" dirty="0"/>
              <a:t>:</a:t>
            </a:r>
            <a:br>
              <a:rPr lang="en-US" dirty="0"/>
            </a:br>
            <a:r>
              <a:rPr lang="en-US" sz="2200" dirty="0">
                <a:hlinkClick r:id="rId2"/>
              </a:rPr>
              <a:t>http://prezi.com/hpaoszlsifov/recruiting-technology-2914/?utm_campaign=share&amp;utm_medium=copy</a:t>
            </a:r>
            <a:endParaRPr lang="en-GB" sz="2200" dirty="0"/>
          </a:p>
        </p:txBody>
      </p:sp>
    </p:spTree>
    <p:extLst>
      <p:ext uri="{BB962C8B-B14F-4D97-AF65-F5344CB8AC3E}">
        <p14:creationId xmlns:p14="http://schemas.microsoft.com/office/powerpoint/2010/main" val="199897610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9551" y="1412776"/>
            <a:ext cx="8208912" cy="2952328"/>
          </a:xfrm>
        </p:spPr>
        <p:txBody>
          <a:bodyPr>
            <a:noAutofit/>
          </a:bodyPr>
          <a:lstStyle/>
          <a:p>
            <a:pPr algn="l"/>
            <a:endParaRPr lang="en-GB" sz="4000" dirty="0" smtClean="0">
              <a:solidFill>
                <a:srgbClr val="62318A"/>
              </a:solidFill>
              <a:latin typeface="Rockwell" pitchFamily="18" charset="0"/>
            </a:endParaRPr>
          </a:p>
          <a:p>
            <a:pPr algn="l"/>
            <a:r>
              <a:rPr lang="en-GB" sz="4000" dirty="0" smtClean="0">
                <a:solidFill>
                  <a:srgbClr val="62318A"/>
                </a:solidFill>
                <a:latin typeface="Rockwell" pitchFamily="18" charset="0"/>
              </a:rPr>
              <a:t>Recruitment Leaders Connect</a:t>
            </a:r>
          </a:p>
          <a:p>
            <a:pPr algn="l"/>
            <a:r>
              <a:rPr lang="en-GB" dirty="0" smtClean="0">
                <a:solidFill>
                  <a:schemeClr val="tx1"/>
                </a:solidFill>
                <a:latin typeface="Rockwell" pitchFamily="18" charset="0"/>
              </a:rPr>
              <a:t>The year ahead </a:t>
            </a:r>
            <a:r>
              <a:rPr lang="en-GB" dirty="0" smtClean="0">
                <a:solidFill>
                  <a:srgbClr val="62318A"/>
                </a:solidFill>
                <a:latin typeface="Rockwell" pitchFamily="18" charset="0"/>
              </a:rPr>
              <a:t>#</a:t>
            </a:r>
            <a:r>
              <a:rPr lang="en-GB" dirty="0" err="1" smtClean="0">
                <a:solidFill>
                  <a:srgbClr val="62318A"/>
                </a:solidFill>
                <a:latin typeface="Rockwell" pitchFamily="18" charset="0"/>
              </a:rPr>
              <a:t>RLCon</a:t>
            </a:r>
            <a:r>
              <a:rPr lang="en-US" sz="2800" dirty="0" smtClean="0">
                <a:solidFill>
                  <a:srgbClr val="62318A"/>
                </a:solidFill>
                <a:latin typeface="Rockwell" pitchFamily="18" charset="0"/>
              </a:rPr>
              <a:t/>
            </a:r>
            <a:br>
              <a:rPr lang="en-US" sz="2800" dirty="0" smtClean="0">
                <a:solidFill>
                  <a:srgbClr val="62318A"/>
                </a:solidFill>
                <a:latin typeface="Rockwell" pitchFamily="18" charset="0"/>
              </a:rPr>
            </a:br>
            <a:endParaRPr lang="en-US" sz="900" dirty="0" smtClean="0">
              <a:solidFill>
                <a:srgbClr val="62318A"/>
              </a:solidFill>
              <a:latin typeface="Rockwell" pitchFamily="18" charset="0"/>
            </a:endParaRPr>
          </a:p>
          <a:p>
            <a:pPr algn="l"/>
            <a:r>
              <a:rPr lang="en-US" sz="2000" dirty="0" smtClean="0">
                <a:solidFill>
                  <a:schemeClr val="tx1"/>
                </a:solidFill>
                <a:latin typeface="Rockwell" pitchFamily="18" charset="0"/>
              </a:rPr>
              <a:t>Today’s </a:t>
            </a:r>
            <a:r>
              <a:rPr lang="en-US" sz="2000" dirty="0" err="1" smtClean="0">
                <a:solidFill>
                  <a:schemeClr val="tx1"/>
                </a:solidFill>
                <a:latin typeface="Rockwell" pitchFamily="18" charset="0"/>
              </a:rPr>
              <a:t>WiFi</a:t>
            </a:r>
            <a:r>
              <a:rPr lang="en-US" sz="2000" dirty="0" smtClean="0">
                <a:solidFill>
                  <a:schemeClr val="tx1"/>
                </a:solidFill>
                <a:latin typeface="Rockwell" pitchFamily="18" charset="0"/>
              </a:rPr>
              <a:t> Access</a:t>
            </a:r>
          </a:p>
          <a:p>
            <a:pPr algn="l"/>
            <a:r>
              <a:rPr lang="en-US" sz="1800" dirty="0" smtClean="0">
                <a:solidFill>
                  <a:schemeClr val="tx1"/>
                </a:solidFill>
                <a:latin typeface="Rockwell" pitchFamily="18" charset="0"/>
              </a:rPr>
              <a:t>Network: </a:t>
            </a:r>
            <a:r>
              <a:rPr lang="en-US" sz="1800" dirty="0" smtClean="0">
                <a:solidFill>
                  <a:srgbClr val="62318A"/>
                </a:solidFill>
                <a:latin typeface="Rockwell" pitchFamily="18" charset="0"/>
              </a:rPr>
              <a:t>VENUE GUESTS</a:t>
            </a:r>
            <a:r>
              <a:rPr lang="en-US" sz="1800" dirty="0" smtClean="0">
                <a:solidFill>
                  <a:schemeClr val="tx1"/>
                </a:solidFill>
                <a:latin typeface="Rockwell" pitchFamily="18" charset="0"/>
              </a:rPr>
              <a:t>, Password: </a:t>
            </a:r>
            <a:r>
              <a:rPr lang="en-US" sz="1800" dirty="0" smtClean="0">
                <a:solidFill>
                  <a:srgbClr val="62318A"/>
                </a:solidFill>
                <a:latin typeface="Rockwell" pitchFamily="18" charset="0"/>
              </a:rPr>
              <a:t>EVENT</a:t>
            </a:r>
            <a:endParaRPr lang="en-GB" sz="1800" dirty="0">
              <a:solidFill>
                <a:srgbClr val="62318A"/>
              </a:solidFill>
              <a:latin typeface="Rockwell"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5342" y="5949280"/>
            <a:ext cx="3857331" cy="777305"/>
          </a:xfrm>
          <a:prstGeom prst="rect">
            <a:avLst/>
          </a:prstGeom>
        </p:spPr>
      </p:pic>
    </p:spTree>
    <p:extLst>
      <p:ext uri="{BB962C8B-B14F-4D97-AF65-F5344CB8AC3E}">
        <p14:creationId xmlns:p14="http://schemas.microsoft.com/office/powerpoint/2010/main" val="25977829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endParaRPr lang="en-US" altLang="en-US" dirty="0" smtClean="0"/>
          </a:p>
        </p:txBody>
      </p:sp>
      <p:pic>
        <p:nvPicPr>
          <p:cNvPr id="5939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275763" cy="6958013"/>
          </a:xfrm>
        </p:spPr>
      </p:pic>
    </p:spTree>
    <p:extLst>
      <p:ext uri="{BB962C8B-B14F-4D97-AF65-F5344CB8AC3E}">
        <p14:creationId xmlns:p14="http://schemas.microsoft.com/office/powerpoint/2010/main" val="195953351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3200"/>
            <a:ext cx="7651576" cy="870745"/>
          </a:xfrm>
        </p:spPr>
        <p:txBody>
          <a:bodyPr/>
          <a:lstStyle/>
          <a:p>
            <a:r>
              <a:rPr lang="en-US" sz="2800" b="1" dirty="0" smtClean="0"/>
              <a:t>The Mobile Opportunity</a:t>
            </a:r>
            <a:endParaRPr lang="en-US" sz="2800" b="1" dirty="0"/>
          </a:p>
        </p:txBody>
      </p:sp>
      <p:sp>
        <p:nvSpPr>
          <p:cNvPr id="3" name="Text Placeholder 2"/>
          <p:cNvSpPr>
            <a:spLocks noGrp="1"/>
          </p:cNvSpPr>
          <p:nvPr>
            <p:ph type="body" sz="half" idx="2"/>
          </p:nvPr>
        </p:nvSpPr>
        <p:spPr>
          <a:xfrm>
            <a:off x="304800" y="3933056"/>
            <a:ext cx="4191000" cy="804862"/>
          </a:xfrm>
        </p:spPr>
        <p:txBody>
          <a:bodyPr>
            <a:noAutofit/>
          </a:bodyPr>
          <a:lstStyle/>
          <a:p>
            <a:endParaRPr lang="en-US" sz="2800" dirty="0" smtClean="0"/>
          </a:p>
          <a:p>
            <a:r>
              <a:rPr lang="en-US" sz="2800" dirty="0" smtClean="0"/>
              <a:t>Matt Alder</a:t>
            </a:r>
          </a:p>
          <a:p>
            <a:endParaRPr lang="en-US" sz="2800" dirty="0"/>
          </a:p>
          <a:p>
            <a:r>
              <a:rPr lang="en-US" sz="2800" dirty="0" err="1" smtClean="0"/>
              <a:t>matt@metashift.co.uk</a:t>
            </a:r>
            <a:endParaRPr lang="en-US" sz="2800" dirty="0" smtClean="0"/>
          </a:p>
          <a:p>
            <a:endParaRPr lang="en-US" sz="2800" dirty="0"/>
          </a:p>
        </p:txBody>
      </p:sp>
      <p:sp>
        <p:nvSpPr>
          <p:cNvPr id="4" name="Text Placeholder 3"/>
          <p:cNvSpPr>
            <a:spLocks noGrp="1"/>
          </p:cNvSpPr>
          <p:nvPr>
            <p:ph type="body" sz="half" idx="10"/>
          </p:nvPr>
        </p:nvSpPr>
        <p:spPr/>
        <p:txBody>
          <a:bodyPr>
            <a:normAutofit/>
          </a:bodyPr>
          <a:lstStyle/>
          <a:p>
            <a:endParaRPr lang="en-US"/>
          </a:p>
        </p:txBody>
      </p:sp>
    </p:spTree>
    <p:extLst>
      <p:ext uri="{BB962C8B-B14F-4D97-AF65-F5344CB8AC3E}">
        <p14:creationId xmlns:p14="http://schemas.microsoft.com/office/powerpoint/2010/main" val="405160159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normAutofit/>
          </a:bodyPr>
          <a:lstStyle/>
          <a:p>
            <a:r>
              <a:rPr lang="en-US" sz="3200" dirty="0" smtClean="0"/>
              <a:t>@</a:t>
            </a:r>
            <a:r>
              <a:rPr lang="en-US" sz="3200" dirty="0" err="1" smtClean="0"/>
              <a:t>mattalder</a:t>
            </a:r>
            <a:endParaRPr lang="en-US" sz="3200" dirty="0">
              <a:latin typeface="Rockwell" charset="0"/>
            </a:endParaRPr>
          </a:p>
        </p:txBody>
      </p:sp>
      <p:pic>
        <p:nvPicPr>
          <p:cNvPr id="25603" name="Picture 4" descr="Screen Shot 2012-09-18 at 22.18.3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338" y="1227138"/>
            <a:ext cx="6802437"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412881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Rockwell"/>
                <a:cs typeface="Rockwell"/>
              </a:rPr>
              <a:t>What I’m going to talk about</a:t>
            </a:r>
            <a:endParaRPr lang="en-US" sz="3200" b="1" dirty="0">
              <a:latin typeface="Rockwell"/>
              <a:cs typeface="Rockwell"/>
            </a:endParaRPr>
          </a:p>
        </p:txBody>
      </p:sp>
      <p:sp>
        <p:nvSpPr>
          <p:cNvPr id="3" name="Content Placeholder 2"/>
          <p:cNvSpPr>
            <a:spLocks noGrp="1"/>
          </p:cNvSpPr>
          <p:nvPr>
            <p:ph sz="half" idx="23"/>
          </p:nvPr>
        </p:nvSpPr>
        <p:spPr/>
        <p:txBody>
          <a:bodyPr>
            <a:normAutofit/>
          </a:bodyPr>
          <a:lstStyle/>
          <a:p>
            <a:pPr>
              <a:buFont typeface="Arial"/>
              <a:buChar char="•"/>
            </a:pPr>
            <a:r>
              <a:rPr lang="en-US" sz="3200" dirty="0" smtClean="0">
                <a:solidFill>
                  <a:srgbClr val="0094B1"/>
                </a:solidFill>
                <a:latin typeface="Rockwell"/>
                <a:cs typeface="Rockwell"/>
              </a:rPr>
              <a:t>The Mobile Landscape</a:t>
            </a:r>
          </a:p>
          <a:p>
            <a:pPr>
              <a:buFont typeface="Arial"/>
              <a:buChar char="•"/>
            </a:pPr>
            <a:r>
              <a:rPr lang="en-US" sz="3200" dirty="0" smtClean="0">
                <a:solidFill>
                  <a:srgbClr val="0094B1"/>
                </a:solidFill>
                <a:latin typeface="Rockwell"/>
                <a:cs typeface="Rockwell"/>
              </a:rPr>
              <a:t>Opportunity: Conversion</a:t>
            </a:r>
          </a:p>
          <a:p>
            <a:pPr>
              <a:buFont typeface="Arial"/>
              <a:buChar char="•"/>
            </a:pPr>
            <a:r>
              <a:rPr lang="en-US" sz="3200" dirty="0" smtClean="0">
                <a:solidFill>
                  <a:srgbClr val="0094B1"/>
                </a:solidFill>
                <a:latin typeface="Rockwell"/>
                <a:cs typeface="Rockwell"/>
              </a:rPr>
              <a:t>Practicalities / Case Study</a:t>
            </a:r>
          </a:p>
        </p:txBody>
      </p:sp>
    </p:spTree>
    <p:extLst>
      <p:ext uri="{BB962C8B-B14F-4D97-AF65-F5344CB8AC3E}">
        <p14:creationId xmlns:p14="http://schemas.microsoft.com/office/powerpoint/2010/main" val="24055870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3"/>
          <p:cNvSpPr>
            <a:spLocks noGrp="1"/>
          </p:cNvSpPr>
          <p:nvPr>
            <p:ph type="title"/>
          </p:nvPr>
        </p:nvSpPr>
        <p:spPr/>
        <p:txBody>
          <a:bodyPr/>
          <a:lstStyle/>
          <a:p>
            <a:r>
              <a:rPr lang="en-US" dirty="0" smtClean="0">
                <a:latin typeface="Rockwell" charset="0"/>
              </a:rPr>
              <a:t> </a:t>
            </a:r>
            <a:r>
              <a:rPr lang="en-US" b="1" dirty="0" smtClean="0"/>
              <a:t>Landscape</a:t>
            </a:r>
            <a:endParaRPr lang="en-US" b="1" dirty="0"/>
          </a:p>
        </p:txBody>
      </p:sp>
      <p:sp>
        <p:nvSpPr>
          <p:cNvPr id="3" name="Date Placeholder 2"/>
          <p:cNvSpPr>
            <a:spLocks noGrp="1"/>
          </p:cNvSpPr>
          <p:nvPr>
            <p:ph type="dt" sz="quarter" idx="4294967295"/>
          </p:nvPr>
        </p:nvSpPr>
        <p:spPr>
          <a:xfrm>
            <a:off x="7010400" y="6423025"/>
            <a:ext cx="2133600" cy="365125"/>
          </a:xfrm>
          <a:prstGeom prst="rect">
            <a:avLst/>
          </a:prstGeom>
        </p:spPr>
        <p:txBody>
          <a:bodyPr/>
          <a:lstStyle/>
          <a:p>
            <a:pPr defTabSz="457200">
              <a:defRPr/>
            </a:pPr>
            <a:r>
              <a:rPr lang="en-GB" smtClean="0">
                <a:solidFill>
                  <a:srgbClr val="008DA8"/>
                </a:solidFill>
              </a:rPr>
              <a:t>© MetaShift 2012</a:t>
            </a:r>
            <a:endParaRPr lang="en-US">
              <a:solidFill>
                <a:srgbClr val="008DA8"/>
              </a:solidFill>
            </a:endParaRPr>
          </a:p>
        </p:txBody>
      </p:sp>
    </p:spTree>
    <p:extLst>
      <p:ext uri="{BB962C8B-B14F-4D97-AF65-F5344CB8AC3E}">
        <p14:creationId xmlns:p14="http://schemas.microsoft.com/office/powerpoint/2010/main" val="113497549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 New Age</a:t>
            </a:r>
            <a:endParaRPr lang="en-US" b="1" dirty="0"/>
          </a:p>
        </p:txBody>
      </p:sp>
      <p:sp>
        <p:nvSpPr>
          <p:cNvPr id="3" name="AutoShape 4" descr="image39.png"/>
          <p:cNvSpPr>
            <a:spLocks/>
          </p:cNvSpPr>
          <p:nvPr/>
        </p:nvSpPr>
        <p:spPr bwMode="auto">
          <a:xfrm>
            <a:off x="936625" y="2204864"/>
            <a:ext cx="7267575" cy="31337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blipFill dpi="0" rotWithShape="0">
            <a:blip r:embed="rId2"/>
            <a:srcRect/>
            <a:stretch>
              <a:fillRect/>
            </a:stretch>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endParaRPr lang="en-US">
              <a:solidFill>
                <a:srgbClr val="008DA8"/>
              </a:solidFill>
            </a:endParaRPr>
          </a:p>
        </p:txBody>
      </p:sp>
    </p:spTree>
    <p:extLst>
      <p:ext uri="{BB962C8B-B14F-4D97-AF65-F5344CB8AC3E}">
        <p14:creationId xmlns:p14="http://schemas.microsoft.com/office/powerpoint/2010/main" val="413275199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itle 5"/>
          <p:cNvSpPr>
            <a:spLocks noGrp="1"/>
          </p:cNvSpPr>
          <p:nvPr>
            <p:ph type="title"/>
          </p:nvPr>
        </p:nvSpPr>
        <p:spPr/>
        <p:txBody>
          <a:bodyPr/>
          <a:lstStyle/>
          <a:p>
            <a:r>
              <a:rPr lang="en-US" b="1" dirty="0">
                <a:latin typeface="Rockwell"/>
                <a:ea typeface="ＭＳ Ｐゴシック" charset="0"/>
                <a:cs typeface="Rockwell"/>
              </a:rPr>
              <a:t>Mobile isn’t actually mobile</a:t>
            </a:r>
          </a:p>
        </p:txBody>
      </p:sp>
      <p:pic>
        <p:nvPicPr>
          <p:cNvPr id="146435" name="Picture 4" descr="Screen Shot 2012-11-21 at 15.18.4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772816"/>
            <a:ext cx="5545137"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852843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Mobile and Social</a:t>
            </a:r>
            <a:endParaRPr lang="en-US" b="1" dirty="0"/>
          </a:p>
        </p:txBody>
      </p:sp>
      <p:pic>
        <p:nvPicPr>
          <p:cNvPr id="5" name="Picture 4" descr="Screen Shot 2013-08-17 at 19.24.4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736" y="1268759"/>
            <a:ext cx="4392488" cy="5250315"/>
          </a:xfrm>
          <a:prstGeom prst="rect">
            <a:avLst/>
          </a:prstGeom>
        </p:spPr>
      </p:pic>
    </p:spTree>
    <p:extLst>
      <p:ext uri="{BB962C8B-B14F-4D97-AF65-F5344CB8AC3E}">
        <p14:creationId xmlns:p14="http://schemas.microsoft.com/office/powerpoint/2010/main" val="26824551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Mobile &amp; Search</a:t>
            </a:r>
            <a:endParaRPr lang="en-US" b="1" dirty="0"/>
          </a:p>
        </p:txBody>
      </p:sp>
      <p:sp>
        <p:nvSpPr>
          <p:cNvPr id="5" name="Rectangle 2"/>
          <p:cNvSpPr txBox="1">
            <a:spLocks noChangeArrowheads="1"/>
          </p:cNvSpPr>
          <p:nvPr/>
        </p:nvSpPr>
        <p:spPr>
          <a:xfrm>
            <a:off x="1043608" y="4650630"/>
            <a:ext cx="7196137" cy="2090738"/>
          </a:xfrm>
          <a:prstGeom prst="rect">
            <a:avLst/>
          </a:prstGeom>
        </p:spPr>
        <p:txBody>
          <a:bodyPr lIns="0" tIns="0" rIns="0" bIns="0"/>
          <a:lstStyle>
            <a:lvl1pPr marL="342900" indent="-342900" algn="l" defTabSz="457200" rtl="0" eaLnBrk="1" latinLnBrk="0" hangingPunct="1">
              <a:spcBef>
                <a:spcPct val="20000"/>
              </a:spcBef>
              <a:buFont typeface="Arial"/>
              <a:buChar char="•"/>
              <a:defRPr sz="1800" b="0" i="0" kern="1200">
                <a:solidFill>
                  <a:srgbClr val="76E9FF"/>
                </a:solidFill>
                <a:latin typeface="Rockwell"/>
                <a:ea typeface="+mn-ea"/>
                <a:cs typeface="Rockwell"/>
              </a:defRPr>
            </a:lvl1pPr>
            <a:lvl2pPr marL="742950" indent="-285750" algn="l" defTabSz="457200" rtl="0" eaLnBrk="1" latinLnBrk="0" hangingPunct="1">
              <a:spcBef>
                <a:spcPct val="20000"/>
              </a:spcBef>
              <a:buFont typeface="Arial"/>
              <a:buChar char="–"/>
              <a:defRPr sz="1400" b="0" i="0" kern="1200">
                <a:solidFill>
                  <a:srgbClr val="6C5B50"/>
                </a:solidFill>
                <a:latin typeface="Rockwell"/>
                <a:ea typeface="+mn-ea"/>
                <a:cs typeface="Rockwell"/>
              </a:defRPr>
            </a:lvl2pPr>
            <a:lvl3pPr marL="1143000" indent="-228600" algn="l" defTabSz="457200" rtl="0" eaLnBrk="1" latinLnBrk="0" hangingPunct="1">
              <a:spcBef>
                <a:spcPct val="20000"/>
              </a:spcBef>
              <a:buFont typeface="Arial"/>
              <a:buChar char="•"/>
              <a:defRPr sz="1200" kern="1200">
                <a:solidFill>
                  <a:srgbClr val="6C5B50"/>
                </a:solidFill>
                <a:latin typeface="Rockwell"/>
                <a:ea typeface="+mn-ea"/>
                <a:cs typeface="Rockwell"/>
              </a:defRPr>
            </a:lvl3pPr>
            <a:lvl4pPr marL="1600200" indent="-228600" algn="l" defTabSz="457200" rtl="0" eaLnBrk="1" latinLnBrk="0" hangingPunct="1">
              <a:spcBef>
                <a:spcPct val="20000"/>
              </a:spcBef>
              <a:buFont typeface="Arial"/>
              <a:buChar char="–"/>
              <a:defRPr sz="1200" kern="1200">
                <a:solidFill>
                  <a:srgbClr val="6C5B50"/>
                </a:solidFill>
                <a:latin typeface="Rockwell"/>
                <a:ea typeface="+mn-ea"/>
                <a:cs typeface="Rockwell"/>
              </a:defRPr>
            </a:lvl4pPr>
            <a:lvl5pPr marL="2057400" indent="-228600" algn="l" defTabSz="457200" rtl="0" eaLnBrk="1" latinLnBrk="0" hangingPunct="1">
              <a:spcBef>
                <a:spcPct val="20000"/>
              </a:spcBef>
              <a:buFont typeface="Arial"/>
              <a:buChar char="»"/>
              <a:defRPr sz="1200" kern="1200">
                <a:solidFill>
                  <a:srgbClr val="6C5B50"/>
                </a:solidFill>
                <a:latin typeface="Rockwell"/>
                <a:ea typeface="+mn-ea"/>
                <a:cs typeface="Rockwel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914400">
              <a:spcBef>
                <a:spcPts val="600"/>
              </a:spcBef>
              <a:buFont typeface="Arial"/>
              <a:buNone/>
            </a:pPr>
            <a:r>
              <a:rPr lang="en-US" sz="3600" dirty="0" smtClean="0">
                <a:solidFill>
                  <a:srgbClr val="008DA8"/>
                </a:solidFill>
                <a:sym typeface="Arial" charset="0"/>
              </a:rPr>
              <a:t>Google expects a site to load on a smartphone / tablet in 1 second</a:t>
            </a:r>
            <a:endParaRPr lang="en-US" dirty="0"/>
          </a:p>
        </p:txBody>
      </p:sp>
      <p:sp>
        <p:nvSpPr>
          <p:cNvPr id="6" name="AutoShape 4" descr="image44.png"/>
          <p:cNvSpPr>
            <a:spLocks/>
          </p:cNvSpPr>
          <p:nvPr/>
        </p:nvSpPr>
        <p:spPr bwMode="auto">
          <a:xfrm>
            <a:off x="3059832" y="1268760"/>
            <a:ext cx="3065463" cy="3070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blipFill dpi="0" rotWithShape="0">
            <a:blip r:embed="rId2"/>
            <a:srcRect/>
            <a:stretch>
              <a:fillRect/>
            </a:stretch>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endParaRPr lang="en-US">
              <a:solidFill>
                <a:srgbClr val="008DA8"/>
              </a:solidFill>
            </a:endParaRPr>
          </a:p>
        </p:txBody>
      </p:sp>
    </p:spTree>
    <p:extLst>
      <p:ext uri="{BB962C8B-B14F-4D97-AF65-F5344CB8AC3E}">
        <p14:creationId xmlns:p14="http://schemas.microsoft.com/office/powerpoint/2010/main" val="46966757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Big News….</a:t>
            </a:r>
            <a:endParaRPr lang="en-US" b="1" dirty="0"/>
          </a:p>
        </p:txBody>
      </p:sp>
      <p:pic>
        <p:nvPicPr>
          <p:cNvPr id="3" name="Picture 2" descr="Screenshot 2014-02-12 11.22.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943" y="1436100"/>
            <a:ext cx="6899571" cy="4680520"/>
          </a:xfrm>
          <a:prstGeom prst="rect">
            <a:avLst/>
          </a:prstGeom>
        </p:spPr>
      </p:pic>
    </p:spTree>
    <p:extLst>
      <p:ext uri="{BB962C8B-B14F-4D97-AF65-F5344CB8AC3E}">
        <p14:creationId xmlns:p14="http://schemas.microsoft.com/office/powerpoint/2010/main" val="156239603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Mobile First Disruption</a:t>
            </a:r>
            <a:endParaRPr lang="en-US" b="1" dirty="0"/>
          </a:p>
        </p:txBody>
      </p:sp>
      <p:pic>
        <p:nvPicPr>
          <p:cNvPr id="5" name="Picture 4"/>
          <p:cNvPicPr>
            <a:picLocks noChangeAspect="1"/>
          </p:cNvPicPr>
          <p:nvPr/>
        </p:nvPicPr>
        <p:blipFill>
          <a:blip r:embed="rId2"/>
          <a:stretch>
            <a:fillRect/>
          </a:stretch>
        </p:blipFill>
        <p:spPr>
          <a:xfrm>
            <a:off x="251520" y="1417638"/>
            <a:ext cx="1968219" cy="2952328"/>
          </a:xfrm>
          <a:prstGeom prst="rect">
            <a:avLst/>
          </a:prstGeom>
        </p:spPr>
      </p:pic>
      <p:pic>
        <p:nvPicPr>
          <p:cNvPr id="6" name="Picture 5"/>
          <p:cNvPicPr>
            <a:picLocks noChangeAspect="1"/>
          </p:cNvPicPr>
          <p:nvPr/>
        </p:nvPicPr>
        <p:blipFill>
          <a:blip r:embed="rId3"/>
          <a:stretch>
            <a:fillRect/>
          </a:stretch>
        </p:blipFill>
        <p:spPr>
          <a:xfrm>
            <a:off x="2483768" y="1916832"/>
            <a:ext cx="1946518" cy="2880320"/>
          </a:xfrm>
          <a:prstGeom prst="rect">
            <a:avLst/>
          </a:prstGeom>
        </p:spPr>
      </p:pic>
      <p:pic>
        <p:nvPicPr>
          <p:cNvPr id="7" name="Picture 6"/>
          <p:cNvPicPr>
            <a:picLocks noChangeAspect="1"/>
          </p:cNvPicPr>
          <p:nvPr/>
        </p:nvPicPr>
        <p:blipFill>
          <a:blip r:embed="rId4"/>
          <a:stretch>
            <a:fillRect/>
          </a:stretch>
        </p:blipFill>
        <p:spPr>
          <a:xfrm>
            <a:off x="4726929" y="2381915"/>
            <a:ext cx="1872208" cy="2808312"/>
          </a:xfrm>
          <a:prstGeom prst="rect">
            <a:avLst/>
          </a:prstGeom>
        </p:spPr>
      </p:pic>
      <p:pic>
        <p:nvPicPr>
          <p:cNvPr id="8" name="Picture 7" descr="photo(3).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3637" y="2877284"/>
            <a:ext cx="1681895" cy="2985363"/>
          </a:xfrm>
          <a:prstGeom prst="rect">
            <a:avLst/>
          </a:prstGeom>
        </p:spPr>
      </p:pic>
      <p:sp>
        <p:nvSpPr>
          <p:cNvPr id="9" name="TextBox 8"/>
          <p:cNvSpPr txBox="1"/>
          <p:nvPr/>
        </p:nvSpPr>
        <p:spPr>
          <a:xfrm>
            <a:off x="285191" y="4385792"/>
            <a:ext cx="1934548" cy="914400"/>
          </a:xfrm>
          <a:prstGeom prst="rect">
            <a:avLst/>
          </a:prstGeom>
          <a:noFill/>
        </p:spPr>
        <p:txBody>
          <a:bodyPr vert="horz" wrap="none" lIns="91440" tIns="45720" rIns="91440" bIns="45720" rtlCol="0" anchor="ctr">
            <a:noAutofit/>
          </a:bodyPr>
          <a:lstStyle/>
          <a:p>
            <a:pPr defTabSz="457200">
              <a:spcBef>
                <a:spcPct val="0"/>
              </a:spcBef>
            </a:pPr>
            <a:r>
              <a:rPr lang="en-US" sz="2000" b="1" dirty="0" smtClean="0">
                <a:solidFill>
                  <a:srgbClr val="008DA8"/>
                </a:solidFill>
                <a:latin typeface="Rockwell"/>
                <a:ea typeface="+mj-ea"/>
                <a:cs typeface="Rockwell"/>
              </a:rPr>
              <a:t>Hotel Tonight</a:t>
            </a:r>
          </a:p>
        </p:txBody>
      </p:sp>
      <p:sp>
        <p:nvSpPr>
          <p:cNvPr id="10" name="TextBox 9"/>
          <p:cNvSpPr txBox="1"/>
          <p:nvPr/>
        </p:nvSpPr>
        <p:spPr>
          <a:xfrm>
            <a:off x="2495738" y="4797152"/>
            <a:ext cx="1934548" cy="914400"/>
          </a:xfrm>
          <a:prstGeom prst="rect">
            <a:avLst/>
          </a:prstGeom>
          <a:noFill/>
        </p:spPr>
        <p:txBody>
          <a:bodyPr vert="horz" wrap="none" lIns="91440" tIns="45720" rIns="91440" bIns="45720" rtlCol="0" anchor="ctr">
            <a:noAutofit/>
          </a:bodyPr>
          <a:lstStyle/>
          <a:p>
            <a:pPr algn="ctr" defTabSz="457200">
              <a:spcBef>
                <a:spcPct val="0"/>
              </a:spcBef>
            </a:pPr>
            <a:r>
              <a:rPr lang="en-US" sz="2000" b="1" dirty="0" smtClean="0">
                <a:solidFill>
                  <a:srgbClr val="008DA8"/>
                </a:solidFill>
                <a:latin typeface="Rockwell"/>
                <a:ea typeface="+mj-ea"/>
                <a:cs typeface="Rockwell"/>
              </a:rPr>
              <a:t>Tinder</a:t>
            </a:r>
          </a:p>
        </p:txBody>
      </p:sp>
      <p:sp>
        <p:nvSpPr>
          <p:cNvPr id="11" name="TextBox 10"/>
          <p:cNvSpPr txBox="1"/>
          <p:nvPr/>
        </p:nvSpPr>
        <p:spPr>
          <a:xfrm>
            <a:off x="4724795" y="5144456"/>
            <a:ext cx="1934548" cy="914400"/>
          </a:xfrm>
          <a:prstGeom prst="rect">
            <a:avLst/>
          </a:prstGeom>
          <a:noFill/>
        </p:spPr>
        <p:txBody>
          <a:bodyPr vert="horz" wrap="none" lIns="91440" tIns="45720" rIns="91440" bIns="45720" rtlCol="0" anchor="ctr">
            <a:noAutofit/>
          </a:bodyPr>
          <a:lstStyle/>
          <a:p>
            <a:pPr algn="ctr" defTabSz="457200">
              <a:spcBef>
                <a:spcPct val="0"/>
              </a:spcBef>
            </a:pPr>
            <a:r>
              <a:rPr lang="en-US" sz="2000" b="1" dirty="0" err="1" smtClean="0">
                <a:solidFill>
                  <a:srgbClr val="008DA8"/>
                </a:solidFill>
                <a:latin typeface="Rockwell"/>
                <a:ea typeface="+mj-ea"/>
                <a:cs typeface="Rockwell"/>
              </a:rPr>
              <a:t>Uber</a:t>
            </a:r>
            <a:endParaRPr lang="en-US" sz="2000" b="1" dirty="0" smtClean="0">
              <a:solidFill>
                <a:srgbClr val="008DA8"/>
              </a:solidFill>
              <a:latin typeface="Rockwell"/>
              <a:ea typeface="+mj-ea"/>
              <a:cs typeface="Rockwell"/>
            </a:endParaRPr>
          </a:p>
        </p:txBody>
      </p:sp>
      <p:sp>
        <p:nvSpPr>
          <p:cNvPr id="12" name="TextBox 11"/>
          <p:cNvSpPr txBox="1"/>
          <p:nvPr/>
        </p:nvSpPr>
        <p:spPr>
          <a:xfrm>
            <a:off x="7003637" y="5746867"/>
            <a:ext cx="1934548" cy="914400"/>
          </a:xfrm>
          <a:prstGeom prst="rect">
            <a:avLst/>
          </a:prstGeom>
          <a:noFill/>
        </p:spPr>
        <p:txBody>
          <a:bodyPr vert="horz" wrap="none" lIns="91440" tIns="45720" rIns="91440" bIns="45720" rtlCol="0" anchor="ctr">
            <a:noAutofit/>
          </a:bodyPr>
          <a:lstStyle/>
          <a:p>
            <a:pPr algn="ctr" defTabSz="457200">
              <a:spcBef>
                <a:spcPct val="0"/>
              </a:spcBef>
            </a:pPr>
            <a:r>
              <a:rPr lang="en-US" sz="2000" b="1" dirty="0" err="1" smtClean="0">
                <a:solidFill>
                  <a:srgbClr val="008DA8"/>
                </a:solidFill>
                <a:latin typeface="Rockwell"/>
                <a:ea typeface="+mj-ea"/>
                <a:cs typeface="Rockwell"/>
              </a:rPr>
              <a:t>Hailo</a:t>
            </a:r>
            <a:endParaRPr lang="en-US" sz="2000" b="1" dirty="0" smtClean="0">
              <a:solidFill>
                <a:srgbClr val="008DA8"/>
              </a:solidFill>
              <a:latin typeface="Rockwell"/>
              <a:ea typeface="+mj-ea"/>
              <a:cs typeface="Rockwell"/>
            </a:endParaRPr>
          </a:p>
        </p:txBody>
      </p:sp>
    </p:spTree>
    <p:extLst>
      <p:ext uri="{BB962C8B-B14F-4D97-AF65-F5344CB8AC3E}">
        <p14:creationId xmlns:p14="http://schemas.microsoft.com/office/powerpoint/2010/main" val="25843731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ctrTitle"/>
          </p:nvPr>
        </p:nvSpPr>
        <p:spPr/>
        <p:txBody>
          <a:bodyPr/>
          <a:lstStyle/>
          <a:p>
            <a:endParaRPr lang="en-US" altLang="en-US" dirty="0" smtClean="0"/>
          </a:p>
        </p:txBody>
      </p:sp>
      <p:sp>
        <p:nvSpPr>
          <p:cNvPr id="6147" name="Subtitle 2"/>
          <p:cNvSpPr>
            <a:spLocks noGrp="1"/>
          </p:cNvSpPr>
          <p:nvPr>
            <p:ph type="subTitle" idx="1"/>
          </p:nvPr>
        </p:nvSpPr>
        <p:spPr/>
        <p:txBody>
          <a:bodyPr/>
          <a:lstStyle/>
          <a:p>
            <a:endParaRPr lang="en-US" altLang="en-US" dirty="0" smtClean="0"/>
          </a:p>
        </p:txBody>
      </p:sp>
      <p:pic>
        <p:nvPicPr>
          <p:cNvPr id="614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237466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Action Orientated Medium</a:t>
            </a:r>
            <a:endParaRPr lang="en-US" b="1" dirty="0"/>
          </a:p>
        </p:txBody>
      </p:sp>
      <p:sp>
        <p:nvSpPr>
          <p:cNvPr id="3" name="Content Placeholder 2"/>
          <p:cNvSpPr>
            <a:spLocks noGrp="1"/>
          </p:cNvSpPr>
          <p:nvPr>
            <p:ph idx="1"/>
          </p:nvPr>
        </p:nvSpPr>
        <p:spPr/>
        <p:txBody>
          <a:bodyPr>
            <a:normAutofit/>
          </a:bodyPr>
          <a:lstStyle/>
          <a:p>
            <a:pPr marL="0" indent="0">
              <a:buNone/>
            </a:pPr>
            <a:endParaRPr lang="en-US" sz="4400" dirty="0" smtClean="0">
              <a:solidFill>
                <a:schemeClr val="tx1">
                  <a:lumMod val="75000"/>
                </a:schemeClr>
              </a:solidFill>
            </a:endParaRPr>
          </a:p>
          <a:p>
            <a:pPr marL="0" indent="0">
              <a:buNone/>
            </a:pPr>
            <a:r>
              <a:rPr lang="en-US" sz="4400" dirty="0" smtClean="0">
                <a:solidFill>
                  <a:schemeClr val="tx1">
                    <a:lumMod val="75000"/>
                  </a:schemeClr>
                </a:solidFill>
                <a:latin typeface="Rockwell"/>
                <a:cs typeface="Rockwell"/>
              </a:rPr>
              <a:t>70</a:t>
            </a:r>
            <a:r>
              <a:rPr lang="en-US" sz="4400" dirty="0">
                <a:solidFill>
                  <a:schemeClr val="tx1">
                    <a:lumMod val="75000"/>
                  </a:schemeClr>
                </a:solidFill>
                <a:latin typeface="Rockwell"/>
                <a:cs typeface="Rockwell"/>
              </a:rPr>
              <a:t>% of mobile searchers act within an hour; only 30% of PC searchers </a:t>
            </a:r>
            <a:r>
              <a:rPr lang="en-US" sz="4400" dirty="0" smtClean="0">
                <a:solidFill>
                  <a:schemeClr val="tx1">
                    <a:lumMod val="75000"/>
                  </a:schemeClr>
                </a:solidFill>
                <a:latin typeface="Rockwell"/>
                <a:cs typeface="Rockwell"/>
              </a:rPr>
              <a:t>do</a:t>
            </a:r>
          </a:p>
          <a:p>
            <a:pPr marL="0" indent="0">
              <a:buNone/>
            </a:pPr>
            <a:endParaRPr lang="en-US" dirty="0" smtClean="0">
              <a:solidFill>
                <a:schemeClr val="tx1">
                  <a:lumMod val="75000"/>
                </a:schemeClr>
              </a:solidFill>
              <a:latin typeface="Rockwell"/>
              <a:cs typeface="Rockwell"/>
            </a:endParaRPr>
          </a:p>
          <a:p>
            <a:pPr marL="0" indent="0">
              <a:buNone/>
            </a:pPr>
            <a:r>
              <a:rPr lang="en-US" dirty="0" smtClean="0">
                <a:solidFill>
                  <a:schemeClr val="tx1">
                    <a:lumMod val="75000"/>
                  </a:schemeClr>
                </a:solidFill>
                <a:latin typeface="Rockwell"/>
                <a:cs typeface="Rockwell"/>
              </a:rPr>
              <a:t>Source Mobile Marketer</a:t>
            </a:r>
            <a:endParaRPr lang="en-US" dirty="0">
              <a:solidFill>
                <a:schemeClr val="tx1">
                  <a:lumMod val="75000"/>
                </a:schemeClr>
              </a:solidFill>
              <a:latin typeface="Rockwell"/>
              <a:cs typeface="Rockwell"/>
            </a:endParaRPr>
          </a:p>
        </p:txBody>
      </p:sp>
    </p:spTree>
    <p:extLst>
      <p:ext uri="{BB962C8B-B14F-4D97-AF65-F5344CB8AC3E}">
        <p14:creationId xmlns:p14="http://schemas.microsoft.com/office/powerpoint/2010/main" val="334106507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about Recruitment?</a:t>
            </a:r>
            <a:endParaRPr lang="en-US" b="1" dirty="0"/>
          </a:p>
        </p:txBody>
      </p:sp>
      <p:sp>
        <p:nvSpPr>
          <p:cNvPr id="3" name="Content Placeholder 2"/>
          <p:cNvSpPr>
            <a:spLocks noGrp="1"/>
          </p:cNvSpPr>
          <p:nvPr>
            <p:ph idx="1"/>
          </p:nvPr>
        </p:nvSpPr>
        <p:spPr/>
        <p:txBody>
          <a:bodyPr>
            <a:normAutofit/>
          </a:bodyPr>
          <a:lstStyle/>
          <a:p>
            <a:pPr marL="0" indent="0">
              <a:buNone/>
            </a:pPr>
            <a:endParaRPr lang="en-US" sz="4400" dirty="0" smtClean="0">
              <a:solidFill>
                <a:schemeClr val="tx1">
                  <a:lumMod val="75000"/>
                </a:schemeClr>
              </a:solidFill>
            </a:endParaRPr>
          </a:p>
          <a:p>
            <a:pPr marL="0" indent="0">
              <a:buNone/>
            </a:pPr>
            <a:r>
              <a:rPr lang="en-US" sz="4400" dirty="0" smtClean="0">
                <a:solidFill>
                  <a:schemeClr val="tx1">
                    <a:lumMod val="75000"/>
                  </a:schemeClr>
                </a:solidFill>
              </a:rPr>
              <a:t>88</a:t>
            </a:r>
            <a:r>
              <a:rPr lang="en-US" sz="4400" dirty="0" smtClean="0">
                <a:solidFill>
                  <a:schemeClr val="tx1">
                    <a:lumMod val="75000"/>
                  </a:schemeClr>
                </a:solidFill>
                <a:latin typeface="Rockwell"/>
                <a:cs typeface="Rockwell"/>
              </a:rPr>
              <a:t>% of UK Job Seekers have used a mobile device to search for jobs in the last year</a:t>
            </a:r>
          </a:p>
          <a:p>
            <a:pPr marL="0" indent="0">
              <a:buNone/>
            </a:pPr>
            <a:endParaRPr lang="en-US" dirty="0" smtClean="0">
              <a:solidFill>
                <a:schemeClr val="tx1">
                  <a:lumMod val="75000"/>
                </a:schemeClr>
              </a:solidFill>
              <a:latin typeface="Rockwell"/>
              <a:cs typeface="Rockwell"/>
            </a:endParaRPr>
          </a:p>
          <a:p>
            <a:pPr marL="0" indent="0">
              <a:buNone/>
            </a:pPr>
            <a:r>
              <a:rPr lang="en-US" dirty="0" smtClean="0">
                <a:solidFill>
                  <a:schemeClr val="tx1">
                    <a:lumMod val="75000"/>
                  </a:schemeClr>
                </a:solidFill>
                <a:latin typeface="Rockwell"/>
                <a:cs typeface="Rockwell"/>
              </a:rPr>
              <a:t>Google Consumer Survey 2013</a:t>
            </a:r>
            <a:endParaRPr lang="en-US" dirty="0">
              <a:solidFill>
                <a:schemeClr val="tx1">
                  <a:lumMod val="75000"/>
                </a:schemeClr>
              </a:solidFill>
              <a:latin typeface="Rockwell"/>
              <a:cs typeface="Rockwell"/>
            </a:endParaRPr>
          </a:p>
        </p:txBody>
      </p:sp>
    </p:spTree>
    <p:extLst>
      <p:ext uri="{BB962C8B-B14F-4D97-AF65-F5344CB8AC3E}">
        <p14:creationId xmlns:p14="http://schemas.microsoft.com/office/powerpoint/2010/main" val="45392709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Recruitment = Exponential Growth</a:t>
            </a:r>
            <a:endParaRPr lang="en-US" b="1" dirty="0"/>
          </a:p>
        </p:txBody>
      </p:sp>
      <p:sp>
        <p:nvSpPr>
          <p:cNvPr id="3" name="AutoShape 4"/>
          <p:cNvSpPr>
            <a:spLocks/>
          </p:cNvSpPr>
          <p:nvPr/>
        </p:nvSpPr>
        <p:spPr bwMode="auto">
          <a:xfrm>
            <a:off x="2384772" y="2121570"/>
            <a:ext cx="4346575" cy="30178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cubicBezTo>
                  <a:pt x="1228" y="21410"/>
                  <a:pt x="5133" y="21104"/>
                  <a:pt x="7370" y="20463"/>
                </a:cubicBezTo>
                <a:cubicBezTo>
                  <a:pt x="9607" y="19821"/>
                  <a:pt x="11551" y="19060"/>
                  <a:pt x="13422" y="17752"/>
                </a:cubicBezTo>
                <a:cubicBezTo>
                  <a:pt x="15294" y="16444"/>
                  <a:pt x="17236" y="15573"/>
                  <a:pt x="18599" y="12614"/>
                </a:cubicBezTo>
                <a:cubicBezTo>
                  <a:pt x="19962" y="9655"/>
                  <a:pt x="21099" y="2102"/>
                  <a:pt x="21600" y="0"/>
                </a:cubicBezTo>
              </a:path>
            </a:pathLst>
          </a:custGeom>
          <a:noFill/>
          <a:ln w="38100" cap="flat" cmpd="sng">
            <a:solidFill>
              <a:srgbClr val="F45B25"/>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endParaRPr lang="en-US">
              <a:solidFill>
                <a:srgbClr val="008DA8"/>
              </a:solidFill>
            </a:endParaRPr>
          </a:p>
        </p:txBody>
      </p:sp>
      <p:sp>
        <p:nvSpPr>
          <p:cNvPr id="4" name="Line 5"/>
          <p:cNvSpPr>
            <a:spLocks noChangeShapeType="1"/>
          </p:cNvSpPr>
          <p:nvPr/>
        </p:nvSpPr>
        <p:spPr bwMode="auto">
          <a:xfrm flipV="1">
            <a:off x="2395885" y="5152107"/>
            <a:ext cx="4576762" cy="47625"/>
          </a:xfrm>
          <a:prstGeom prst="line">
            <a:avLst/>
          </a:prstGeom>
          <a:noFill/>
          <a:ln w="19050" cap="flat" cmpd="sng">
            <a:solidFill>
              <a:srgbClr val="666666"/>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endParaRPr lang="en-US" sz="1200">
              <a:solidFill>
                <a:srgbClr val="008DA8"/>
              </a:solidFill>
              <a:latin typeface="Helvetica" charset="0"/>
              <a:cs typeface="Helvetica" charset="0"/>
              <a:sym typeface="Helvetica" charset="0"/>
            </a:endParaRPr>
          </a:p>
        </p:txBody>
      </p:sp>
      <p:sp>
        <p:nvSpPr>
          <p:cNvPr id="5" name="Line 6"/>
          <p:cNvSpPr>
            <a:spLocks noChangeShapeType="1"/>
          </p:cNvSpPr>
          <p:nvPr/>
        </p:nvSpPr>
        <p:spPr bwMode="auto">
          <a:xfrm flipV="1">
            <a:off x="2311747" y="2085057"/>
            <a:ext cx="12700" cy="3114675"/>
          </a:xfrm>
          <a:prstGeom prst="line">
            <a:avLst/>
          </a:prstGeom>
          <a:noFill/>
          <a:ln w="19050" cap="flat" cmpd="sng">
            <a:solidFill>
              <a:srgbClr val="666666"/>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endParaRPr lang="en-US" sz="1200">
              <a:solidFill>
                <a:srgbClr val="008DA8"/>
              </a:solidFill>
              <a:latin typeface="Helvetica" charset="0"/>
              <a:cs typeface="Helvetica" charset="0"/>
              <a:sym typeface="Helvetica" charset="0"/>
            </a:endParaRPr>
          </a:p>
        </p:txBody>
      </p:sp>
      <p:sp>
        <p:nvSpPr>
          <p:cNvPr id="6" name="AutoShape 7"/>
          <p:cNvSpPr>
            <a:spLocks/>
          </p:cNvSpPr>
          <p:nvPr/>
        </p:nvSpPr>
        <p:spPr bwMode="auto">
          <a:xfrm rot="16200000">
            <a:off x="853765" y="3305073"/>
            <a:ext cx="1742801" cy="7858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24" tIns="91424" rIns="91424" bIns="91424"/>
          <a:lstStyle/>
          <a:p>
            <a:pPr algn="ctr" defTabSz="457200"/>
            <a:r>
              <a:rPr lang="en-US" dirty="0">
                <a:solidFill>
                  <a:srgbClr val="008DA8"/>
                </a:solidFill>
                <a:latin typeface="Rockwell"/>
                <a:cs typeface="Rockwell"/>
              </a:rPr>
              <a:t>% Job Board mobile web traffic</a:t>
            </a:r>
          </a:p>
        </p:txBody>
      </p:sp>
      <p:sp>
        <p:nvSpPr>
          <p:cNvPr id="7" name="AutoShape 8"/>
          <p:cNvSpPr>
            <a:spLocks/>
          </p:cNvSpPr>
          <p:nvPr/>
        </p:nvSpPr>
        <p:spPr bwMode="auto">
          <a:xfrm>
            <a:off x="1925005" y="5176687"/>
            <a:ext cx="941760" cy="381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24" tIns="91424" rIns="91424" bIns="91424"/>
          <a:lstStyle/>
          <a:p>
            <a:pPr defTabSz="457200"/>
            <a:r>
              <a:rPr lang="en-US" dirty="0">
                <a:solidFill>
                  <a:srgbClr val="008DA8"/>
                </a:solidFill>
                <a:latin typeface="Rockwell"/>
                <a:cs typeface="Rockwell"/>
              </a:rPr>
              <a:t>2010</a:t>
            </a:r>
          </a:p>
        </p:txBody>
      </p:sp>
      <p:sp>
        <p:nvSpPr>
          <p:cNvPr id="8" name="AutoShape 9"/>
          <p:cNvSpPr>
            <a:spLocks/>
          </p:cNvSpPr>
          <p:nvPr/>
        </p:nvSpPr>
        <p:spPr bwMode="auto">
          <a:xfrm>
            <a:off x="5464522" y="5136232"/>
            <a:ext cx="646113" cy="381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24" tIns="91424" rIns="91424" bIns="91424"/>
          <a:lstStyle/>
          <a:p>
            <a:pPr defTabSz="457200"/>
            <a:r>
              <a:rPr lang="en-US" dirty="0">
                <a:solidFill>
                  <a:srgbClr val="008DA8"/>
                </a:solidFill>
                <a:latin typeface="Rockwell"/>
                <a:cs typeface="Rockwell"/>
              </a:rPr>
              <a:t>Now</a:t>
            </a:r>
          </a:p>
        </p:txBody>
      </p:sp>
      <p:grpSp>
        <p:nvGrpSpPr>
          <p:cNvPr id="9" name="Group 10"/>
          <p:cNvGrpSpPr>
            <a:grpSpLocks/>
          </p:cNvGrpSpPr>
          <p:nvPr/>
        </p:nvGrpSpPr>
        <p:grpSpPr bwMode="auto">
          <a:xfrm>
            <a:off x="3864322" y="2581945"/>
            <a:ext cx="2151063" cy="2097087"/>
            <a:chOff x="-1" y="-1"/>
            <a:chExt cx="2151570" cy="2096326"/>
          </a:xfrm>
        </p:grpSpPr>
        <p:sp>
          <p:nvSpPr>
            <p:cNvPr id="10" name="AutoShape 11"/>
            <p:cNvSpPr>
              <a:spLocks/>
            </p:cNvSpPr>
            <p:nvPr/>
          </p:nvSpPr>
          <p:spPr bwMode="auto">
            <a:xfrm rot="2051354">
              <a:off x="259220" y="335732"/>
              <a:ext cx="1633128" cy="1424861"/>
            </a:xfrm>
            <a:prstGeom prst="rightArrow">
              <a:avLst>
                <a:gd name="adj1" fmla="val 50000"/>
                <a:gd name="adj2" fmla="val 50002"/>
              </a:avLst>
            </a:prstGeom>
            <a:solidFill>
              <a:srgbClr val="F45B25"/>
            </a:soli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200"/>
              <a:endParaRPr lang="en-US">
                <a:solidFill>
                  <a:srgbClr val="008DA8"/>
                </a:solidFill>
              </a:endParaRPr>
            </a:p>
          </p:txBody>
        </p:sp>
        <p:sp>
          <p:nvSpPr>
            <p:cNvPr id="11" name="AutoShape 12"/>
            <p:cNvSpPr>
              <a:spLocks/>
            </p:cNvSpPr>
            <p:nvPr/>
          </p:nvSpPr>
          <p:spPr bwMode="auto">
            <a:xfrm rot="2051354">
              <a:off x="290000" y="531023"/>
              <a:ext cx="1276913" cy="8341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24" tIns="91424" rIns="91424" bIns="91424" anchor="ctr"/>
            <a:lstStyle/>
            <a:p>
              <a:pPr defTabSz="457200"/>
              <a:r>
                <a:rPr lang="en-US" sz="2200">
                  <a:solidFill>
                    <a:srgbClr val="FFFFFF"/>
                  </a:solidFill>
                </a:rPr>
                <a:t>approx 40%</a:t>
              </a:r>
              <a:endParaRPr lang="en-US">
                <a:solidFill>
                  <a:srgbClr val="008DA8"/>
                </a:solidFill>
              </a:endParaRPr>
            </a:p>
          </p:txBody>
        </p:sp>
      </p:grpSp>
      <p:sp>
        <p:nvSpPr>
          <p:cNvPr id="12" name="Line 13"/>
          <p:cNvSpPr>
            <a:spLocks noChangeShapeType="1"/>
          </p:cNvSpPr>
          <p:nvPr/>
        </p:nvSpPr>
        <p:spPr bwMode="auto">
          <a:xfrm flipV="1">
            <a:off x="5788372" y="2061245"/>
            <a:ext cx="12700" cy="3090862"/>
          </a:xfrm>
          <a:prstGeom prst="line">
            <a:avLst/>
          </a:prstGeom>
          <a:noFill/>
          <a:ln w="19050" cap="flat" cmpd="sng">
            <a:solidFill>
              <a:srgbClr val="666666"/>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endParaRPr lang="en-US" sz="1200">
              <a:solidFill>
                <a:srgbClr val="008DA8"/>
              </a:solidFill>
              <a:latin typeface="Helvetica" charset="0"/>
              <a:cs typeface="Helvetica" charset="0"/>
              <a:sym typeface="Helvetica" charset="0"/>
            </a:endParaRPr>
          </a:p>
        </p:txBody>
      </p:sp>
      <p:sp>
        <p:nvSpPr>
          <p:cNvPr id="13" name="Line 14"/>
          <p:cNvSpPr>
            <a:spLocks noChangeShapeType="1"/>
          </p:cNvSpPr>
          <p:nvPr/>
        </p:nvSpPr>
        <p:spPr bwMode="auto">
          <a:xfrm flipV="1">
            <a:off x="6550372" y="2029495"/>
            <a:ext cx="12700" cy="3090862"/>
          </a:xfrm>
          <a:prstGeom prst="line">
            <a:avLst/>
          </a:prstGeom>
          <a:noFill/>
          <a:ln w="19050" cap="flat" cmpd="sng">
            <a:solidFill>
              <a:srgbClr val="666666"/>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endParaRPr lang="en-US" sz="1200">
              <a:solidFill>
                <a:srgbClr val="008DA8"/>
              </a:solidFill>
              <a:latin typeface="Helvetica" charset="0"/>
              <a:cs typeface="Helvetica" charset="0"/>
              <a:sym typeface="Helvetica" charset="0"/>
            </a:endParaRPr>
          </a:p>
        </p:txBody>
      </p:sp>
      <p:sp>
        <p:nvSpPr>
          <p:cNvPr id="14" name="AutoShape 15"/>
          <p:cNvSpPr>
            <a:spLocks/>
          </p:cNvSpPr>
          <p:nvPr/>
        </p:nvSpPr>
        <p:spPr bwMode="auto">
          <a:xfrm>
            <a:off x="6234460" y="5136232"/>
            <a:ext cx="1145852" cy="381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24" tIns="91424" rIns="91424" bIns="91424"/>
          <a:lstStyle/>
          <a:p>
            <a:pPr defTabSz="457200"/>
            <a:r>
              <a:rPr lang="en-US" dirty="0">
                <a:solidFill>
                  <a:srgbClr val="008DA8"/>
                </a:solidFill>
                <a:latin typeface="Rockwell"/>
                <a:cs typeface="Rockwell"/>
              </a:rPr>
              <a:t>SOON</a:t>
            </a:r>
          </a:p>
        </p:txBody>
      </p:sp>
    </p:spTree>
    <p:extLst>
      <p:ext uri="{BB962C8B-B14F-4D97-AF65-F5344CB8AC3E}">
        <p14:creationId xmlns:p14="http://schemas.microsoft.com/office/powerpoint/2010/main" val="105139756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3"/>
          <p:cNvSpPr>
            <a:spLocks noGrp="1"/>
          </p:cNvSpPr>
          <p:nvPr>
            <p:ph type="title"/>
          </p:nvPr>
        </p:nvSpPr>
        <p:spPr/>
        <p:txBody>
          <a:bodyPr/>
          <a:lstStyle/>
          <a:p>
            <a:r>
              <a:rPr lang="en-US" b="1" dirty="0" smtClean="0"/>
              <a:t>Conversion</a:t>
            </a:r>
            <a:endParaRPr lang="en-US" b="1" dirty="0"/>
          </a:p>
        </p:txBody>
      </p:sp>
      <p:sp>
        <p:nvSpPr>
          <p:cNvPr id="3" name="Date Placeholder 2"/>
          <p:cNvSpPr>
            <a:spLocks noGrp="1"/>
          </p:cNvSpPr>
          <p:nvPr>
            <p:ph type="dt" sz="quarter" idx="4294967295"/>
          </p:nvPr>
        </p:nvSpPr>
        <p:spPr>
          <a:xfrm>
            <a:off x="7010400" y="6423025"/>
            <a:ext cx="2133600" cy="365125"/>
          </a:xfrm>
          <a:prstGeom prst="rect">
            <a:avLst/>
          </a:prstGeom>
        </p:spPr>
        <p:txBody>
          <a:bodyPr/>
          <a:lstStyle/>
          <a:p>
            <a:pPr defTabSz="457200">
              <a:defRPr/>
            </a:pPr>
            <a:r>
              <a:rPr lang="en-GB" smtClean="0">
                <a:solidFill>
                  <a:srgbClr val="008DA8"/>
                </a:solidFill>
              </a:rPr>
              <a:t>© MetaShift 2012</a:t>
            </a:r>
            <a:endParaRPr lang="en-US">
              <a:solidFill>
                <a:srgbClr val="008DA8"/>
              </a:solidFill>
            </a:endParaRPr>
          </a:p>
        </p:txBody>
      </p:sp>
    </p:spTree>
    <p:extLst>
      <p:ext uri="{BB962C8B-B14F-4D97-AF65-F5344CB8AC3E}">
        <p14:creationId xmlns:p14="http://schemas.microsoft.com/office/powerpoint/2010/main" val="317886758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2"/>
          <p:cNvGrpSpPr>
            <a:grpSpLocks/>
          </p:cNvGrpSpPr>
          <p:nvPr/>
        </p:nvGrpSpPr>
        <p:grpSpPr bwMode="auto">
          <a:xfrm>
            <a:off x="900113" y="1447378"/>
            <a:ext cx="1914525" cy="4916487"/>
            <a:chOff x="-1" y="-1"/>
            <a:chExt cx="1913766" cy="4916344"/>
          </a:xfrm>
        </p:grpSpPr>
        <p:grpSp>
          <p:nvGrpSpPr>
            <p:cNvPr id="34819" name="Group 3"/>
            <p:cNvGrpSpPr>
              <a:grpSpLocks/>
            </p:cNvGrpSpPr>
            <p:nvPr/>
          </p:nvGrpSpPr>
          <p:grpSpPr bwMode="auto">
            <a:xfrm>
              <a:off x="-1" y="-1"/>
              <a:ext cx="1913766" cy="939886"/>
              <a:chOff x="-1" y="0"/>
              <a:chExt cx="1913766" cy="939885"/>
            </a:xfrm>
          </p:grpSpPr>
          <p:sp>
            <p:nvSpPr>
              <p:cNvPr id="34820" name="AutoShape 4"/>
              <p:cNvSpPr>
                <a:spLocks/>
              </p:cNvSpPr>
              <p:nvPr/>
            </p:nvSpPr>
            <p:spPr bwMode="auto">
              <a:xfrm>
                <a:off x="0" y="0"/>
                <a:ext cx="1913765" cy="93988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6295" y="0"/>
                    </a:lnTo>
                    <a:lnTo>
                      <a:pt x="21599" y="10800"/>
                    </a:lnTo>
                    <a:lnTo>
                      <a:pt x="16295" y="21600"/>
                    </a:lnTo>
                    <a:lnTo>
                      <a:pt x="0" y="21600"/>
                    </a:lnTo>
                    <a:close/>
                  </a:path>
                </a:pathLst>
              </a:custGeom>
              <a:solidFill>
                <a:srgbClr val="1A88A7"/>
              </a:solidFill>
              <a:ln w="19050" cap="flat" cmpd="sng">
                <a:solidFill>
                  <a:srgbClr val="666666"/>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endParaRPr lang="en-US">
                  <a:solidFill>
                    <a:srgbClr val="008DA8"/>
                  </a:solidFill>
                </a:endParaRPr>
              </a:p>
            </p:txBody>
          </p:sp>
          <p:sp>
            <p:nvSpPr>
              <p:cNvPr id="34821" name="AutoShape 5"/>
              <p:cNvSpPr>
                <a:spLocks/>
              </p:cNvSpPr>
              <p:nvPr/>
            </p:nvSpPr>
            <p:spPr bwMode="auto">
              <a:xfrm>
                <a:off x="-1" y="248906"/>
                <a:ext cx="1678796" cy="4420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24" tIns="91424" rIns="91424" bIns="91424" anchor="ctr"/>
              <a:lstStyle/>
              <a:p>
                <a:pPr algn="ctr" defTabSz="457200"/>
                <a:r>
                  <a:rPr lang="en-US" dirty="0">
                    <a:solidFill>
                      <a:srgbClr val="FFFFFF"/>
                    </a:solidFill>
                    <a:latin typeface="Rockwell"/>
                    <a:cs typeface="Rockwell"/>
                  </a:rPr>
                  <a:t>Social Media</a:t>
                </a:r>
                <a:endParaRPr lang="en-US" dirty="0">
                  <a:solidFill>
                    <a:srgbClr val="008DA8"/>
                  </a:solidFill>
                  <a:latin typeface="Rockwell"/>
                  <a:cs typeface="Rockwell"/>
                </a:endParaRPr>
              </a:p>
            </p:txBody>
          </p:sp>
        </p:grpSp>
        <p:grpSp>
          <p:nvGrpSpPr>
            <p:cNvPr id="34822" name="Group 6"/>
            <p:cNvGrpSpPr>
              <a:grpSpLocks/>
            </p:cNvGrpSpPr>
            <p:nvPr/>
          </p:nvGrpSpPr>
          <p:grpSpPr bwMode="auto">
            <a:xfrm>
              <a:off x="-1" y="1325485"/>
              <a:ext cx="1913766" cy="939886"/>
              <a:chOff x="-1" y="0"/>
              <a:chExt cx="1913766" cy="939885"/>
            </a:xfrm>
          </p:grpSpPr>
          <p:sp>
            <p:nvSpPr>
              <p:cNvPr id="34823" name="AutoShape 7"/>
              <p:cNvSpPr>
                <a:spLocks/>
              </p:cNvSpPr>
              <p:nvPr/>
            </p:nvSpPr>
            <p:spPr bwMode="auto">
              <a:xfrm>
                <a:off x="0" y="0"/>
                <a:ext cx="1913765" cy="93988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6295" y="0"/>
                    </a:lnTo>
                    <a:lnTo>
                      <a:pt x="21599" y="10800"/>
                    </a:lnTo>
                    <a:lnTo>
                      <a:pt x="16295" y="21600"/>
                    </a:lnTo>
                    <a:lnTo>
                      <a:pt x="0" y="21600"/>
                    </a:lnTo>
                    <a:close/>
                  </a:path>
                </a:pathLst>
              </a:custGeom>
              <a:solidFill>
                <a:srgbClr val="1A88A7"/>
              </a:solidFill>
              <a:ln w="19050" cap="flat" cmpd="sng">
                <a:solidFill>
                  <a:srgbClr val="666666"/>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endParaRPr lang="en-US">
                  <a:solidFill>
                    <a:srgbClr val="008DA8"/>
                  </a:solidFill>
                </a:endParaRPr>
              </a:p>
            </p:txBody>
          </p:sp>
          <p:sp>
            <p:nvSpPr>
              <p:cNvPr id="34824" name="AutoShape 8"/>
              <p:cNvSpPr>
                <a:spLocks/>
              </p:cNvSpPr>
              <p:nvPr/>
            </p:nvSpPr>
            <p:spPr bwMode="auto">
              <a:xfrm>
                <a:off x="-1" y="248906"/>
                <a:ext cx="1678796" cy="4420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24" tIns="91424" rIns="91424" bIns="91424" anchor="ctr"/>
              <a:lstStyle/>
              <a:p>
                <a:pPr algn="ctr" defTabSz="457200"/>
                <a:r>
                  <a:rPr lang="en-US">
                    <a:solidFill>
                      <a:srgbClr val="FFFFFF"/>
                    </a:solidFill>
                    <a:latin typeface="Rockwell"/>
                    <a:cs typeface="Rockwell"/>
                  </a:rPr>
                  <a:t>SEO</a:t>
                </a:r>
                <a:endParaRPr lang="en-US">
                  <a:solidFill>
                    <a:srgbClr val="008DA8"/>
                  </a:solidFill>
                  <a:latin typeface="Rockwell"/>
                  <a:cs typeface="Rockwell"/>
                </a:endParaRPr>
              </a:p>
            </p:txBody>
          </p:sp>
        </p:grpSp>
        <p:grpSp>
          <p:nvGrpSpPr>
            <p:cNvPr id="34825" name="Group 9"/>
            <p:cNvGrpSpPr>
              <a:grpSpLocks/>
            </p:cNvGrpSpPr>
            <p:nvPr/>
          </p:nvGrpSpPr>
          <p:grpSpPr bwMode="auto">
            <a:xfrm>
              <a:off x="-1" y="2650971"/>
              <a:ext cx="1913766" cy="939886"/>
              <a:chOff x="-1" y="0"/>
              <a:chExt cx="1913766" cy="939885"/>
            </a:xfrm>
          </p:grpSpPr>
          <p:sp>
            <p:nvSpPr>
              <p:cNvPr id="34826" name="AutoShape 10"/>
              <p:cNvSpPr>
                <a:spLocks/>
              </p:cNvSpPr>
              <p:nvPr/>
            </p:nvSpPr>
            <p:spPr bwMode="auto">
              <a:xfrm>
                <a:off x="0" y="0"/>
                <a:ext cx="1913765" cy="93988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6295" y="0"/>
                    </a:lnTo>
                    <a:lnTo>
                      <a:pt x="21599" y="10800"/>
                    </a:lnTo>
                    <a:lnTo>
                      <a:pt x="16295" y="21600"/>
                    </a:lnTo>
                    <a:lnTo>
                      <a:pt x="0" y="21600"/>
                    </a:lnTo>
                    <a:close/>
                  </a:path>
                </a:pathLst>
              </a:custGeom>
              <a:solidFill>
                <a:srgbClr val="1A88A7"/>
              </a:solidFill>
              <a:ln w="19050" cap="flat" cmpd="sng">
                <a:solidFill>
                  <a:srgbClr val="666666"/>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endParaRPr lang="en-US">
                  <a:solidFill>
                    <a:srgbClr val="008DA8"/>
                  </a:solidFill>
                </a:endParaRPr>
              </a:p>
            </p:txBody>
          </p:sp>
          <p:sp>
            <p:nvSpPr>
              <p:cNvPr id="34827" name="AutoShape 11"/>
              <p:cNvSpPr>
                <a:spLocks/>
              </p:cNvSpPr>
              <p:nvPr/>
            </p:nvSpPr>
            <p:spPr bwMode="auto">
              <a:xfrm>
                <a:off x="-1" y="248906"/>
                <a:ext cx="1678796" cy="4420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24" tIns="91424" rIns="91424" bIns="91424" anchor="ctr"/>
              <a:lstStyle/>
              <a:p>
                <a:pPr algn="ctr" defTabSz="457200"/>
                <a:r>
                  <a:rPr lang="en-US">
                    <a:solidFill>
                      <a:srgbClr val="FFFFFF"/>
                    </a:solidFill>
                    <a:latin typeface="Rockwell"/>
                    <a:cs typeface="Rockwell"/>
                  </a:rPr>
                  <a:t>Email</a:t>
                </a:r>
                <a:endParaRPr lang="en-US">
                  <a:solidFill>
                    <a:srgbClr val="008DA8"/>
                  </a:solidFill>
                  <a:latin typeface="Rockwell"/>
                  <a:cs typeface="Rockwell"/>
                </a:endParaRPr>
              </a:p>
            </p:txBody>
          </p:sp>
        </p:grpSp>
        <p:grpSp>
          <p:nvGrpSpPr>
            <p:cNvPr id="34828" name="Group 12"/>
            <p:cNvGrpSpPr>
              <a:grpSpLocks/>
            </p:cNvGrpSpPr>
            <p:nvPr/>
          </p:nvGrpSpPr>
          <p:grpSpPr bwMode="auto">
            <a:xfrm>
              <a:off x="-1" y="3976457"/>
              <a:ext cx="1913766" cy="939886"/>
              <a:chOff x="-1" y="0"/>
              <a:chExt cx="1913766" cy="939885"/>
            </a:xfrm>
          </p:grpSpPr>
          <p:sp>
            <p:nvSpPr>
              <p:cNvPr id="34829" name="AutoShape 13"/>
              <p:cNvSpPr>
                <a:spLocks/>
              </p:cNvSpPr>
              <p:nvPr/>
            </p:nvSpPr>
            <p:spPr bwMode="auto">
              <a:xfrm>
                <a:off x="0" y="0"/>
                <a:ext cx="1913765" cy="93988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6295" y="0"/>
                    </a:lnTo>
                    <a:lnTo>
                      <a:pt x="21599" y="10800"/>
                    </a:lnTo>
                    <a:lnTo>
                      <a:pt x="16295" y="21600"/>
                    </a:lnTo>
                    <a:lnTo>
                      <a:pt x="0" y="21600"/>
                    </a:lnTo>
                    <a:close/>
                  </a:path>
                </a:pathLst>
              </a:custGeom>
              <a:solidFill>
                <a:srgbClr val="1A88A7"/>
              </a:solidFill>
              <a:ln w="19050" cap="flat" cmpd="sng">
                <a:solidFill>
                  <a:srgbClr val="666666"/>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endParaRPr lang="en-US">
                  <a:solidFill>
                    <a:srgbClr val="008DA8"/>
                  </a:solidFill>
                </a:endParaRPr>
              </a:p>
            </p:txBody>
          </p:sp>
          <p:sp>
            <p:nvSpPr>
              <p:cNvPr id="34830" name="AutoShape 14"/>
              <p:cNvSpPr>
                <a:spLocks/>
              </p:cNvSpPr>
              <p:nvPr/>
            </p:nvSpPr>
            <p:spPr bwMode="auto">
              <a:xfrm>
                <a:off x="-1" y="248906"/>
                <a:ext cx="1678796" cy="4420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24" tIns="91424" rIns="91424" bIns="91424" anchor="ctr"/>
              <a:lstStyle/>
              <a:p>
                <a:pPr algn="ctr" defTabSz="457200"/>
                <a:r>
                  <a:rPr lang="en-US">
                    <a:solidFill>
                      <a:srgbClr val="FFFFFF"/>
                    </a:solidFill>
                    <a:latin typeface="Rockwell"/>
                    <a:cs typeface="Rockwell"/>
                  </a:rPr>
                  <a:t>Advertising</a:t>
                </a:r>
                <a:endParaRPr lang="en-US">
                  <a:solidFill>
                    <a:srgbClr val="008DA8"/>
                  </a:solidFill>
                  <a:latin typeface="Rockwell"/>
                  <a:cs typeface="Rockwell"/>
                </a:endParaRPr>
              </a:p>
            </p:txBody>
          </p:sp>
        </p:grpSp>
      </p:grpSp>
      <p:grpSp>
        <p:nvGrpSpPr>
          <p:cNvPr id="34831" name="Group 15"/>
          <p:cNvGrpSpPr>
            <a:grpSpLocks/>
          </p:cNvGrpSpPr>
          <p:nvPr/>
        </p:nvGrpSpPr>
        <p:grpSpPr bwMode="auto">
          <a:xfrm>
            <a:off x="3081338" y="1447378"/>
            <a:ext cx="2168525" cy="4933950"/>
            <a:chOff x="0" y="0"/>
            <a:chExt cx="2168505" cy="4934144"/>
          </a:xfrm>
        </p:grpSpPr>
        <p:grpSp>
          <p:nvGrpSpPr>
            <p:cNvPr id="34832" name="Group 16"/>
            <p:cNvGrpSpPr>
              <a:grpSpLocks/>
            </p:cNvGrpSpPr>
            <p:nvPr/>
          </p:nvGrpSpPr>
          <p:grpSpPr bwMode="auto">
            <a:xfrm>
              <a:off x="0" y="0"/>
              <a:ext cx="2168505" cy="939885"/>
              <a:chOff x="-1" y="0"/>
              <a:chExt cx="2168506" cy="939885"/>
            </a:xfrm>
          </p:grpSpPr>
          <p:sp>
            <p:nvSpPr>
              <p:cNvPr id="34833" name="AutoShape 17"/>
              <p:cNvSpPr>
                <a:spLocks/>
              </p:cNvSpPr>
              <p:nvPr/>
            </p:nvSpPr>
            <p:spPr bwMode="auto">
              <a:xfrm>
                <a:off x="-1" y="0"/>
                <a:ext cx="2168506" cy="93988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6919" y="0"/>
                    </a:lnTo>
                    <a:lnTo>
                      <a:pt x="21600" y="10800"/>
                    </a:lnTo>
                    <a:lnTo>
                      <a:pt x="16919" y="21600"/>
                    </a:lnTo>
                    <a:lnTo>
                      <a:pt x="0" y="21600"/>
                    </a:lnTo>
                    <a:close/>
                  </a:path>
                </a:pathLst>
              </a:custGeom>
              <a:solidFill>
                <a:srgbClr val="8CC63F"/>
              </a:solidFill>
              <a:ln w="19050" cap="flat" cmpd="sng">
                <a:solidFill>
                  <a:srgbClr val="666666"/>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endParaRPr lang="en-US">
                  <a:solidFill>
                    <a:srgbClr val="008DA8"/>
                  </a:solidFill>
                </a:endParaRPr>
              </a:p>
            </p:txBody>
          </p:sp>
          <p:sp>
            <p:nvSpPr>
              <p:cNvPr id="34834" name="AutoShape 18"/>
              <p:cNvSpPr>
                <a:spLocks/>
              </p:cNvSpPr>
              <p:nvPr/>
            </p:nvSpPr>
            <p:spPr bwMode="auto">
              <a:xfrm>
                <a:off x="0" y="115556"/>
                <a:ext cx="1933533" cy="7087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24" tIns="91424" rIns="91424" bIns="91424" anchor="ctr"/>
              <a:lstStyle/>
              <a:p>
                <a:pPr algn="ctr" defTabSz="457200"/>
                <a:r>
                  <a:rPr lang="en-US">
                    <a:solidFill>
                      <a:srgbClr val="FFFFFF"/>
                    </a:solidFill>
                    <a:latin typeface="Rockwell"/>
                    <a:cs typeface="Rockwell"/>
                  </a:rPr>
                  <a:t>At least 60% on mobile</a:t>
                </a:r>
                <a:endParaRPr lang="en-US">
                  <a:solidFill>
                    <a:srgbClr val="008DA8"/>
                  </a:solidFill>
                  <a:latin typeface="Rockwell"/>
                  <a:cs typeface="Rockwell"/>
                </a:endParaRPr>
              </a:p>
            </p:txBody>
          </p:sp>
        </p:grpSp>
        <p:grpSp>
          <p:nvGrpSpPr>
            <p:cNvPr id="34835" name="Group 19"/>
            <p:cNvGrpSpPr>
              <a:grpSpLocks/>
            </p:cNvGrpSpPr>
            <p:nvPr/>
          </p:nvGrpSpPr>
          <p:grpSpPr bwMode="auto">
            <a:xfrm>
              <a:off x="0" y="1325490"/>
              <a:ext cx="2168505" cy="939886"/>
              <a:chOff x="-1" y="0"/>
              <a:chExt cx="2168506" cy="939885"/>
            </a:xfrm>
          </p:grpSpPr>
          <p:sp>
            <p:nvSpPr>
              <p:cNvPr id="34836" name="AutoShape 20"/>
              <p:cNvSpPr>
                <a:spLocks/>
              </p:cNvSpPr>
              <p:nvPr/>
            </p:nvSpPr>
            <p:spPr bwMode="auto">
              <a:xfrm>
                <a:off x="-1" y="0"/>
                <a:ext cx="2168506" cy="93988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6919" y="0"/>
                    </a:lnTo>
                    <a:lnTo>
                      <a:pt x="21600" y="10800"/>
                    </a:lnTo>
                    <a:lnTo>
                      <a:pt x="16919" y="21600"/>
                    </a:lnTo>
                    <a:lnTo>
                      <a:pt x="0" y="21600"/>
                    </a:lnTo>
                    <a:close/>
                  </a:path>
                </a:pathLst>
              </a:custGeom>
              <a:solidFill>
                <a:srgbClr val="8CC63F"/>
              </a:solidFill>
              <a:ln w="19050" cap="flat" cmpd="sng">
                <a:solidFill>
                  <a:srgbClr val="666666"/>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endParaRPr lang="en-US">
                  <a:solidFill>
                    <a:srgbClr val="008DA8"/>
                  </a:solidFill>
                </a:endParaRPr>
              </a:p>
            </p:txBody>
          </p:sp>
          <p:sp>
            <p:nvSpPr>
              <p:cNvPr id="34837" name="AutoShape 21"/>
              <p:cNvSpPr>
                <a:spLocks/>
              </p:cNvSpPr>
              <p:nvPr/>
            </p:nvSpPr>
            <p:spPr bwMode="auto">
              <a:xfrm>
                <a:off x="0" y="115556"/>
                <a:ext cx="1933533" cy="7087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24" tIns="91424" rIns="91424" bIns="91424" anchor="ctr"/>
              <a:lstStyle/>
              <a:p>
                <a:pPr algn="ctr" defTabSz="457200"/>
                <a:r>
                  <a:rPr lang="en-US">
                    <a:solidFill>
                      <a:srgbClr val="FFFFFF"/>
                    </a:solidFill>
                    <a:latin typeface="Rockwell"/>
                    <a:cs typeface="Rockwell"/>
                  </a:rPr>
                  <a:t>Google desktop search declining</a:t>
                </a:r>
                <a:endParaRPr lang="en-US">
                  <a:solidFill>
                    <a:srgbClr val="008DA8"/>
                  </a:solidFill>
                  <a:latin typeface="Rockwell"/>
                  <a:cs typeface="Rockwell"/>
                </a:endParaRPr>
              </a:p>
            </p:txBody>
          </p:sp>
        </p:grpSp>
        <p:grpSp>
          <p:nvGrpSpPr>
            <p:cNvPr id="34838" name="Group 22"/>
            <p:cNvGrpSpPr>
              <a:grpSpLocks/>
            </p:cNvGrpSpPr>
            <p:nvPr/>
          </p:nvGrpSpPr>
          <p:grpSpPr bwMode="auto">
            <a:xfrm>
              <a:off x="0" y="2633184"/>
              <a:ext cx="2168505" cy="975472"/>
              <a:chOff x="0" y="-1"/>
              <a:chExt cx="2168505" cy="975473"/>
            </a:xfrm>
          </p:grpSpPr>
          <p:sp>
            <p:nvSpPr>
              <p:cNvPr id="34839" name="AutoShape 23"/>
              <p:cNvSpPr>
                <a:spLocks/>
              </p:cNvSpPr>
              <p:nvPr/>
            </p:nvSpPr>
            <p:spPr bwMode="auto">
              <a:xfrm>
                <a:off x="0" y="17793"/>
                <a:ext cx="2168505" cy="9398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6919" y="0"/>
                    </a:lnTo>
                    <a:lnTo>
                      <a:pt x="21600" y="10800"/>
                    </a:lnTo>
                    <a:lnTo>
                      <a:pt x="16919" y="21600"/>
                    </a:lnTo>
                    <a:lnTo>
                      <a:pt x="0" y="21600"/>
                    </a:lnTo>
                    <a:close/>
                  </a:path>
                </a:pathLst>
              </a:custGeom>
              <a:solidFill>
                <a:srgbClr val="8CC63F"/>
              </a:solidFill>
              <a:ln w="19050" cap="flat" cmpd="sng">
                <a:solidFill>
                  <a:srgbClr val="666666"/>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endParaRPr lang="en-US">
                  <a:solidFill>
                    <a:srgbClr val="008DA8"/>
                  </a:solidFill>
                </a:endParaRPr>
              </a:p>
            </p:txBody>
          </p:sp>
          <p:sp>
            <p:nvSpPr>
              <p:cNvPr id="34840" name="AutoShape 24"/>
              <p:cNvSpPr>
                <a:spLocks/>
              </p:cNvSpPr>
              <p:nvPr/>
            </p:nvSpPr>
            <p:spPr bwMode="auto">
              <a:xfrm>
                <a:off x="0" y="-1"/>
                <a:ext cx="1933534" cy="9754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24" tIns="91424" rIns="91424" bIns="91424" anchor="ctr"/>
              <a:lstStyle/>
              <a:p>
                <a:pPr algn="ctr" defTabSz="457200"/>
                <a:r>
                  <a:rPr lang="en-US">
                    <a:solidFill>
                      <a:srgbClr val="FFFFFF"/>
                    </a:solidFill>
                    <a:latin typeface="Rockwell"/>
                    <a:cs typeface="Rockwell"/>
                  </a:rPr>
                  <a:t>More personal email read on mobile / tablet</a:t>
                </a:r>
                <a:endParaRPr lang="en-US">
                  <a:solidFill>
                    <a:srgbClr val="008DA8"/>
                  </a:solidFill>
                  <a:latin typeface="Rockwell"/>
                  <a:cs typeface="Rockwell"/>
                </a:endParaRPr>
              </a:p>
            </p:txBody>
          </p:sp>
        </p:grpSp>
        <p:grpSp>
          <p:nvGrpSpPr>
            <p:cNvPr id="34841" name="Group 25"/>
            <p:cNvGrpSpPr>
              <a:grpSpLocks/>
            </p:cNvGrpSpPr>
            <p:nvPr/>
          </p:nvGrpSpPr>
          <p:grpSpPr bwMode="auto">
            <a:xfrm>
              <a:off x="0" y="3958672"/>
              <a:ext cx="2168505" cy="975472"/>
              <a:chOff x="0" y="-1"/>
              <a:chExt cx="2168505" cy="975473"/>
            </a:xfrm>
          </p:grpSpPr>
          <p:sp>
            <p:nvSpPr>
              <p:cNvPr id="34842" name="AutoShape 26"/>
              <p:cNvSpPr>
                <a:spLocks/>
              </p:cNvSpPr>
              <p:nvPr/>
            </p:nvSpPr>
            <p:spPr bwMode="auto">
              <a:xfrm>
                <a:off x="0" y="17793"/>
                <a:ext cx="2168505" cy="9398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6919" y="0"/>
                    </a:lnTo>
                    <a:lnTo>
                      <a:pt x="21600" y="10800"/>
                    </a:lnTo>
                    <a:lnTo>
                      <a:pt x="16919" y="21600"/>
                    </a:lnTo>
                    <a:lnTo>
                      <a:pt x="0" y="21600"/>
                    </a:lnTo>
                    <a:close/>
                  </a:path>
                </a:pathLst>
              </a:custGeom>
              <a:solidFill>
                <a:srgbClr val="8CC63F"/>
              </a:solidFill>
              <a:ln w="19050" cap="flat" cmpd="sng">
                <a:solidFill>
                  <a:srgbClr val="666666"/>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endParaRPr lang="en-US">
                  <a:solidFill>
                    <a:srgbClr val="008DA8"/>
                  </a:solidFill>
                </a:endParaRPr>
              </a:p>
            </p:txBody>
          </p:sp>
          <p:sp>
            <p:nvSpPr>
              <p:cNvPr id="34843" name="AutoShape 27"/>
              <p:cNvSpPr>
                <a:spLocks/>
              </p:cNvSpPr>
              <p:nvPr/>
            </p:nvSpPr>
            <p:spPr bwMode="auto">
              <a:xfrm>
                <a:off x="0" y="-1"/>
                <a:ext cx="1933534" cy="9754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24" tIns="91424" rIns="91424" bIns="91424" anchor="ctr"/>
              <a:lstStyle/>
              <a:p>
                <a:pPr algn="ctr" defTabSz="457200"/>
                <a:r>
                  <a:rPr lang="en-US" dirty="0">
                    <a:solidFill>
                      <a:srgbClr val="FFFFFF"/>
                    </a:solidFill>
                    <a:latin typeface="Rockwell"/>
                    <a:cs typeface="Rockwell"/>
                  </a:rPr>
                  <a:t>20% to 30% of recruitment web traffic on mobile</a:t>
                </a:r>
                <a:endParaRPr lang="en-US" dirty="0">
                  <a:solidFill>
                    <a:srgbClr val="008DA8"/>
                  </a:solidFill>
                  <a:latin typeface="Rockwell"/>
                  <a:cs typeface="Rockwell"/>
                </a:endParaRPr>
              </a:p>
            </p:txBody>
          </p:sp>
        </p:grpSp>
      </p:grpSp>
      <p:grpSp>
        <p:nvGrpSpPr>
          <p:cNvPr id="34844" name="Group 28"/>
          <p:cNvGrpSpPr>
            <a:grpSpLocks/>
          </p:cNvGrpSpPr>
          <p:nvPr/>
        </p:nvGrpSpPr>
        <p:grpSpPr bwMode="auto">
          <a:xfrm>
            <a:off x="5508104" y="2795166"/>
            <a:ext cx="3528392" cy="1619249"/>
            <a:chOff x="-124329" y="0"/>
            <a:chExt cx="3527868" cy="1620598"/>
          </a:xfrm>
        </p:grpSpPr>
        <p:grpSp>
          <p:nvGrpSpPr>
            <p:cNvPr id="34845" name="Group 29"/>
            <p:cNvGrpSpPr>
              <a:grpSpLocks/>
            </p:cNvGrpSpPr>
            <p:nvPr/>
          </p:nvGrpSpPr>
          <p:grpSpPr bwMode="auto">
            <a:xfrm>
              <a:off x="-124329" y="411300"/>
              <a:ext cx="1609930" cy="798000"/>
              <a:chOff x="-124329" y="0"/>
              <a:chExt cx="1609930" cy="798000"/>
            </a:xfrm>
          </p:grpSpPr>
          <p:sp>
            <p:nvSpPr>
              <p:cNvPr id="34846" name="AutoShape 30"/>
              <p:cNvSpPr>
                <a:spLocks/>
              </p:cNvSpPr>
              <p:nvPr/>
            </p:nvSpPr>
            <p:spPr bwMode="auto">
              <a:xfrm>
                <a:off x="-1" y="0"/>
                <a:ext cx="1485602" cy="79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5798" y="0"/>
                    </a:lnTo>
                    <a:lnTo>
                      <a:pt x="21600" y="10800"/>
                    </a:lnTo>
                    <a:lnTo>
                      <a:pt x="15798" y="21600"/>
                    </a:lnTo>
                    <a:lnTo>
                      <a:pt x="0" y="21600"/>
                    </a:lnTo>
                    <a:close/>
                  </a:path>
                </a:pathLst>
              </a:custGeom>
              <a:solidFill>
                <a:srgbClr val="1A88A7"/>
              </a:solidFill>
              <a:ln w="19050" cap="flat" cmpd="sng">
                <a:solidFill>
                  <a:srgbClr val="666666"/>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endParaRPr lang="en-US">
                  <a:solidFill>
                    <a:srgbClr val="008DA8"/>
                  </a:solidFill>
                </a:endParaRPr>
              </a:p>
            </p:txBody>
          </p:sp>
          <p:sp>
            <p:nvSpPr>
              <p:cNvPr id="34847" name="AutoShape 31"/>
              <p:cNvSpPr>
                <a:spLocks/>
              </p:cNvSpPr>
              <p:nvPr/>
            </p:nvSpPr>
            <p:spPr bwMode="auto">
              <a:xfrm>
                <a:off x="-124329" y="78926"/>
                <a:ext cx="1485601" cy="58343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24" tIns="91424" rIns="91424" bIns="91424" anchor="ctr"/>
              <a:lstStyle/>
              <a:p>
                <a:pPr algn="ctr" defTabSz="457200"/>
                <a:r>
                  <a:rPr lang="en-US" dirty="0" smtClean="0">
                    <a:solidFill>
                      <a:srgbClr val="FFFFFF"/>
                    </a:solidFill>
                    <a:latin typeface="Rockwell"/>
                    <a:cs typeface="Rockwell"/>
                  </a:rPr>
                  <a:t>Persuasion</a:t>
                </a:r>
                <a:endParaRPr lang="en-US" dirty="0">
                  <a:solidFill>
                    <a:srgbClr val="008DA8"/>
                  </a:solidFill>
                  <a:latin typeface="Rockwell"/>
                  <a:cs typeface="Rockwell"/>
                </a:endParaRPr>
              </a:p>
            </p:txBody>
          </p:sp>
        </p:grpSp>
        <p:grpSp>
          <p:nvGrpSpPr>
            <p:cNvPr id="34848" name="Group 32"/>
            <p:cNvGrpSpPr>
              <a:grpSpLocks/>
            </p:cNvGrpSpPr>
            <p:nvPr/>
          </p:nvGrpSpPr>
          <p:grpSpPr bwMode="auto">
            <a:xfrm>
              <a:off x="1786676" y="0"/>
              <a:ext cx="1616863" cy="1620598"/>
              <a:chOff x="0" y="0"/>
              <a:chExt cx="1616863" cy="1620598"/>
            </a:xfrm>
          </p:grpSpPr>
          <p:sp>
            <p:nvSpPr>
              <p:cNvPr id="34849" name="AutoShape 33"/>
              <p:cNvSpPr>
                <a:spLocks/>
              </p:cNvSpPr>
              <p:nvPr/>
            </p:nvSpPr>
            <p:spPr bwMode="auto">
              <a:xfrm>
                <a:off x="0" y="0"/>
                <a:ext cx="1556100" cy="162059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1A88A7"/>
              </a:solidFill>
              <a:ln w="19050" cap="flat" cmpd="sng">
                <a:solidFill>
                  <a:srgbClr val="666666"/>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endParaRPr lang="en-US">
                  <a:solidFill>
                    <a:srgbClr val="008DA8"/>
                  </a:solidFill>
                </a:endParaRPr>
              </a:p>
            </p:txBody>
          </p:sp>
          <p:sp>
            <p:nvSpPr>
              <p:cNvPr id="34850" name="AutoShape 34"/>
              <p:cNvSpPr>
                <a:spLocks/>
              </p:cNvSpPr>
              <p:nvPr/>
            </p:nvSpPr>
            <p:spPr bwMode="auto">
              <a:xfrm>
                <a:off x="69430" y="274022"/>
                <a:ext cx="1547433" cy="8840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24" tIns="91424" rIns="91424" bIns="91424" anchor="ctr"/>
              <a:lstStyle/>
              <a:p>
                <a:pPr algn="ctr" defTabSz="457200"/>
                <a:r>
                  <a:rPr lang="en-US" sz="2400" dirty="0">
                    <a:solidFill>
                      <a:srgbClr val="FFFFFF"/>
                    </a:solidFill>
                    <a:latin typeface="Rockwell"/>
                    <a:cs typeface="Rockwell"/>
                  </a:rPr>
                  <a:t>Apply </a:t>
                </a:r>
                <a:r>
                  <a:rPr lang="en-US" sz="2400" dirty="0" smtClean="0">
                    <a:solidFill>
                      <a:srgbClr val="FFFFFF"/>
                    </a:solidFill>
                    <a:latin typeface="Rockwell"/>
                    <a:cs typeface="Rockwell"/>
                  </a:rPr>
                  <a:t>or Register</a:t>
                </a:r>
                <a:endParaRPr lang="en-US" dirty="0">
                  <a:solidFill>
                    <a:srgbClr val="008DA8"/>
                  </a:solidFill>
                  <a:latin typeface="Rockwell"/>
                  <a:cs typeface="Rockwell"/>
                </a:endParaRPr>
              </a:p>
            </p:txBody>
          </p:sp>
        </p:grpSp>
      </p:grpSp>
      <p:sp>
        <p:nvSpPr>
          <p:cNvPr id="2" name="Title 1"/>
          <p:cNvSpPr>
            <a:spLocks noGrp="1"/>
          </p:cNvSpPr>
          <p:nvPr>
            <p:ph type="title"/>
          </p:nvPr>
        </p:nvSpPr>
        <p:spPr/>
        <p:txBody>
          <a:bodyPr/>
          <a:lstStyle/>
          <a:p>
            <a:r>
              <a:rPr lang="en-US" b="1" dirty="0" smtClean="0"/>
              <a:t>Online Candidate Attraction</a:t>
            </a:r>
            <a:endParaRPr lang="en-US" b="1" dirty="0"/>
          </a:p>
        </p:txBody>
      </p:sp>
    </p:spTree>
    <p:extLst>
      <p:ext uri="{BB962C8B-B14F-4D97-AF65-F5344CB8AC3E}">
        <p14:creationId xmlns:p14="http://schemas.microsoft.com/office/powerpoint/2010/main" val="213306731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47075880" presetClass="entr" presetSubtype="0" fill="hold" nodeType="clickEffect">
                                  <p:stCondLst>
                                    <p:cond delay="0"/>
                                  </p:stCondLst>
                                  <p:childTnLst>
                                    <p:set>
                                      <p:cBhvr>
                                        <p:cTn id="6" dur="1" fill="hold">
                                          <p:stCondLst>
                                            <p:cond delay="499"/>
                                          </p:stCondLst>
                                        </p:cTn>
                                        <p:tgtEl>
                                          <p:spTgt spid="348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147075880" presetClass="entr" presetSubtype="0" fill="hold" nodeType="clickEffect">
                                  <p:stCondLst>
                                    <p:cond delay="0"/>
                                  </p:stCondLst>
                                  <p:childTnLst>
                                    <p:set>
                                      <p:cBhvr>
                                        <p:cTn id="10" dur="1" fill="hold">
                                          <p:stCondLst>
                                            <p:cond delay="499"/>
                                          </p:stCondLst>
                                        </p:cTn>
                                        <p:tgtEl>
                                          <p:spTgt spid="3483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147075880" presetClass="entr" presetSubtype="0" fill="hold" nodeType="clickEffect">
                                  <p:stCondLst>
                                    <p:cond delay="0"/>
                                  </p:stCondLst>
                                  <p:childTnLst>
                                    <p:set>
                                      <p:cBhvr>
                                        <p:cTn id="14" dur="1" fill="hold">
                                          <p:stCondLst>
                                            <p:cond delay="499"/>
                                          </p:stCondLst>
                                        </p:cTn>
                                        <p:tgtEl>
                                          <p:spTgt spid="348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1" name="Group 1"/>
          <p:cNvGrpSpPr>
            <a:grpSpLocks/>
          </p:cNvGrpSpPr>
          <p:nvPr/>
        </p:nvGrpSpPr>
        <p:grpSpPr bwMode="auto">
          <a:xfrm>
            <a:off x="900113" y="1113855"/>
            <a:ext cx="1914525" cy="4916487"/>
            <a:chOff x="-1" y="-1"/>
            <a:chExt cx="1913766" cy="4916344"/>
          </a:xfrm>
        </p:grpSpPr>
        <p:grpSp>
          <p:nvGrpSpPr>
            <p:cNvPr id="35842" name="Group 2"/>
            <p:cNvGrpSpPr>
              <a:grpSpLocks/>
            </p:cNvGrpSpPr>
            <p:nvPr/>
          </p:nvGrpSpPr>
          <p:grpSpPr bwMode="auto">
            <a:xfrm>
              <a:off x="-1" y="-1"/>
              <a:ext cx="1913766" cy="939886"/>
              <a:chOff x="-1" y="0"/>
              <a:chExt cx="1913766" cy="939885"/>
            </a:xfrm>
          </p:grpSpPr>
          <p:sp>
            <p:nvSpPr>
              <p:cNvPr id="35843" name="AutoShape 3"/>
              <p:cNvSpPr>
                <a:spLocks/>
              </p:cNvSpPr>
              <p:nvPr/>
            </p:nvSpPr>
            <p:spPr bwMode="auto">
              <a:xfrm>
                <a:off x="0" y="0"/>
                <a:ext cx="1913765" cy="93988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6295" y="0"/>
                    </a:lnTo>
                    <a:lnTo>
                      <a:pt x="21599" y="10800"/>
                    </a:lnTo>
                    <a:lnTo>
                      <a:pt x="16295" y="21600"/>
                    </a:lnTo>
                    <a:lnTo>
                      <a:pt x="0" y="21600"/>
                    </a:lnTo>
                    <a:close/>
                  </a:path>
                </a:pathLst>
              </a:custGeom>
              <a:solidFill>
                <a:srgbClr val="1A88A7"/>
              </a:solidFill>
              <a:ln w="19050" cap="flat" cmpd="sng">
                <a:solidFill>
                  <a:srgbClr val="666666"/>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endParaRPr lang="en-US">
                  <a:solidFill>
                    <a:srgbClr val="008DA8"/>
                  </a:solidFill>
                  <a:latin typeface="Rockwell"/>
                  <a:cs typeface="Rockwell"/>
                </a:endParaRPr>
              </a:p>
            </p:txBody>
          </p:sp>
          <p:sp>
            <p:nvSpPr>
              <p:cNvPr id="35844" name="AutoShape 4"/>
              <p:cNvSpPr>
                <a:spLocks/>
              </p:cNvSpPr>
              <p:nvPr/>
            </p:nvSpPr>
            <p:spPr bwMode="auto">
              <a:xfrm>
                <a:off x="-1" y="248906"/>
                <a:ext cx="1678796" cy="4420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24" tIns="91424" rIns="91424" bIns="91424" anchor="ctr"/>
              <a:lstStyle/>
              <a:p>
                <a:pPr algn="ctr" defTabSz="457200"/>
                <a:r>
                  <a:rPr lang="en-US">
                    <a:solidFill>
                      <a:srgbClr val="FFFFFF"/>
                    </a:solidFill>
                    <a:latin typeface="Rockwell"/>
                    <a:cs typeface="Rockwell"/>
                  </a:rPr>
                  <a:t>Social Media</a:t>
                </a:r>
                <a:endParaRPr lang="en-US">
                  <a:solidFill>
                    <a:srgbClr val="008DA8"/>
                  </a:solidFill>
                  <a:latin typeface="Rockwell"/>
                  <a:cs typeface="Rockwell"/>
                </a:endParaRPr>
              </a:p>
            </p:txBody>
          </p:sp>
        </p:grpSp>
        <p:grpSp>
          <p:nvGrpSpPr>
            <p:cNvPr id="35845" name="Group 5"/>
            <p:cNvGrpSpPr>
              <a:grpSpLocks/>
            </p:cNvGrpSpPr>
            <p:nvPr/>
          </p:nvGrpSpPr>
          <p:grpSpPr bwMode="auto">
            <a:xfrm>
              <a:off x="-1" y="1325485"/>
              <a:ext cx="1913766" cy="939886"/>
              <a:chOff x="-1" y="0"/>
              <a:chExt cx="1913766" cy="939885"/>
            </a:xfrm>
          </p:grpSpPr>
          <p:sp>
            <p:nvSpPr>
              <p:cNvPr id="35846" name="AutoShape 6"/>
              <p:cNvSpPr>
                <a:spLocks/>
              </p:cNvSpPr>
              <p:nvPr/>
            </p:nvSpPr>
            <p:spPr bwMode="auto">
              <a:xfrm>
                <a:off x="0" y="0"/>
                <a:ext cx="1913765" cy="93988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6295" y="0"/>
                    </a:lnTo>
                    <a:lnTo>
                      <a:pt x="21599" y="10800"/>
                    </a:lnTo>
                    <a:lnTo>
                      <a:pt x="16295" y="21600"/>
                    </a:lnTo>
                    <a:lnTo>
                      <a:pt x="0" y="21600"/>
                    </a:lnTo>
                    <a:close/>
                  </a:path>
                </a:pathLst>
              </a:custGeom>
              <a:solidFill>
                <a:srgbClr val="1A88A7"/>
              </a:solidFill>
              <a:ln w="19050" cap="flat" cmpd="sng">
                <a:solidFill>
                  <a:srgbClr val="666666"/>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endParaRPr lang="en-US">
                  <a:solidFill>
                    <a:srgbClr val="008DA8"/>
                  </a:solidFill>
                  <a:latin typeface="Rockwell"/>
                  <a:cs typeface="Rockwell"/>
                </a:endParaRPr>
              </a:p>
            </p:txBody>
          </p:sp>
          <p:sp>
            <p:nvSpPr>
              <p:cNvPr id="35847" name="AutoShape 7"/>
              <p:cNvSpPr>
                <a:spLocks/>
              </p:cNvSpPr>
              <p:nvPr/>
            </p:nvSpPr>
            <p:spPr bwMode="auto">
              <a:xfrm>
                <a:off x="-1" y="248906"/>
                <a:ext cx="1678796" cy="4420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24" tIns="91424" rIns="91424" bIns="91424" anchor="ctr"/>
              <a:lstStyle/>
              <a:p>
                <a:pPr algn="ctr" defTabSz="457200"/>
                <a:r>
                  <a:rPr lang="en-US">
                    <a:solidFill>
                      <a:srgbClr val="FFFFFF"/>
                    </a:solidFill>
                    <a:latin typeface="Rockwell"/>
                    <a:cs typeface="Rockwell"/>
                  </a:rPr>
                  <a:t>SEO</a:t>
                </a:r>
                <a:endParaRPr lang="en-US">
                  <a:solidFill>
                    <a:srgbClr val="008DA8"/>
                  </a:solidFill>
                  <a:latin typeface="Rockwell"/>
                  <a:cs typeface="Rockwell"/>
                </a:endParaRPr>
              </a:p>
            </p:txBody>
          </p:sp>
        </p:grpSp>
        <p:grpSp>
          <p:nvGrpSpPr>
            <p:cNvPr id="35848" name="Group 8"/>
            <p:cNvGrpSpPr>
              <a:grpSpLocks/>
            </p:cNvGrpSpPr>
            <p:nvPr/>
          </p:nvGrpSpPr>
          <p:grpSpPr bwMode="auto">
            <a:xfrm>
              <a:off x="-1" y="2650971"/>
              <a:ext cx="1913766" cy="939886"/>
              <a:chOff x="-1" y="0"/>
              <a:chExt cx="1913766" cy="939885"/>
            </a:xfrm>
          </p:grpSpPr>
          <p:sp>
            <p:nvSpPr>
              <p:cNvPr id="35849" name="AutoShape 9"/>
              <p:cNvSpPr>
                <a:spLocks/>
              </p:cNvSpPr>
              <p:nvPr/>
            </p:nvSpPr>
            <p:spPr bwMode="auto">
              <a:xfrm>
                <a:off x="0" y="0"/>
                <a:ext cx="1913765" cy="93988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6295" y="0"/>
                    </a:lnTo>
                    <a:lnTo>
                      <a:pt x="21599" y="10800"/>
                    </a:lnTo>
                    <a:lnTo>
                      <a:pt x="16295" y="21600"/>
                    </a:lnTo>
                    <a:lnTo>
                      <a:pt x="0" y="21600"/>
                    </a:lnTo>
                    <a:close/>
                  </a:path>
                </a:pathLst>
              </a:custGeom>
              <a:solidFill>
                <a:srgbClr val="1A88A7"/>
              </a:solidFill>
              <a:ln w="19050" cap="flat" cmpd="sng">
                <a:solidFill>
                  <a:srgbClr val="666666"/>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endParaRPr lang="en-US">
                  <a:solidFill>
                    <a:srgbClr val="008DA8"/>
                  </a:solidFill>
                  <a:latin typeface="Rockwell"/>
                  <a:cs typeface="Rockwell"/>
                </a:endParaRPr>
              </a:p>
            </p:txBody>
          </p:sp>
          <p:sp>
            <p:nvSpPr>
              <p:cNvPr id="35850" name="AutoShape 10"/>
              <p:cNvSpPr>
                <a:spLocks/>
              </p:cNvSpPr>
              <p:nvPr/>
            </p:nvSpPr>
            <p:spPr bwMode="auto">
              <a:xfrm>
                <a:off x="-1" y="248906"/>
                <a:ext cx="1678796" cy="4420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24" tIns="91424" rIns="91424" bIns="91424" anchor="ctr"/>
              <a:lstStyle/>
              <a:p>
                <a:pPr algn="ctr" defTabSz="457200"/>
                <a:r>
                  <a:rPr lang="en-US">
                    <a:solidFill>
                      <a:srgbClr val="FFFFFF"/>
                    </a:solidFill>
                    <a:latin typeface="Rockwell"/>
                    <a:cs typeface="Rockwell"/>
                  </a:rPr>
                  <a:t>Email</a:t>
                </a:r>
                <a:endParaRPr lang="en-US">
                  <a:solidFill>
                    <a:srgbClr val="008DA8"/>
                  </a:solidFill>
                  <a:latin typeface="Rockwell"/>
                  <a:cs typeface="Rockwell"/>
                </a:endParaRPr>
              </a:p>
            </p:txBody>
          </p:sp>
        </p:grpSp>
        <p:grpSp>
          <p:nvGrpSpPr>
            <p:cNvPr id="35851" name="Group 11"/>
            <p:cNvGrpSpPr>
              <a:grpSpLocks/>
            </p:cNvGrpSpPr>
            <p:nvPr/>
          </p:nvGrpSpPr>
          <p:grpSpPr bwMode="auto">
            <a:xfrm>
              <a:off x="-1" y="3976457"/>
              <a:ext cx="1913766" cy="939886"/>
              <a:chOff x="-1" y="0"/>
              <a:chExt cx="1913766" cy="939885"/>
            </a:xfrm>
          </p:grpSpPr>
          <p:sp>
            <p:nvSpPr>
              <p:cNvPr id="35852" name="AutoShape 12"/>
              <p:cNvSpPr>
                <a:spLocks/>
              </p:cNvSpPr>
              <p:nvPr/>
            </p:nvSpPr>
            <p:spPr bwMode="auto">
              <a:xfrm>
                <a:off x="0" y="0"/>
                <a:ext cx="1913765" cy="93988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6295" y="0"/>
                    </a:lnTo>
                    <a:lnTo>
                      <a:pt x="21599" y="10800"/>
                    </a:lnTo>
                    <a:lnTo>
                      <a:pt x="16295" y="21600"/>
                    </a:lnTo>
                    <a:lnTo>
                      <a:pt x="0" y="21600"/>
                    </a:lnTo>
                    <a:close/>
                  </a:path>
                </a:pathLst>
              </a:custGeom>
              <a:solidFill>
                <a:srgbClr val="1A88A7"/>
              </a:solidFill>
              <a:ln w="19050" cap="flat" cmpd="sng">
                <a:solidFill>
                  <a:srgbClr val="666666"/>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endParaRPr lang="en-US">
                  <a:solidFill>
                    <a:srgbClr val="008DA8"/>
                  </a:solidFill>
                  <a:latin typeface="Rockwell"/>
                  <a:cs typeface="Rockwell"/>
                </a:endParaRPr>
              </a:p>
            </p:txBody>
          </p:sp>
          <p:sp>
            <p:nvSpPr>
              <p:cNvPr id="35853" name="AutoShape 13"/>
              <p:cNvSpPr>
                <a:spLocks/>
              </p:cNvSpPr>
              <p:nvPr/>
            </p:nvSpPr>
            <p:spPr bwMode="auto">
              <a:xfrm>
                <a:off x="-1" y="248906"/>
                <a:ext cx="1678796" cy="4420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24" tIns="91424" rIns="91424" bIns="91424" anchor="ctr"/>
              <a:lstStyle/>
              <a:p>
                <a:pPr algn="ctr" defTabSz="457200"/>
                <a:r>
                  <a:rPr lang="en-US">
                    <a:solidFill>
                      <a:srgbClr val="FFFFFF"/>
                    </a:solidFill>
                    <a:latin typeface="Rockwell"/>
                    <a:cs typeface="Rockwell"/>
                  </a:rPr>
                  <a:t>Advertising</a:t>
                </a:r>
                <a:endParaRPr lang="en-US">
                  <a:solidFill>
                    <a:srgbClr val="008DA8"/>
                  </a:solidFill>
                  <a:latin typeface="Rockwell"/>
                  <a:cs typeface="Rockwell"/>
                </a:endParaRPr>
              </a:p>
            </p:txBody>
          </p:sp>
        </p:grpSp>
      </p:grpSp>
      <p:grpSp>
        <p:nvGrpSpPr>
          <p:cNvPr id="35854" name="Group 14"/>
          <p:cNvGrpSpPr>
            <a:grpSpLocks/>
          </p:cNvGrpSpPr>
          <p:nvPr/>
        </p:nvGrpSpPr>
        <p:grpSpPr bwMode="auto">
          <a:xfrm>
            <a:off x="3081338" y="1113855"/>
            <a:ext cx="2168525" cy="4933950"/>
            <a:chOff x="0" y="0"/>
            <a:chExt cx="2168505" cy="4934144"/>
          </a:xfrm>
        </p:grpSpPr>
        <p:grpSp>
          <p:nvGrpSpPr>
            <p:cNvPr id="35855" name="Group 15"/>
            <p:cNvGrpSpPr>
              <a:grpSpLocks/>
            </p:cNvGrpSpPr>
            <p:nvPr/>
          </p:nvGrpSpPr>
          <p:grpSpPr bwMode="auto">
            <a:xfrm>
              <a:off x="0" y="0"/>
              <a:ext cx="2168505" cy="939885"/>
              <a:chOff x="-1" y="0"/>
              <a:chExt cx="2168506" cy="939885"/>
            </a:xfrm>
          </p:grpSpPr>
          <p:sp>
            <p:nvSpPr>
              <p:cNvPr id="35856" name="AutoShape 16"/>
              <p:cNvSpPr>
                <a:spLocks/>
              </p:cNvSpPr>
              <p:nvPr/>
            </p:nvSpPr>
            <p:spPr bwMode="auto">
              <a:xfrm>
                <a:off x="-1" y="0"/>
                <a:ext cx="2168506" cy="93988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6919" y="0"/>
                    </a:lnTo>
                    <a:lnTo>
                      <a:pt x="21600" y="10800"/>
                    </a:lnTo>
                    <a:lnTo>
                      <a:pt x="16919" y="21600"/>
                    </a:lnTo>
                    <a:lnTo>
                      <a:pt x="0" y="21600"/>
                    </a:lnTo>
                    <a:close/>
                  </a:path>
                </a:pathLst>
              </a:custGeom>
              <a:solidFill>
                <a:srgbClr val="8CC63F"/>
              </a:solidFill>
              <a:ln w="19050" cap="flat" cmpd="sng">
                <a:solidFill>
                  <a:srgbClr val="666666"/>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endParaRPr lang="en-US">
                  <a:solidFill>
                    <a:srgbClr val="008DA8"/>
                  </a:solidFill>
                  <a:latin typeface="Rockwell"/>
                  <a:cs typeface="Rockwell"/>
                </a:endParaRPr>
              </a:p>
            </p:txBody>
          </p:sp>
          <p:sp>
            <p:nvSpPr>
              <p:cNvPr id="35857" name="AutoShape 17"/>
              <p:cNvSpPr>
                <a:spLocks/>
              </p:cNvSpPr>
              <p:nvPr/>
            </p:nvSpPr>
            <p:spPr bwMode="auto">
              <a:xfrm>
                <a:off x="0" y="115556"/>
                <a:ext cx="1933533" cy="7087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24" tIns="91424" rIns="91424" bIns="91424" anchor="ctr"/>
              <a:lstStyle/>
              <a:p>
                <a:pPr algn="ctr" defTabSz="457200"/>
                <a:r>
                  <a:rPr lang="en-US">
                    <a:solidFill>
                      <a:srgbClr val="FFFFFF"/>
                    </a:solidFill>
                    <a:latin typeface="Rockwell"/>
                    <a:cs typeface="Rockwell"/>
                  </a:rPr>
                  <a:t>At least 60% on mobile</a:t>
                </a:r>
                <a:endParaRPr lang="en-US">
                  <a:solidFill>
                    <a:srgbClr val="008DA8"/>
                  </a:solidFill>
                  <a:latin typeface="Rockwell"/>
                  <a:cs typeface="Rockwell"/>
                </a:endParaRPr>
              </a:p>
            </p:txBody>
          </p:sp>
        </p:grpSp>
        <p:grpSp>
          <p:nvGrpSpPr>
            <p:cNvPr id="35858" name="Group 18"/>
            <p:cNvGrpSpPr>
              <a:grpSpLocks/>
            </p:cNvGrpSpPr>
            <p:nvPr/>
          </p:nvGrpSpPr>
          <p:grpSpPr bwMode="auto">
            <a:xfrm>
              <a:off x="0" y="1325490"/>
              <a:ext cx="2168505" cy="939886"/>
              <a:chOff x="-1" y="0"/>
              <a:chExt cx="2168506" cy="939885"/>
            </a:xfrm>
          </p:grpSpPr>
          <p:sp>
            <p:nvSpPr>
              <p:cNvPr id="35859" name="AutoShape 19"/>
              <p:cNvSpPr>
                <a:spLocks/>
              </p:cNvSpPr>
              <p:nvPr/>
            </p:nvSpPr>
            <p:spPr bwMode="auto">
              <a:xfrm>
                <a:off x="-1" y="0"/>
                <a:ext cx="2168506" cy="93988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6919" y="0"/>
                    </a:lnTo>
                    <a:lnTo>
                      <a:pt x="21600" y="10800"/>
                    </a:lnTo>
                    <a:lnTo>
                      <a:pt x="16919" y="21600"/>
                    </a:lnTo>
                    <a:lnTo>
                      <a:pt x="0" y="21600"/>
                    </a:lnTo>
                    <a:close/>
                  </a:path>
                </a:pathLst>
              </a:custGeom>
              <a:solidFill>
                <a:srgbClr val="8CC63F"/>
              </a:solidFill>
              <a:ln w="19050" cap="flat" cmpd="sng">
                <a:solidFill>
                  <a:srgbClr val="666666"/>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endParaRPr lang="en-US">
                  <a:solidFill>
                    <a:srgbClr val="008DA8"/>
                  </a:solidFill>
                  <a:latin typeface="Rockwell"/>
                  <a:cs typeface="Rockwell"/>
                </a:endParaRPr>
              </a:p>
            </p:txBody>
          </p:sp>
          <p:sp>
            <p:nvSpPr>
              <p:cNvPr id="35860" name="AutoShape 20"/>
              <p:cNvSpPr>
                <a:spLocks/>
              </p:cNvSpPr>
              <p:nvPr/>
            </p:nvSpPr>
            <p:spPr bwMode="auto">
              <a:xfrm>
                <a:off x="0" y="115556"/>
                <a:ext cx="1933533" cy="7087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24" tIns="91424" rIns="91424" bIns="91424" anchor="ctr"/>
              <a:lstStyle/>
              <a:p>
                <a:pPr algn="ctr" defTabSz="457200"/>
                <a:r>
                  <a:rPr lang="en-US">
                    <a:solidFill>
                      <a:srgbClr val="FFFFFF"/>
                    </a:solidFill>
                    <a:latin typeface="Rockwell"/>
                    <a:cs typeface="Rockwell"/>
                  </a:rPr>
                  <a:t>Google desktop search declining</a:t>
                </a:r>
                <a:endParaRPr lang="en-US">
                  <a:solidFill>
                    <a:srgbClr val="008DA8"/>
                  </a:solidFill>
                  <a:latin typeface="Rockwell"/>
                  <a:cs typeface="Rockwell"/>
                </a:endParaRPr>
              </a:p>
            </p:txBody>
          </p:sp>
        </p:grpSp>
        <p:grpSp>
          <p:nvGrpSpPr>
            <p:cNvPr id="35861" name="Group 21"/>
            <p:cNvGrpSpPr>
              <a:grpSpLocks/>
            </p:cNvGrpSpPr>
            <p:nvPr/>
          </p:nvGrpSpPr>
          <p:grpSpPr bwMode="auto">
            <a:xfrm>
              <a:off x="0" y="2633184"/>
              <a:ext cx="2168505" cy="975472"/>
              <a:chOff x="0" y="-1"/>
              <a:chExt cx="2168505" cy="975473"/>
            </a:xfrm>
          </p:grpSpPr>
          <p:sp>
            <p:nvSpPr>
              <p:cNvPr id="35862" name="AutoShape 22"/>
              <p:cNvSpPr>
                <a:spLocks/>
              </p:cNvSpPr>
              <p:nvPr/>
            </p:nvSpPr>
            <p:spPr bwMode="auto">
              <a:xfrm>
                <a:off x="0" y="17793"/>
                <a:ext cx="2168505" cy="9398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6919" y="0"/>
                    </a:lnTo>
                    <a:lnTo>
                      <a:pt x="21600" y="10800"/>
                    </a:lnTo>
                    <a:lnTo>
                      <a:pt x="16919" y="21600"/>
                    </a:lnTo>
                    <a:lnTo>
                      <a:pt x="0" y="21600"/>
                    </a:lnTo>
                    <a:close/>
                  </a:path>
                </a:pathLst>
              </a:custGeom>
              <a:solidFill>
                <a:srgbClr val="8CC63F"/>
              </a:solidFill>
              <a:ln w="19050" cap="flat" cmpd="sng">
                <a:solidFill>
                  <a:srgbClr val="666666"/>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endParaRPr lang="en-US">
                  <a:solidFill>
                    <a:srgbClr val="008DA8"/>
                  </a:solidFill>
                  <a:latin typeface="Rockwell"/>
                  <a:cs typeface="Rockwell"/>
                </a:endParaRPr>
              </a:p>
            </p:txBody>
          </p:sp>
          <p:sp>
            <p:nvSpPr>
              <p:cNvPr id="35863" name="AutoShape 23"/>
              <p:cNvSpPr>
                <a:spLocks/>
              </p:cNvSpPr>
              <p:nvPr/>
            </p:nvSpPr>
            <p:spPr bwMode="auto">
              <a:xfrm>
                <a:off x="0" y="-1"/>
                <a:ext cx="1933534" cy="9754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24" tIns="91424" rIns="91424" bIns="91424" anchor="ctr"/>
              <a:lstStyle/>
              <a:p>
                <a:pPr algn="ctr" defTabSz="457200"/>
                <a:r>
                  <a:rPr lang="en-US">
                    <a:solidFill>
                      <a:srgbClr val="FFFFFF"/>
                    </a:solidFill>
                    <a:latin typeface="Rockwell"/>
                    <a:cs typeface="Rockwell"/>
                  </a:rPr>
                  <a:t>More personal email read on mobile / tablet</a:t>
                </a:r>
                <a:endParaRPr lang="en-US">
                  <a:solidFill>
                    <a:srgbClr val="008DA8"/>
                  </a:solidFill>
                  <a:latin typeface="Rockwell"/>
                  <a:cs typeface="Rockwell"/>
                </a:endParaRPr>
              </a:p>
            </p:txBody>
          </p:sp>
        </p:grpSp>
        <p:grpSp>
          <p:nvGrpSpPr>
            <p:cNvPr id="35864" name="Group 24"/>
            <p:cNvGrpSpPr>
              <a:grpSpLocks/>
            </p:cNvGrpSpPr>
            <p:nvPr/>
          </p:nvGrpSpPr>
          <p:grpSpPr bwMode="auto">
            <a:xfrm>
              <a:off x="0" y="3958672"/>
              <a:ext cx="2168505" cy="975472"/>
              <a:chOff x="0" y="-1"/>
              <a:chExt cx="2168505" cy="975473"/>
            </a:xfrm>
          </p:grpSpPr>
          <p:sp>
            <p:nvSpPr>
              <p:cNvPr id="35865" name="AutoShape 25"/>
              <p:cNvSpPr>
                <a:spLocks/>
              </p:cNvSpPr>
              <p:nvPr/>
            </p:nvSpPr>
            <p:spPr bwMode="auto">
              <a:xfrm>
                <a:off x="0" y="17793"/>
                <a:ext cx="2168505" cy="9398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6919" y="0"/>
                    </a:lnTo>
                    <a:lnTo>
                      <a:pt x="21600" y="10800"/>
                    </a:lnTo>
                    <a:lnTo>
                      <a:pt x="16919" y="21600"/>
                    </a:lnTo>
                    <a:lnTo>
                      <a:pt x="0" y="21600"/>
                    </a:lnTo>
                    <a:close/>
                  </a:path>
                </a:pathLst>
              </a:custGeom>
              <a:solidFill>
                <a:srgbClr val="8CC63F"/>
              </a:solidFill>
              <a:ln w="19050" cap="flat" cmpd="sng">
                <a:solidFill>
                  <a:srgbClr val="666666"/>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endParaRPr lang="en-US">
                  <a:solidFill>
                    <a:srgbClr val="008DA8"/>
                  </a:solidFill>
                  <a:latin typeface="Rockwell"/>
                  <a:cs typeface="Rockwell"/>
                </a:endParaRPr>
              </a:p>
            </p:txBody>
          </p:sp>
          <p:sp>
            <p:nvSpPr>
              <p:cNvPr id="35866" name="AutoShape 26"/>
              <p:cNvSpPr>
                <a:spLocks/>
              </p:cNvSpPr>
              <p:nvPr/>
            </p:nvSpPr>
            <p:spPr bwMode="auto">
              <a:xfrm>
                <a:off x="0" y="-1"/>
                <a:ext cx="1933534" cy="9754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24" tIns="91424" rIns="91424" bIns="91424" anchor="ctr"/>
              <a:lstStyle/>
              <a:p>
                <a:pPr algn="ctr" defTabSz="457200"/>
                <a:r>
                  <a:rPr lang="en-US">
                    <a:solidFill>
                      <a:srgbClr val="FFFFFF"/>
                    </a:solidFill>
                    <a:latin typeface="Rockwell"/>
                    <a:cs typeface="Rockwell"/>
                  </a:rPr>
                  <a:t>20% to 30% of recruitment web traffic on mobile</a:t>
                </a:r>
                <a:endParaRPr lang="en-US">
                  <a:solidFill>
                    <a:srgbClr val="008DA8"/>
                  </a:solidFill>
                  <a:latin typeface="Rockwell"/>
                  <a:cs typeface="Rockwell"/>
                </a:endParaRPr>
              </a:p>
            </p:txBody>
          </p:sp>
        </p:grpSp>
      </p:grpSp>
      <p:sp>
        <p:nvSpPr>
          <p:cNvPr id="35867" name="AutoShape 27"/>
          <p:cNvSpPr>
            <a:spLocks/>
          </p:cNvSpPr>
          <p:nvPr/>
        </p:nvSpPr>
        <p:spPr bwMode="auto">
          <a:xfrm>
            <a:off x="649288" y="980728"/>
            <a:ext cx="4854575" cy="5299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38100" cap="flat" cmpd="sng">
            <a:solidFill>
              <a:srgbClr val="CC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200"/>
            <a:endParaRPr lang="en-US">
              <a:solidFill>
                <a:srgbClr val="008DA8"/>
              </a:solidFill>
              <a:latin typeface="Rockwell"/>
              <a:cs typeface="Rockwell"/>
            </a:endParaRPr>
          </a:p>
        </p:txBody>
      </p:sp>
      <p:sp>
        <p:nvSpPr>
          <p:cNvPr id="35868" name="AutoShape 28"/>
          <p:cNvSpPr>
            <a:spLocks/>
          </p:cNvSpPr>
          <p:nvPr/>
        </p:nvSpPr>
        <p:spPr bwMode="auto">
          <a:xfrm>
            <a:off x="5824538" y="1704405"/>
            <a:ext cx="2995934" cy="36242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24" tIns="91424" rIns="91424" bIns="91424"/>
          <a:lstStyle/>
          <a:p>
            <a:pPr defTabSz="457200"/>
            <a:r>
              <a:rPr lang="en-US" sz="3000" dirty="0">
                <a:solidFill>
                  <a:srgbClr val="4B5056"/>
                </a:solidFill>
                <a:latin typeface="Rockwell"/>
                <a:cs typeface="Rockwell"/>
              </a:rPr>
              <a:t>How much talent is being leaked?</a:t>
            </a:r>
          </a:p>
          <a:p>
            <a:pPr defTabSz="457200"/>
            <a:endParaRPr lang="en-US" sz="3000" dirty="0">
              <a:solidFill>
                <a:srgbClr val="4B5056"/>
              </a:solidFill>
            </a:endParaRPr>
          </a:p>
          <a:p>
            <a:pPr defTabSz="457200"/>
            <a:r>
              <a:rPr lang="en-US" sz="3000" dirty="0">
                <a:solidFill>
                  <a:srgbClr val="4B5056"/>
                </a:solidFill>
                <a:latin typeface="Rockwell"/>
                <a:cs typeface="Rockwell"/>
              </a:rPr>
              <a:t>Can you multiply ROI on current activities?</a:t>
            </a:r>
            <a:endParaRPr lang="en-US" dirty="0">
              <a:solidFill>
                <a:srgbClr val="008DA8"/>
              </a:solidFill>
              <a:latin typeface="Rockwell"/>
              <a:cs typeface="Rockwell"/>
            </a:endParaRPr>
          </a:p>
        </p:txBody>
      </p:sp>
    </p:spTree>
    <p:extLst>
      <p:ext uri="{BB962C8B-B14F-4D97-AF65-F5344CB8AC3E}">
        <p14:creationId xmlns:p14="http://schemas.microsoft.com/office/powerpoint/2010/main" val="1325951980"/>
      </p:ext>
    </p:extLst>
  </p:cSld>
  <p:clrMapOvr>
    <a:masterClrMapping/>
  </p:clrMapOvr>
  <p:transition spd="med"/>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Optimisation &amp; Conversion Rates</a:t>
            </a:r>
            <a:endParaRPr lang="en-US" b="1" dirty="0"/>
          </a:p>
        </p:txBody>
      </p:sp>
      <p:pic>
        <p:nvPicPr>
          <p:cNvPr id="6" name="Picture 5" descr="Screenshot 2014-02-12 11.24.3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928" y="1700808"/>
            <a:ext cx="8153400" cy="3975100"/>
          </a:xfrm>
          <a:prstGeom prst="rect">
            <a:avLst/>
          </a:prstGeom>
        </p:spPr>
      </p:pic>
    </p:spTree>
    <p:extLst>
      <p:ext uri="{BB962C8B-B14F-4D97-AF65-F5344CB8AC3E}">
        <p14:creationId xmlns:p14="http://schemas.microsoft.com/office/powerpoint/2010/main" val="6817598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3"/>
          <p:cNvSpPr>
            <a:spLocks noGrp="1"/>
          </p:cNvSpPr>
          <p:nvPr>
            <p:ph type="title"/>
          </p:nvPr>
        </p:nvSpPr>
        <p:spPr/>
        <p:txBody>
          <a:bodyPr/>
          <a:lstStyle/>
          <a:p>
            <a:r>
              <a:rPr lang="en-US" b="1" dirty="0" smtClean="0"/>
              <a:t>Practicalities</a:t>
            </a:r>
            <a:endParaRPr lang="en-US" b="1" dirty="0"/>
          </a:p>
        </p:txBody>
      </p:sp>
      <p:sp>
        <p:nvSpPr>
          <p:cNvPr id="3" name="Date Placeholder 2"/>
          <p:cNvSpPr>
            <a:spLocks noGrp="1"/>
          </p:cNvSpPr>
          <p:nvPr>
            <p:ph type="dt" sz="quarter" idx="4294967295"/>
          </p:nvPr>
        </p:nvSpPr>
        <p:spPr>
          <a:xfrm>
            <a:off x="7010400" y="6423025"/>
            <a:ext cx="2133600" cy="365125"/>
          </a:xfrm>
          <a:prstGeom prst="rect">
            <a:avLst/>
          </a:prstGeom>
        </p:spPr>
        <p:txBody>
          <a:bodyPr/>
          <a:lstStyle/>
          <a:p>
            <a:pPr defTabSz="457200">
              <a:defRPr/>
            </a:pPr>
            <a:r>
              <a:rPr lang="en-GB" smtClean="0">
                <a:solidFill>
                  <a:srgbClr val="008DA8"/>
                </a:solidFill>
              </a:rPr>
              <a:t>© MetaShift 2012</a:t>
            </a:r>
            <a:endParaRPr lang="en-US">
              <a:solidFill>
                <a:srgbClr val="008DA8"/>
              </a:solidFill>
            </a:endParaRPr>
          </a:p>
        </p:txBody>
      </p:sp>
    </p:spTree>
    <p:extLst>
      <p:ext uri="{BB962C8B-B14F-4D97-AF65-F5344CB8AC3E}">
        <p14:creationId xmlns:p14="http://schemas.microsoft.com/office/powerpoint/2010/main" val="254135330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descr="Screen Shot 2014-01-29 at 11.47.43.png"/>
          <p:cNvPicPr>
            <a:picLocks noChangeAspect="1"/>
          </p:cNvPicPr>
          <p:nvPr/>
        </p:nvPicPr>
        <p:blipFill>
          <a:blip r:embed="rId2">
            <a:extLst>
              <a:ext uri="{28A0092B-C50C-407E-A947-70E740481C1C}">
                <a14:useLocalDpi xmlns:a14="http://schemas.microsoft.com/office/drawing/2010/main" val="0"/>
              </a:ext>
            </a:extLst>
          </a:blip>
          <a:srcRect l="24536"/>
          <a:stretch>
            <a:fillRect/>
          </a:stretch>
        </p:blipFill>
        <p:spPr bwMode="auto">
          <a:xfrm>
            <a:off x="323528" y="1239539"/>
            <a:ext cx="7227887" cy="5357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p:txBody>
          <a:bodyPr/>
          <a:lstStyle/>
          <a:p>
            <a:r>
              <a:rPr lang="en-US" b="1" dirty="0" smtClean="0"/>
              <a:t>Adaptive (Device </a:t>
            </a:r>
            <a:r>
              <a:rPr lang="en-US" b="1" dirty="0"/>
              <a:t>S</a:t>
            </a:r>
            <a:r>
              <a:rPr lang="en-US" b="1" dirty="0" smtClean="0"/>
              <a:t>pecific) Design</a:t>
            </a:r>
            <a:endParaRPr lang="en-US" b="1" dirty="0"/>
          </a:p>
        </p:txBody>
      </p:sp>
    </p:spTree>
    <p:extLst>
      <p:ext uri="{BB962C8B-B14F-4D97-AF65-F5344CB8AC3E}">
        <p14:creationId xmlns:p14="http://schemas.microsoft.com/office/powerpoint/2010/main" val="1299138687"/>
      </p:ext>
    </p:extLst>
  </p:cSld>
  <p:clrMapOvr>
    <a:masterClrMapping/>
  </p:clrMapOvr>
  <p:transition spd="med"/>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AutoShape 3"/>
          <p:cNvSpPr>
            <a:spLocks/>
          </p:cNvSpPr>
          <p:nvPr/>
        </p:nvSpPr>
        <p:spPr bwMode="auto">
          <a:xfrm>
            <a:off x="77490" y="5726757"/>
            <a:ext cx="3054350" cy="1590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24" tIns="91424" rIns="91424" bIns="91424"/>
          <a:lstStyle/>
          <a:p>
            <a:pPr defTabSz="457200">
              <a:lnSpc>
                <a:spcPct val="120000"/>
              </a:lnSpc>
            </a:pPr>
            <a:r>
              <a:rPr lang="en-US" dirty="0">
                <a:solidFill>
                  <a:srgbClr val="585759"/>
                </a:solidFill>
                <a:latin typeface="Rockwell"/>
                <a:cs typeface="Rockwell"/>
              </a:rPr>
              <a:t>Indeed Search for Software Engineers in Peterborough</a:t>
            </a:r>
            <a:endParaRPr lang="en-US" dirty="0">
              <a:solidFill>
                <a:srgbClr val="008DA8"/>
              </a:solidFill>
              <a:latin typeface="Rockwell"/>
              <a:cs typeface="Rockwell"/>
            </a:endParaRPr>
          </a:p>
        </p:txBody>
      </p:sp>
      <p:pic>
        <p:nvPicPr>
          <p:cNvPr id="51204" name="Picture 4" descr="photo.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800" y="1947069"/>
            <a:ext cx="1479550" cy="2628900"/>
          </a:xfrm>
          <a:prstGeom prst="rect">
            <a:avLst/>
          </a:prstGeom>
          <a:noFill/>
          <a:ln>
            <a:noFill/>
          </a:ln>
          <a:effectLst>
            <a:outerShdw blurRad="88900" dist="30095" dir="16200000" algn="ctr"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pic>
        <p:nvPicPr>
          <p:cNvPr id="51205" name="Picture 5" descr="photo.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4300" y="2921794"/>
            <a:ext cx="1544638" cy="2740025"/>
          </a:xfrm>
          <a:prstGeom prst="rect">
            <a:avLst/>
          </a:prstGeom>
          <a:noFill/>
          <a:ln>
            <a:noFill/>
          </a:ln>
          <a:effectLst>
            <a:outerShdw blurRad="88900" dist="30095" dir="16200000" algn="ctr"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pic>
        <p:nvPicPr>
          <p:cNvPr id="51206" name="Picture 6" descr="photo.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9313" y="1964531"/>
            <a:ext cx="1462087" cy="2593975"/>
          </a:xfrm>
          <a:prstGeom prst="rect">
            <a:avLst/>
          </a:prstGeom>
          <a:noFill/>
          <a:ln>
            <a:noFill/>
          </a:ln>
          <a:effectLst>
            <a:outerShdw blurRad="88900" dist="30095" dir="16200000" algn="ctr"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pic>
        <p:nvPicPr>
          <p:cNvPr id="51207" name="Picture 7" descr="photo.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3375" y="2951956"/>
            <a:ext cx="1544638" cy="2740025"/>
          </a:xfrm>
          <a:prstGeom prst="rect">
            <a:avLst/>
          </a:prstGeom>
          <a:noFill/>
          <a:ln>
            <a:noFill/>
          </a:ln>
          <a:effectLst>
            <a:outerShdw blurRad="88900" dist="30095" dir="16200000" algn="ctr"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pic>
        <p:nvPicPr>
          <p:cNvPr id="51208" name="Picture 8" descr="photo.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29363" y="1845469"/>
            <a:ext cx="2190750" cy="3887787"/>
          </a:xfrm>
          <a:prstGeom prst="rect">
            <a:avLst/>
          </a:prstGeom>
          <a:noFill/>
          <a:ln>
            <a:noFill/>
          </a:ln>
          <a:effectLst>
            <a:outerShdw blurRad="101600" dist="8898" dir="16200000" algn="ctr"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sp>
        <p:nvSpPr>
          <p:cNvPr id="51209" name="AutoShape 9"/>
          <p:cNvSpPr>
            <a:spLocks/>
          </p:cNvSpPr>
          <p:nvPr/>
        </p:nvSpPr>
        <p:spPr bwMode="auto">
          <a:xfrm>
            <a:off x="3491880" y="5754044"/>
            <a:ext cx="3052762" cy="1590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24" tIns="91424" rIns="91424" bIns="91424"/>
          <a:lstStyle/>
          <a:p>
            <a:pPr defTabSz="457200">
              <a:lnSpc>
                <a:spcPct val="120000"/>
              </a:lnSpc>
            </a:pPr>
            <a:r>
              <a:rPr lang="en-US" dirty="0">
                <a:solidFill>
                  <a:srgbClr val="585759"/>
                </a:solidFill>
                <a:latin typeface="Rockwell"/>
                <a:cs typeface="Rockwell"/>
              </a:rPr>
              <a:t>Career micro-site selling the </a:t>
            </a:r>
            <a:r>
              <a:rPr lang="en-US" dirty="0" smtClean="0">
                <a:solidFill>
                  <a:srgbClr val="585759"/>
                </a:solidFill>
                <a:latin typeface="Rockwell"/>
                <a:cs typeface="Rockwell"/>
              </a:rPr>
              <a:t>opportunity</a:t>
            </a:r>
            <a:endParaRPr lang="en-US" dirty="0">
              <a:solidFill>
                <a:srgbClr val="008DA8"/>
              </a:solidFill>
              <a:latin typeface="Rockwell"/>
              <a:cs typeface="Rockwell"/>
            </a:endParaRPr>
          </a:p>
        </p:txBody>
      </p:sp>
      <p:sp>
        <p:nvSpPr>
          <p:cNvPr id="51210" name="AutoShape 10"/>
          <p:cNvSpPr>
            <a:spLocks/>
          </p:cNvSpPr>
          <p:nvPr/>
        </p:nvSpPr>
        <p:spPr bwMode="auto">
          <a:xfrm>
            <a:off x="5868144" y="5806323"/>
            <a:ext cx="3052762" cy="1590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24" tIns="91424" rIns="91424" bIns="91424"/>
          <a:lstStyle/>
          <a:p>
            <a:pPr algn="ctr" defTabSz="457200">
              <a:lnSpc>
                <a:spcPct val="120000"/>
              </a:lnSpc>
            </a:pPr>
            <a:r>
              <a:rPr lang="en-US" dirty="0">
                <a:solidFill>
                  <a:srgbClr val="585759"/>
                </a:solidFill>
                <a:latin typeface="Rockwell"/>
                <a:cs typeface="Rockwell"/>
              </a:rPr>
              <a:t>Cloud Apply</a:t>
            </a:r>
            <a:endParaRPr lang="en-US" dirty="0">
              <a:solidFill>
                <a:srgbClr val="008DA8"/>
              </a:solidFill>
              <a:latin typeface="Rockwell"/>
              <a:cs typeface="Rockwell"/>
            </a:endParaRPr>
          </a:p>
        </p:txBody>
      </p:sp>
      <p:sp>
        <p:nvSpPr>
          <p:cNvPr id="3" name="Title 2"/>
          <p:cNvSpPr>
            <a:spLocks noGrp="1"/>
          </p:cNvSpPr>
          <p:nvPr>
            <p:ph type="title"/>
          </p:nvPr>
        </p:nvSpPr>
        <p:spPr>
          <a:xfrm>
            <a:off x="431800" y="274638"/>
            <a:ext cx="8166918" cy="1143000"/>
          </a:xfrm>
        </p:spPr>
        <p:txBody>
          <a:bodyPr/>
          <a:lstStyle/>
          <a:p>
            <a:r>
              <a:rPr lang="en-US" b="1" dirty="0" smtClean="0"/>
              <a:t>Candidate Journey and Cloud Apply</a:t>
            </a:r>
            <a:endParaRPr lang="en-US" b="1" dirty="0"/>
          </a:p>
        </p:txBody>
      </p:sp>
    </p:spTree>
    <p:extLst>
      <p:ext uri="{BB962C8B-B14F-4D97-AF65-F5344CB8AC3E}">
        <p14:creationId xmlns:p14="http://schemas.microsoft.com/office/powerpoint/2010/main" val="3464848845"/>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273050" y="620713"/>
            <a:ext cx="7545388" cy="735012"/>
          </a:xfrm>
        </p:spPr>
        <p:txBody>
          <a:bodyPr/>
          <a:lstStyle/>
          <a:p>
            <a:r>
              <a:rPr lang="en-GB" altLang="en-US" dirty="0" smtClean="0">
                <a:latin typeface="Bliss Medium" pitchFamily="2" charset="0"/>
              </a:rPr>
              <a:t>Per consultant: Permanent</a:t>
            </a:r>
          </a:p>
        </p:txBody>
      </p:sp>
      <p:sp>
        <p:nvSpPr>
          <p:cNvPr id="13" name="Content Placeholder 5"/>
          <p:cNvSpPr txBox="1">
            <a:spLocks/>
          </p:cNvSpPr>
          <p:nvPr/>
        </p:nvSpPr>
        <p:spPr bwMode="auto">
          <a:xfrm>
            <a:off x="107950" y="1484313"/>
            <a:ext cx="4543425"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SzPct val="90000"/>
              <a:buBlip>
                <a:blip r:embed="rId3"/>
              </a:buBlip>
              <a:defRPr sz="3200">
                <a:solidFill>
                  <a:srgbClr val="131446"/>
                </a:solidFill>
                <a:latin typeface="+mn-lt"/>
                <a:ea typeface="+mn-ea"/>
                <a:cs typeface="+mn-cs"/>
              </a:defRPr>
            </a:lvl1pPr>
            <a:lvl2pPr marL="742950" indent="-285750" algn="l" defTabSz="457200" rtl="0" eaLnBrk="0" fontAlgn="base" hangingPunct="0">
              <a:spcBef>
                <a:spcPct val="20000"/>
              </a:spcBef>
              <a:spcAft>
                <a:spcPct val="0"/>
              </a:spcAft>
              <a:buSzPct val="90000"/>
              <a:buBlip>
                <a:blip r:embed="rId3"/>
              </a:buBlip>
              <a:defRPr sz="2800">
                <a:solidFill>
                  <a:srgbClr val="131446"/>
                </a:solidFill>
                <a:latin typeface="+mn-lt"/>
                <a:ea typeface="+mn-ea"/>
              </a:defRPr>
            </a:lvl2pPr>
            <a:lvl3pPr marL="1143000" indent="-228600" algn="l" defTabSz="457200" rtl="0" eaLnBrk="0" fontAlgn="base" hangingPunct="0">
              <a:spcBef>
                <a:spcPct val="20000"/>
              </a:spcBef>
              <a:spcAft>
                <a:spcPct val="0"/>
              </a:spcAft>
              <a:buSzPct val="90000"/>
              <a:buBlip>
                <a:blip r:embed="rId3"/>
              </a:buBlip>
              <a:defRPr sz="2400">
                <a:solidFill>
                  <a:srgbClr val="131446"/>
                </a:solidFill>
                <a:latin typeface="+mn-lt"/>
                <a:ea typeface="+mn-ea"/>
              </a:defRPr>
            </a:lvl3pPr>
            <a:lvl4pPr marL="1600200" indent="-228600" algn="l" defTabSz="457200" rtl="0" eaLnBrk="0" fontAlgn="base" hangingPunct="0">
              <a:spcBef>
                <a:spcPct val="20000"/>
              </a:spcBef>
              <a:spcAft>
                <a:spcPct val="0"/>
              </a:spcAft>
              <a:buSzPct val="90000"/>
              <a:buBlip>
                <a:blip r:embed="rId3"/>
              </a:buBlip>
              <a:defRPr sz="2000">
                <a:solidFill>
                  <a:srgbClr val="131446"/>
                </a:solidFill>
                <a:latin typeface="+mn-lt"/>
                <a:ea typeface="+mn-ea"/>
              </a:defRPr>
            </a:lvl4pPr>
            <a:lvl5pPr marL="2057400" indent="-228600" algn="l" defTabSz="457200" rtl="0" eaLnBrk="0" fontAlgn="base" hangingPunct="0">
              <a:spcBef>
                <a:spcPct val="20000"/>
              </a:spcBef>
              <a:spcAft>
                <a:spcPct val="0"/>
              </a:spcAft>
              <a:buSzPct val="90000"/>
              <a:buBlip>
                <a:blip r:embed="rId3"/>
              </a:buBlip>
              <a:defRPr sz="2000">
                <a:solidFill>
                  <a:srgbClr val="131446"/>
                </a:solidFill>
                <a:latin typeface="+mn-lt"/>
                <a:ea typeface="+mn-ea"/>
              </a:defRPr>
            </a:lvl5pPr>
            <a:lvl6pPr marL="2514600" indent="-228600" algn="l" defTabSz="457200" rtl="0" eaLnBrk="0" fontAlgn="base" hangingPunct="0">
              <a:spcBef>
                <a:spcPct val="20000"/>
              </a:spcBef>
              <a:spcAft>
                <a:spcPct val="0"/>
              </a:spcAft>
              <a:buSzPct val="90000"/>
              <a:buBlip>
                <a:blip r:embed="rId3"/>
              </a:buBlip>
              <a:defRPr sz="2000">
                <a:solidFill>
                  <a:srgbClr val="131446"/>
                </a:solidFill>
                <a:latin typeface="+mn-lt"/>
                <a:ea typeface="+mn-ea"/>
              </a:defRPr>
            </a:lvl6pPr>
            <a:lvl7pPr marL="2971800" indent="-228600" algn="l" defTabSz="457200" rtl="0" eaLnBrk="0" fontAlgn="base" hangingPunct="0">
              <a:spcBef>
                <a:spcPct val="20000"/>
              </a:spcBef>
              <a:spcAft>
                <a:spcPct val="0"/>
              </a:spcAft>
              <a:buSzPct val="90000"/>
              <a:buBlip>
                <a:blip r:embed="rId3"/>
              </a:buBlip>
              <a:defRPr sz="2000">
                <a:solidFill>
                  <a:srgbClr val="131446"/>
                </a:solidFill>
                <a:latin typeface="+mn-lt"/>
                <a:ea typeface="+mn-ea"/>
              </a:defRPr>
            </a:lvl7pPr>
            <a:lvl8pPr marL="3429000" indent="-228600" algn="l" defTabSz="457200" rtl="0" eaLnBrk="0" fontAlgn="base" hangingPunct="0">
              <a:spcBef>
                <a:spcPct val="20000"/>
              </a:spcBef>
              <a:spcAft>
                <a:spcPct val="0"/>
              </a:spcAft>
              <a:buSzPct val="90000"/>
              <a:buBlip>
                <a:blip r:embed="rId3"/>
              </a:buBlip>
              <a:defRPr sz="2000">
                <a:solidFill>
                  <a:srgbClr val="131446"/>
                </a:solidFill>
                <a:latin typeface="+mn-lt"/>
                <a:ea typeface="+mn-ea"/>
              </a:defRPr>
            </a:lvl8pPr>
            <a:lvl9pPr marL="3886200" indent="-228600" algn="l" defTabSz="457200" rtl="0" eaLnBrk="0" fontAlgn="base" hangingPunct="0">
              <a:spcBef>
                <a:spcPct val="20000"/>
              </a:spcBef>
              <a:spcAft>
                <a:spcPct val="0"/>
              </a:spcAft>
              <a:buSzPct val="90000"/>
              <a:buBlip>
                <a:blip r:embed="rId3"/>
              </a:buBlip>
              <a:defRPr sz="2000">
                <a:solidFill>
                  <a:srgbClr val="131446"/>
                </a:solidFill>
                <a:latin typeface="+mn-lt"/>
                <a:ea typeface="+mn-ea"/>
              </a:defRPr>
            </a:lvl9pPr>
          </a:lstStyle>
          <a:p>
            <a:pPr marL="0" indent="0">
              <a:buFontTx/>
              <a:buNone/>
              <a:defRPr/>
            </a:pPr>
            <a:endParaRPr lang="en-GB" sz="2400" dirty="0" smtClean="0">
              <a:latin typeface="Bliss Medium"/>
            </a:endParaRPr>
          </a:p>
          <a:p>
            <a:pPr>
              <a:defRPr/>
            </a:pPr>
            <a:endParaRPr lang="en-GB" sz="1600" dirty="0" smtClean="0">
              <a:latin typeface="Bliss Medium"/>
            </a:endParaRPr>
          </a:p>
          <a:p>
            <a:pPr>
              <a:defRPr/>
            </a:pPr>
            <a:endParaRPr lang="en-GB" sz="1600" dirty="0">
              <a:latin typeface="Bliss Medium"/>
            </a:endParaRPr>
          </a:p>
          <a:p>
            <a:pPr>
              <a:defRPr/>
            </a:pPr>
            <a:endParaRPr lang="en-GB" sz="1600" dirty="0"/>
          </a:p>
        </p:txBody>
      </p:sp>
      <p:pic>
        <p:nvPicPr>
          <p:cNvPr id="717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2925" y="1709738"/>
            <a:ext cx="4810125" cy="359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5"/>
          <p:cNvSpPr txBox="1">
            <a:spLocks/>
          </p:cNvSpPr>
          <p:nvPr/>
        </p:nvSpPr>
        <p:spPr bwMode="auto">
          <a:xfrm>
            <a:off x="-36512" y="1700213"/>
            <a:ext cx="4543425"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SzPct val="90000"/>
              <a:buBlip>
                <a:blip r:embed="rId3"/>
              </a:buBlip>
              <a:defRPr sz="3200">
                <a:solidFill>
                  <a:srgbClr val="131446"/>
                </a:solidFill>
                <a:latin typeface="+mn-lt"/>
                <a:ea typeface="+mn-ea"/>
                <a:cs typeface="+mn-cs"/>
              </a:defRPr>
            </a:lvl1pPr>
            <a:lvl2pPr marL="742950" indent="-285750" algn="l" defTabSz="457200" rtl="0" eaLnBrk="0" fontAlgn="base" hangingPunct="0">
              <a:spcBef>
                <a:spcPct val="20000"/>
              </a:spcBef>
              <a:spcAft>
                <a:spcPct val="0"/>
              </a:spcAft>
              <a:buSzPct val="90000"/>
              <a:buBlip>
                <a:blip r:embed="rId3"/>
              </a:buBlip>
              <a:defRPr sz="2800">
                <a:solidFill>
                  <a:srgbClr val="131446"/>
                </a:solidFill>
                <a:latin typeface="+mn-lt"/>
                <a:ea typeface="+mn-ea"/>
              </a:defRPr>
            </a:lvl2pPr>
            <a:lvl3pPr marL="1143000" indent="-228600" algn="l" defTabSz="457200" rtl="0" eaLnBrk="0" fontAlgn="base" hangingPunct="0">
              <a:spcBef>
                <a:spcPct val="20000"/>
              </a:spcBef>
              <a:spcAft>
                <a:spcPct val="0"/>
              </a:spcAft>
              <a:buSzPct val="90000"/>
              <a:buBlip>
                <a:blip r:embed="rId3"/>
              </a:buBlip>
              <a:defRPr sz="2400">
                <a:solidFill>
                  <a:srgbClr val="131446"/>
                </a:solidFill>
                <a:latin typeface="+mn-lt"/>
                <a:ea typeface="+mn-ea"/>
              </a:defRPr>
            </a:lvl3pPr>
            <a:lvl4pPr marL="1600200" indent="-228600" algn="l" defTabSz="457200" rtl="0" eaLnBrk="0" fontAlgn="base" hangingPunct="0">
              <a:spcBef>
                <a:spcPct val="20000"/>
              </a:spcBef>
              <a:spcAft>
                <a:spcPct val="0"/>
              </a:spcAft>
              <a:buSzPct val="90000"/>
              <a:buBlip>
                <a:blip r:embed="rId3"/>
              </a:buBlip>
              <a:defRPr sz="2000">
                <a:solidFill>
                  <a:srgbClr val="131446"/>
                </a:solidFill>
                <a:latin typeface="+mn-lt"/>
                <a:ea typeface="+mn-ea"/>
              </a:defRPr>
            </a:lvl4pPr>
            <a:lvl5pPr marL="2057400" indent="-228600" algn="l" defTabSz="457200" rtl="0" eaLnBrk="0" fontAlgn="base" hangingPunct="0">
              <a:spcBef>
                <a:spcPct val="20000"/>
              </a:spcBef>
              <a:spcAft>
                <a:spcPct val="0"/>
              </a:spcAft>
              <a:buSzPct val="90000"/>
              <a:buBlip>
                <a:blip r:embed="rId3"/>
              </a:buBlip>
              <a:defRPr sz="2000">
                <a:solidFill>
                  <a:srgbClr val="131446"/>
                </a:solidFill>
                <a:latin typeface="+mn-lt"/>
                <a:ea typeface="+mn-ea"/>
              </a:defRPr>
            </a:lvl5pPr>
            <a:lvl6pPr marL="2514600" indent="-228600" algn="l" defTabSz="457200" rtl="0" eaLnBrk="0" fontAlgn="base" hangingPunct="0">
              <a:spcBef>
                <a:spcPct val="20000"/>
              </a:spcBef>
              <a:spcAft>
                <a:spcPct val="0"/>
              </a:spcAft>
              <a:buSzPct val="90000"/>
              <a:buBlip>
                <a:blip r:embed="rId3"/>
              </a:buBlip>
              <a:defRPr sz="2000">
                <a:solidFill>
                  <a:srgbClr val="131446"/>
                </a:solidFill>
                <a:latin typeface="+mn-lt"/>
                <a:ea typeface="+mn-ea"/>
              </a:defRPr>
            </a:lvl6pPr>
            <a:lvl7pPr marL="2971800" indent="-228600" algn="l" defTabSz="457200" rtl="0" eaLnBrk="0" fontAlgn="base" hangingPunct="0">
              <a:spcBef>
                <a:spcPct val="20000"/>
              </a:spcBef>
              <a:spcAft>
                <a:spcPct val="0"/>
              </a:spcAft>
              <a:buSzPct val="90000"/>
              <a:buBlip>
                <a:blip r:embed="rId3"/>
              </a:buBlip>
              <a:defRPr sz="2000">
                <a:solidFill>
                  <a:srgbClr val="131446"/>
                </a:solidFill>
                <a:latin typeface="+mn-lt"/>
                <a:ea typeface="+mn-ea"/>
              </a:defRPr>
            </a:lvl7pPr>
            <a:lvl8pPr marL="3429000" indent="-228600" algn="l" defTabSz="457200" rtl="0" eaLnBrk="0" fontAlgn="base" hangingPunct="0">
              <a:spcBef>
                <a:spcPct val="20000"/>
              </a:spcBef>
              <a:spcAft>
                <a:spcPct val="0"/>
              </a:spcAft>
              <a:buSzPct val="90000"/>
              <a:buBlip>
                <a:blip r:embed="rId3"/>
              </a:buBlip>
              <a:defRPr sz="2000">
                <a:solidFill>
                  <a:srgbClr val="131446"/>
                </a:solidFill>
                <a:latin typeface="+mn-lt"/>
                <a:ea typeface="+mn-ea"/>
              </a:defRPr>
            </a:lvl8pPr>
            <a:lvl9pPr marL="3886200" indent="-228600" algn="l" defTabSz="457200" rtl="0" eaLnBrk="0" fontAlgn="base" hangingPunct="0">
              <a:spcBef>
                <a:spcPct val="20000"/>
              </a:spcBef>
              <a:spcAft>
                <a:spcPct val="0"/>
              </a:spcAft>
              <a:buSzPct val="90000"/>
              <a:buBlip>
                <a:blip r:embed="rId3"/>
              </a:buBlip>
              <a:defRPr sz="2000">
                <a:solidFill>
                  <a:srgbClr val="131446"/>
                </a:solidFill>
                <a:latin typeface="+mn-lt"/>
                <a:ea typeface="+mn-ea"/>
              </a:defRPr>
            </a:lvl9pPr>
          </a:lstStyle>
          <a:p>
            <a:pPr>
              <a:defRPr/>
            </a:pPr>
            <a:r>
              <a:rPr lang="en-GB" sz="2800" dirty="0">
                <a:latin typeface="Bliss Medium"/>
              </a:rPr>
              <a:t>Average value of </a:t>
            </a:r>
            <a:r>
              <a:rPr lang="en-GB" sz="2800" dirty="0" smtClean="0">
                <a:latin typeface="Bliss Medium"/>
              </a:rPr>
              <a:t>sales </a:t>
            </a:r>
            <a:r>
              <a:rPr lang="en-GB" sz="2800" dirty="0">
                <a:latin typeface="Bliss Medium"/>
              </a:rPr>
              <a:t>per consultant is £83,955</a:t>
            </a:r>
          </a:p>
          <a:p>
            <a:pPr>
              <a:defRPr/>
            </a:pPr>
            <a:r>
              <a:rPr lang="en-GB" sz="2800" dirty="0">
                <a:latin typeface="Bliss Medium"/>
              </a:rPr>
              <a:t>Below the pre-recession peak of £96,954</a:t>
            </a:r>
          </a:p>
          <a:p>
            <a:pPr>
              <a:defRPr/>
            </a:pPr>
            <a:r>
              <a:rPr lang="en-GB" sz="2800" dirty="0" smtClean="0">
                <a:latin typeface="Bliss Medium"/>
              </a:rPr>
              <a:t>Average number of placements are 21</a:t>
            </a:r>
          </a:p>
          <a:p>
            <a:pPr marL="0" indent="0">
              <a:buFontTx/>
              <a:buNone/>
              <a:defRPr/>
            </a:pPr>
            <a:endParaRPr lang="en-GB" sz="2400" dirty="0" smtClean="0">
              <a:latin typeface="Bliss Medium"/>
            </a:endParaRPr>
          </a:p>
          <a:p>
            <a:pPr>
              <a:defRPr/>
            </a:pPr>
            <a:endParaRPr lang="en-GB" sz="1600" dirty="0" smtClean="0">
              <a:latin typeface="Bliss Medium"/>
            </a:endParaRPr>
          </a:p>
          <a:p>
            <a:pPr>
              <a:defRPr/>
            </a:pPr>
            <a:endParaRPr lang="en-GB" sz="1600" dirty="0">
              <a:latin typeface="Bliss Medium"/>
            </a:endParaRPr>
          </a:p>
          <a:p>
            <a:pPr>
              <a:defRPr/>
            </a:pPr>
            <a:endParaRPr lang="en-GB" sz="1600" dirty="0"/>
          </a:p>
        </p:txBody>
      </p:sp>
    </p:spTree>
    <p:extLst>
      <p:ext uri="{BB962C8B-B14F-4D97-AF65-F5344CB8AC3E}">
        <p14:creationId xmlns:p14="http://schemas.microsoft.com/office/powerpoint/2010/main" val="398943493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Key Points</a:t>
            </a:r>
            <a:endParaRPr lang="en-US" b="1" dirty="0"/>
          </a:p>
        </p:txBody>
      </p:sp>
      <p:sp>
        <p:nvSpPr>
          <p:cNvPr id="4" name="TextBox 3"/>
          <p:cNvSpPr txBox="1"/>
          <p:nvPr/>
        </p:nvSpPr>
        <p:spPr>
          <a:xfrm>
            <a:off x="457200" y="1772816"/>
            <a:ext cx="7848872" cy="4896544"/>
          </a:xfrm>
          <a:prstGeom prst="rect">
            <a:avLst/>
          </a:prstGeom>
          <a:noFill/>
        </p:spPr>
        <p:txBody>
          <a:bodyPr vert="horz" wrap="square" lIns="91440" tIns="45720" rIns="91440" bIns="45720" rtlCol="0" anchor="t" anchorCtr="0">
            <a:noAutofit/>
          </a:bodyPr>
          <a:lstStyle/>
          <a:p>
            <a:pPr marL="342900" indent="-342900" defTabSz="457200">
              <a:spcBef>
                <a:spcPct val="0"/>
              </a:spcBef>
              <a:buFont typeface="Arial"/>
              <a:buChar char="•"/>
            </a:pPr>
            <a:r>
              <a:rPr lang="en-US" sz="2400" dirty="0" smtClean="0">
                <a:solidFill>
                  <a:srgbClr val="0094B1"/>
                </a:solidFill>
                <a:latin typeface="Rockwell"/>
                <a:ea typeface="+mj-ea"/>
                <a:cs typeface="Rockwell"/>
              </a:rPr>
              <a:t>The majority of your traffic will soon be mobile </a:t>
            </a:r>
          </a:p>
          <a:p>
            <a:pPr marL="342900" indent="-342900" defTabSz="457200">
              <a:spcBef>
                <a:spcPct val="0"/>
              </a:spcBef>
              <a:buFont typeface="Arial"/>
              <a:buChar char="•"/>
            </a:pPr>
            <a:endParaRPr lang="en-US" sz="2400" dirty="0" smtClean="0">
              <a:solidFill>
                <a:srgbClr val="0094B1"/>
              </a:solidFill>
              <a:latin typeface="Rockwell"/>
              <a:ea typeface="+mj-ea"/>
              <a:cs typeface="Rockwell"/>
            </a:endParaRPr>
          </a:p>
          <a:p>
            <a:pPr marL="342900" indent="-342900" defTabSz="457200">
              <a:spcBef>
                <a:spcPct val="0"/>
              </a:spcBef>
              <a:buFont typeface="Arial"/>
              <a:buChar char="•"/>
            </a:pPr>
            <a:r>
              <a:rPr lang="en-US" sz="2400" dirty="0" smtClean="0">
                <a:solidFill>
                  <a:srgbClr val="0094B1"/>
                </a:solidFill>
                <a:latin typeface="Rockwell"/>
                <a:ea typeface="+mj-ea"/>
                <a:cs typeface="Rockwell"/>
              </a:rPr>
              <a:t>The opportunity and the threat is enormous</a:t>
            </a:r>
          </a:p>
          <a:p>
            <a:pPr marL="342900" indent="-342900" defTabSz="457200">
              <a:spcBef>
                <a:spcPct val="0"/>
              </a:spcBef>
              <a:buFont typeface="Arial"/>
              <a:buChar char="•"/>
            </a:pPr>
            <a:endParaRPr lang="en-US" sz="2400" dirty="0" smtClean="0">
              <a:solidFill>
                <a:srgbClr val="0094B1"/>
              </a:solidFill>
              <a:latin typeface="Rockwell"/>
              <a:ea typeface="+mj-ea"/>
              <a:cs typeface="Rockwell"/>
            </a:endParaRPr>
          </a:p>
          <a:p>
            <a:pPr marL="457200" indent="-457200" defTabSz="457200">
              <a:spcBef>
                <a:spcPct val="0"/>
              </a:spcBef>
              <a:buFont typeface="Arial"/>
              <a:buChar char="•"/>
            </a:pPr>
            <a:r>
              <a:rPr lang="en-US" sz="2400" dirty="0" smtClean="0">
                <a:solidFill>
                  <a:srgbClr val="0094B1"/>
                </a:solidFill>
                <a:latin typeface="Rockwell"/>
                <a:ea typeface="+mj-ea"/>
                <a:cs typeface="Rockwell"/>
              </a:rPr>
              <a:t>Experiment and Optimise</a:t>
            </a:r>
          </a:p>
          <a:p>
            <a:pPr marL="457200" indent="-457200" defTabSz="457200">
              <a:spcBef>
                <a:spcPct val="0"/>
              </a:spcBef>
              <a:buFont typeface="Arial"/>
              <a:buChar char="•"/>
            </a:pPr>
            <a:endParaRPr lang="en-US" sz="2400" dirty="0" smtClean="0">
              <a:solidFill>
                <a:srgbClr val="0094B1"/>
              </a:solidFill>
              <a:latin typeface="Rockwell"/>
              <a:ea typeface="+mj-ea"/>
              <a:cs typeface="Rockwell"/>
            </a:endParaRPr>
          </a:p>
          <a:p>
            <a:pPr marL="457200" indent="-457200" defTabSz="457200">
              <a:spcBef>
                <a:spcPct val="0"/>
              </a:spcBef>
              <a:buFont typeface="Arial"/>
              <a:buChar char="•"/>
            </a:pPr>
            <a:r>
              <a:rPr lang="en-US" sz="2400" dirty="0" smtClean="0">
                <a:solidFill>
                  <a:srgbClr val="0094B1"/>
                </a:solidFill>
                <a:latin typeface="Rockwell"/>
                <a:ea typeface="+mj-ea"/>
                <a:cs typeface="Rockwell"/>
              </a:rPr>
              <a:t>Work on every device (Adaptive Design)</a:t>
            </a:r>
          </a:p>
          <a:p>
            <a:pPr marL="457200" indent="-457200" defTabSz="457200">
              <a:spcBef>
                <a:spcPct val="0"/>
              </a:spcBef>
              <a:buFont typeface="Arial"/>
              <a:buChar char="•"/>
            </a:pPr>
            <a:endParaRPr lang="en-US" sz="2400" dirty="0" smtClean="0">
              <a:solidFill>
                <a:srgbClr val="0094B1"/>
              </a:solidFill>
              <a:latin typeface="Rockwell"/>
              <a:ea typeface="+mj-ea"/>
              <a:cs typeface="Rockwell"/>
            </a:endParaRPr>
          </a:p>
          <a:p>
            <a:pPr marL="457200" indent="-457200" defTabSz="457200">
              <a:spcBef>
                <a:spcPct val="0"/>
              </a:spcBef>
              <a:buFont typeface="Arial"/>
              <a:buChar char="•"/>
            </a:pPr>
            <a:r>
              <a:rPr lang="en-US" sz="2400" dirty="0" smtClean="0">
                <a:solidFill>
                  <a:srgbClr val="0094B1"/>
                </a:solidFill>
                <a:latin typeface="Rockwell"/>
                <a:ea typeface="+mj-ea"/>
                <a:cs typeface="Rockwell"/>
              </a:rPr>
              <a:t>Reduce registration / apply friction</a:t>
            </a:r>
          </a:p>
          <a:p>
            <a:pPr marL="457200" indent="-457200" defTabSz="457200">
              <a:spcBef>
                <a:spcPct val="0"/>
              </a:spcBef>
              <a:buFont typeface="Arial"/>
              <a:buChar char="•"/>
            </a:pPr>
            <a:endParaRPr lang="en-US" sz="3200" b="1" dirty="0" smtClean="0">
              <a:solidFill>
                <a:srgbClr val="0094B1"/>
              </a:solidFill>
              <a:latin typeface="Rockwell"/>
              <a:ea typeface="+mj-ea"/>
              <a:cs typeface="Rockwell"/>
            </a:endParaRPr>
          </a:p>
        </p:txBody>
      </p:sp>
    </p:spTree>
    <p:extLst>
      <p:ext uri="{BB962C8B-B14F-4D97-AF65-F5344CB8AC3E}">
        <p14:creationId xmlns:p14="http://schemas.microsoft.com/office/powerpoint/2010/main" val="120138878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107504" y="1844824"/>
            <a:ext cx="8496944" cy="804862"/>
          </a:xfrm>
        </p:spPr>
        <p:txBody>
          <a:bodyPr>
            <a:noAutofit/>
          </a:bodyPr>
          <a:lstStyle/>
          <a:p>
            <a:pPr algn="ctr"/>
            <a:endParaRPr lang="en-US" sz="2800" dirty="0" smtClean="0">
              <a:latin typeface="Rockwell"/>
              <a:cs typeface="Rockwell"/>
            </a:endParaRPr>
          </a:p>
          <a:p>
            <a:pPr algn="ctr"/>
            <a:endParaRPr lang="en-US" sz="2800" dirty="0"/>
          </a:p>
          <a:p>
            <a:pPr algn="ctr"/>
            <a:r>
              <a:rPr lang="en-US" sz="5400" dirty="0" err="1" smtClean="0">
                <a:latin typeface="Rockwell"/>
                <a:cs typeface="Rockwell"/>
              </a:rPr>
              <a:t>matt@metashift.co.uk</a:t>
            </a:r>
            <a:endParaRPr lang="en-US" sz="5400" dirty="0" smtClean="0">
              <a:latin typeface="Rockwell"/>
              <a:cs typeface="Rockwell"/>
            </a:endParaRPr>
          </a:p>
          <a:p>
            <a:pPr algn="ctr"/>
            <a:endParaRPr lang="en-US" sz="2800" dirty="0"/>
          </a:p>
        </p:txBody>
      </p:sp>
      <p:sp>
        <p:nvSpPr>
          <p:cNvPr id="4" name="Text Placeholder 3"/>
          <p:cNvSpPr>
            <a:spLocks noGrp="1"/>
          </p:cNvSpPr>
          <p:nvPr>
            <p:ph type="body" sz="half" idx="10"/>
          </p:nvPr>
        </p:nvSpPr>
        <p:spPr/>
        <p:txBody>
          <a:bodyPr>
            <a:normAutofit/>
          </a:bodyPr>
          <a:lstStyle/>
          <a:p>
            <a:endParaRPr lang="en-US"/>
          </a:p>
        </p:txBody>
      </p:sp>
    </p:spTree>
    <p:extLst>
      <p:ext uri="{BB962C8B-B14F-4D97-AF65-F5344CB8AC3E}">
        <p14:creationId xmlns:p14="http://schemas.microsoft.com/office/powerpoint/2010/main" val="378532797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9551" y="1412776"/>
            <a:ext cx="8208912" cy="2952328"/>
          </a:xfrm>
        </p:spPr>
        <p:txBody>
          <a:bodyPr>
            <a:noAutofit/>
          </a:bodyPr>
          <a:lstStyle/>
          <a:p>
            <a:pPr algn="l"/>
            <a:endParaRPr lang="en-GB" sz="4000" dirty="0" smtClean="0">
              <a:solidFill>
                <a:srgbClr val="62318A"/>
              </a:solidFill>
              <a:latin typeface="Rockwell" pitchFamily="18" charset="0"/>
            </a:endParaRPr>
          </a:p>
          <a:p>
            <a:pPr algn="l"/>
            <a:r>
              <a:rPr lang="en-GB" sz="4000" dirty="0" smtClean="0">
                <a:solidFill>
                  <a:srgbClr val="62318A"/>
                </a:solidFill>
                <a:latin typeface="Rockwell" pitchFamily="18" charset="0"/>
              </a:rPr>
              <a:t>Recruitment Leaders Connect</a:t>
            </a:r>
          </a:p>
          <a:p>
            <a:pPr algn="l"/>
            <a:r>
              <a:rPr lang="en-GB" dirty="0" smtClean="0">
                <a:solidFill>
                  <a:schemeClr val="tx1"/>
                </a:solidFill>
                <a:latin typeface="Rockwell" pitchFamily="18" charset="0"/>
              </a:rPr>
              <a:t>The year ahead </a:t>
            </a:r>
            <a:r>
              <a:rPr lang="en-GB" dirty="0" smtClean="0">
                <a:solidFill>
                  <a:srgbClr val="62318A"/>
                </a:solidFill>
                <a:latin typeface="Rockwell" pitchFamily="18" charset="0"/>
              </a:rPr>
              <a:t>#</a:t>
            </a:r>
            <a:r>
              <a:rPr lang="en-GB" dirty="0" err="1" smtClean="0">
                <a:solidFill>
                  <a:srgbClr val="62318A"/>
                </a:solidFill>
                <a:latin typeface="Rockwell" pitchFamily="18" charset="0"/>
              </a:rPr>
              <a:t>RLCon</a:t>
            </a:r>
            <a:r>
              <a:rPr lang="en-US" sz="2800" dirty="0" smtClean="0">
                <a:solidFill>
                  <a:srgbClr val="62318A"/>
                </a:solidFill>
                <a:latin typeface="Rockwell" pitchFamily="18" charset="0"/>
              </a:rPr>
              <a:t/>
            </a:r>
            <a:br>
              <a:rPr lang="en-US" sz="2800" dirty="0" smtClean="0">
                <a:solidFill>
                  <a:srgbClr val="62318A"/>
                </a:solidFill>
                <a:latin typeface="Rockwell" pitchFamily="18" charset="0"/>
              </a:rPr>
            </a:br>
            <a:endParaRPr lang="en-US" sz="900" dirty="0" smtClean="0">
              <a:solidFill>
                <a:srgbClr val="62318A"/>
              </a:solidFill>
              <a:latin typeface="Rockwell" pitchFamily="18" charset="0"/>
            </a:endParaRPr>
          </a:p>
          <a:p>
            <a:pPr algn="l"/>
            <a:r>
              <a:rPr lang="en-US" sz="2000" dirty="0" smtClean="0">
                <a:solidFill>
                  <a:schemeClr val="tx1"/>
                </a:solidFill>
                <a:latin typeface="Rockwell" pitchFamily="18" charset="0"/>
              </a:rPr>
              <a:t>Today’s </a:t>
            </a:r>
            <a:r>
              <a:rPr lang="en-US" sz="2000" dirty="0" err="1" smtClean="0">
                <a:solidFill>
                  <a:schemeClr val="tx1"/>
                </a:solidFill>
                <a:latin typeface="Rockwell" pitchFamily="18" charset="0"/>
              </a:rPr>
              <a:t>WiFi</a:t>
            </a:r>
            <a:r>
              <a:rPr lang="en-US" sz="2000" dirty="0" smtClean="0">
                <a:solidFill>
                  <a:schemeClr val="tx1"/>
                </a:solidFill>
                <a:latin typeface="Rockwell" pitchFamily="18" charset="0"/>
              </a:rPr>
              <a:t> Access</a:t>
            </a:r>
          </a:p>
          <a:p>
            <a:pPr algn="l"/>
            <a:r>
              <a:rPr lang="en-US" sz="1800" dirty="0" smtClean="0">
                <a:solidFill>
                  <a:schemeClr val="tx1"/>
                </a:solidFill>
                <a:latin typeface="Rockwell" pitchFamily="18" charset="0"/>
              </a:rPr>
              <a:t>Network: </a:t>
            </a:r>
            <a:r>
              <a:rPr lang="en-US" sz="1800" dirty="0" smtClean="0">
                <a:solidFill>
                  <a:srgbClr val="62318A"/>
                </a:solidFill>
                <a:latin typeface="Rockwell" pitchFamily="18" charset="0"/>
              </a:rPr>
              <a:t>VENUE GUESTS</a:t>
            </a:r>
            <a:r>
              <a:rPr lang="en-US" sz="1800" dirty="0" smtClean="0">
                <a:solidFill>
                  <a:schemeClr val="tx1"/>
                </a:solidFill>
                <a:latin typeface="Rockwell" pitchFamily="18" charset="0"/>
              </a:rPr>
              <a:t>, Password: </a:t>
            </a:r>
            <a:r>
              <a:rPr lang="en-US" sz="1800" dirty="0" smtClean="0">
                <a:solidFill>
                  <a:srgbClr val="62318A"/>
                </a:solidFill>
                <a:latin typeface="Rockwell" pitchFamily="18" charset="0"/>
              </a:rPr>
              <a:t>EVENT</a:t>
            </a:r>
            <a:endParaRPr lang="en-GB" sz="1800" dirty="0">
              <a:solidFill>
                <a:srgbClr val="62318A"/>
              </a:solidFill>
              <a:latin typeface="Rockwell"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5342" y="5949280"/>
            <a:ext cx="3857331" cy="777305"/>
          </a:xfrm>
          <a:prstGeom prst="rect">
            <a:avLst/>
          </a:prstGeom>
        </p:spPr>
      </p:pic>
    </p:spTree>
    <p:extLst>
      <p:ext uri="{BB962C8B-B14F-4D97-AF65-F5344CB8AC3E}">
        <p14:creationId xmlns:p14="http://schemas.microsoft.com/office/powerpoint/2010/main" val="379418556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Title 1"/>
          <p:cNvSpPr>
            <a:spLocks noGrp="1"/>
          </p:cNvSpPr>
          <p:nvPr>
            <p:ph type="ctrTitle"/>
          </p:nvPr>
        </p:nvSpPr>
        <p:spPr>
          <a:xfrm>
            <a:off x="549275" y="957263"/>
            <a:ext cx="7862888" cy="1570037"/>
          </a:xfrm>
        </p:spPr>
        <p:txBody>
          <a:bodyPr/>
          <a:lstStyle/>
          <a:p>
            <a:pPr eaLnBrk="1" hangingPunct="1"/>
            <a:r>
              <a:rPr lang="en-US" sz="3600" dirty="0" smtClean="0">
                <a:latin typeface="Arial" charset="0"/>
                <a:cs typeface="Arial" charset="0"/>
              </a:rPr>
              <a:t>LinkedIn and the future of Recruitment</a:t>
            </a:r>
          </a:p>
        </p:txBody>
      </p:sp>
      <p:sp>
        <p:nvSpPr>
          <p:cNvPr id="4" name="Subtitle 3"/>
          <p:cNvSpPr>
            <a:spLocks noGrp="1"/>
          </p:cNvSpPr>
          <p:nvPr>
            <p:ph sz="half" idx="2"/>
          </p:nvPr>
        </p:nvSpPr>
        <p:spPr>
          <a:xfrm>
            <a:off x="1920875" y="3000375"/>
            <a:ext cx="4783138" cy="1490663"/>
          </a:xfrm>
        </p:spPr>
        <p:txBody>
          <a:bodyPr rtlCol="0"/>
          <a:lstStyle/>
          <a:p>
            <a:pPr eaLnBrk="1" fontAlgn="auto" hangingPunct="1">
              <a:spcAft>
                <a:spcPts val="0"/>
              </a:spcAft>
              <a:buClr>
                <a:schemeClr val="bg1">
                  <a:lumMod val="65000"/>
                </a:schemeClr>
              </a:buClr>
              <a:defRPr/>
            </a:pPr>
            <a:r>
              <a:rPr lang="en-US" dirty="0" smtClean="0">
                <a:latin typeface="+mn-lt"/>
              </a:rPr>
              <a:t>Rebecca Drew</a:t>
            </a:r>
          </a:p>
          <a:p>
            <a:pPr lvl="1" eaLnBrk="1" fontAlgn="auto" hangingPunct="1">
              <a:spcAft>
                <a:spcPts val="0"/>
              </a:spcAft>
              <a:buClr>
                <a:schemeClr val="bg1">
                  <a:lumMod val="65000"/>
                </a:schemeClr>
              </a:buClr>
              <a:buFont typeface="Arial"/>
              <a:buNone/>
              <a:defRPr/>
            </a:pPr>
            <a:r>
              <a:rPr lang="en-GB" dirty="0" smtClean="0">
                <a:latin typeface="+mn-lt"/>
              </a:rPr>
              <a:t>Enterprise Account Executive EMEA</a:t>
            </a:r>
          </a:p>
          <a:p>
            <a:pPr lvl="1" eaLnBrk="1" fontAlgn="auto" hangingPunct="1">
              <a:spcAft>
                <a:spcPts val="0"/>
              </a:spcAft>
              <a:buClr>
                <a:schemeClr val="bg1">
                  <a:lumMod val="65000"/>
                </a:schemeClr>
              </a:buClr>
              <a:buFont typeface="Arial"/>
              <a:buNone/>
              <a:defRPr/>
            </a:pPr>
            <a:r>
              <a:rPr lang="en-GB" dirty="0" smtClean="0">
                <a:latin typeface="+mn-lt"/>
              </a:rPr>
              <a:t>Search &amp; Staffing</a:t>
            </a:r>
            <a:r>
              <a:rPr lang="en-US" dirty="0" smtClean="0">
                <a:latin typeface="+mn-lt"/>
              </a:rPr>
              <a:t/>
            </a:r>
            <a:br>
              <a:rPr lang="en-US" dirty="0" smtClean="0">
                <a:latin typeface="+mn-lt"/>
              </a:rPr>
            </a:br>
            <a:r>
              <a:rPr lang="en-US" dirty="0" smtClean="0">
                <a:latin typeface="+mn-lt"/>
              </a:rPr>
              <a:t>LinkedIn</a:t>
            </a:r>
          </a:p>
        </p:txBody>
      </p:sp>
      <p:sp>
        <p:nvSpPr>
          <p:cNvPr id="394244" name="TextBox 4"/>
          <p:cNvSpPr txBox="1">
            <a:spLocks noChangeArrowheads="1"/>
          </p:cNvSpPr>
          <p:nvPr/>
        </p:nvSpPr>
        <p:spPr bwMode="auto">
          <a:xfrm>
            <a:off x="8343900" y="4699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spcBef>
                <a:spcPct val="20000"/>
              </a:spcBef>
              <a:buClr>
                <a:srgbClr val="13509F"/>
              </a:buClr>
              <a:buFont typeface="Wingdings" pitchFamily="2" charset="2"/>
              <a:buNone/>
            </a:pPr>
            <a:endParaRPr lang="en-US" sz="1200">
              <a:solidFill>
                <a:srgbClr val="88898B"/>
              </a:solidFill>
            </a:endParaRPr>
          </a:p>
        </p:txBody>
      </p:sp>
      <p:sp>
        <p:nvSpPr>
          <p:cNvPr id="394245" name="Picture Placeholder 2"/>
          <p:cNvSpPr>
            <a:spLocks noGrp="1" noTextEdit="1"/>
          </p:cNvSpPr>
          <p:nvPr>
            <p:ph type="pic" sz="quarter" idx="10"/>
          </p:nvPr>
        </p:nvSpPr>
        <p:spPr>
          <a:xfrm>
            <a:off x="549275" y="3079750"/>
            <a:ext cx="989013" cy="985838"/>
          </a:xfrm>
          <a:ln>
            <a:headEnd/>
            <a:tailEnd/>
          </a:ln>
        </p:spPr>
      </p:sp>
      <p:pic>
        <p:nvPicPr>
          <p:cNvPr id="7"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9967" y="2860675"/>
            <a:ext cx="1400787" cy="1395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6591936"/>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1181100" y="203200"/>
            <a:ext cx="7962900" cy="1006475"/>
          </a:xfrm>
        </p:spPr>
        <p:txBody>
          <a:bodyPr/>
          <a:lstStyle/>
          <a:p>
            <a:r>
              <a:rPr lang="en-US" sz="2400" b="1" dirty="0"/>
              <a:t>LinkedIn: </a:t>
            </a:r>
            <a:r>
              <a:rPr lang="en-US" sz="2400" dirty="0"/>
              <a:t>A global pool of talent</a:t>
            </a:r>
            <a:br>
              <a:rPr lang="en-US" sz="2400" dirty="0"/>
            </a:br>
            <a:endParaRPr lang="en-US" dirty="0"/>
          </a:p>
        </p:txBody>
      </p:sp>
      <p:grpSp>
        <p:nvGrpSpPr>
          <p:cNvPr id="200" name="Group 199"/>
          <p:cNvGrpSpPr/>
          <p:nvPr/>
        </p:nvGrpSpPr>
        <p:grpSpPr>
          <a:xfrm>
            <a:off x="778766" y="1090965"/>
            <a:ext cx="8107387" cy="3572562"/>
            <a:chOff x="1169098" y="1200931"/>
            <a:chExt cx="8107387" cy="3572562"/>
          </a:xfrm>
        </p:grpSpPr>
        <p:grpSp>
          <p:nvGrpSpPr>
            <p:cNvPr id="7" name="Group 6"/>
            <p:cNvGrpSpPr/>
            <p:nvPr/>
          </p:nvGrpSpPr>
          <p:grpSpPr>
            <a:xfrm>
              <a:off x="1169098" y="1347761"/>
              <a:ext cx="7786607" cy="3425732"/>
              <a:chOff x="130026" y="1259799"/>
              <a:chExt cx="7786607" cy="3425732"/>
            </a:xfrm>
          </p:grpSpPr>
          <p:pic>
            <p:nvPicPr>
              <p:cNvPr id="9" name="Picture 8" descr="map.png"/>
              <p:cNvPicPr>
                <a:picLocks noChangeAspect="1"/>
              </p:cNvPicPr>
              <p:nvPr/>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30026" y="1259799"/>
                <a:ext cx="7005587" cy="3425732"/>
              </a:xfrm>
              <a:prstGeom prst="rect">
                <a:avLst/>
              </a:prstGeom>
              <a:noFill/>
              <a:ln>
                <a:noFill/>
              </a:ln>
            </p:spPr>
          </p:pic>
          <p:cxnSp>
            <p:nvCxnSpPr>
              <p:cNvPr id="19" name="Straight Connector 18"/>
              <p:cNvCxnSpPr/>
              <p:nvPr/>
            </p:nvCxnSpPr>
            <p:spPr>
              <a:xfrm>
                <a:off x="339785" y="2788970"/>
                <a:ext cx="1336790" cy="0"/>
              </a:xfrm>
              <a:prstGeom prst="line">
                <a:avLst/>
              </a:prstGeom>
              <a:ln w="12700" cap="rnd">
                <a:solidFill>
                  <a:schemeClr val="tx1">
                    <a:lumMod val="75000"/>
                    <a:lumOff val="25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39785" y="2142071"/>
                <a:ext cx="1082724" cy="0"/>
              </a:xfrm>
              <a:prstGeom prst="line">
                <a:avLst/>
              </a:prstGeom>
              <a:ln w="12700" cap="rnd">
                <a:solidFill>
                  <a:schemeClr val="tx1">
                    <a:lumMod val="75000"/>
                    <a:lumOff val="25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339785" y="3653037"/>
                <a:ext cx="1895525" cy="0"/>
              </a:xfrm>
              <a:prstGeom prst="line">
                <a:avLst/>
              </a:prstGeom>
              <a:ln w="12700" cap="rnd">
                <a:solidFill>
                  <a:schemeClr val="tx1">
                    <a:lumMod val="75000"/>
                    <a:lumOff val="25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4933119" y="3033816"/>
                <a:ext cx="740464" cy="0"/>
              </a:xfrm>
              <a:prstGeom prst="line">
                <a:avLst/>
              </a:prstGeom>
              <a:ln w="12700" cap="rnd">
                <a:solidFill>
                  <a:schemeClr val="tx1">
                    <a:lumMod val="75000"/>
                    <a:lumOff val="25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a:off x="5730929" y="3465607"/>
                <a:ext cx="2185704" cy="0"/>
              </a:xfrm>
              <a:prstGeom prst="line">
                <a:avLst/>
              </a:prstGeom>
              <a:ln w="12700" cap="rnd">
                <a:solidFill>
                  <a:schemeClr val="tx1">
                    <a:lumMod val="75000"/>
                    <a:lumOff val="25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4449432" y="3012937"/>
                <a:ext cx="0" cy="512183"/>
              </a:xfrm>
              <a:prstGeom prst="line">
                <a:avLst/>
              </a:prstGeom>
              <a:ln w="12700" cap="rnd">
                <a:solidFill>
                  <a:schemeClr val="tx1">
                    <a:lumMod val="75000"/>
                    <a:lumOff val="25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3495417" y="2281653"/>
                <a:ext cx="1" cy="186869"/>
              </a:xfrm>
              <a:prstGeom prst="line">
                <a:avLst/>
              </a:prstGeom>
              <a:ln w="12700" cap="rnd">
                <a:solidFill>
                  <a:schemeClr val="tx1">
                    <a:lumMod val="75000"/>
                    <a:lumOff val="25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178793" y="3961778"/>
                <a:ext cx="835229" cy="0"/>
              </a:xfrm>
              <a:prstGeom prst="line">
                <a:avLst/>
              </a:prstGeom>
              <a:ln w="12700" cap="rnd">
                <a:solidFill>
                  <a:schemeClr val="tx1">
                    <a:lumMod val="75000"/>
                    <a:lumOff val="25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H="1" flipV="1">
                <a:off x="3106180" y="3515637"/>
                <a:ext cx="1342112" cy="18124"/>
              </a:xfrm>
              <a:prstGeom prst="line">
                <a:avLst/>
              </a:prstGeom>
              <a:ln w="12700" cap="rnd">
                <a:solidFill>
                  <a:schemeClr val="tx1">
                    <a:lumMod val="75000"/>
                    <a:lumOff val="25000"/>
                  </a:schemeClr>
                </a:solidFill>
                <a:tailEnd type="none"/>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3400858" y="2996239"/>
                <a:ext cx="858161" cy="9561"/>
              </a:xfrm>
              <a:prstGeom prst="line">
                <a:avLst/>
              </a:prstGeom>
              <a:ln w="12700" cap="rnd">
                <a:solidFill>
                  <a:schemeClr val="tx1">
                    <a:lumMod val="75000"/>
                    <a:lumOff val="25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5178793" y="4386753"/>
                <a:ext cx="1595323" cy="0"/>
              </a:xfrm>
              <a:prstGeom prst="line">
                <a:avLst/>
              </a:prstGeom>
              <a:ln w="12700" cap="rnd">
                <a:solidFill>
                  <a:schemeClr val="tx1">
                    <a:lumMod val="75000"/>
                    <a:lumOff val="25000"/>
                  </a:schemeClr>
                </a:solidFill>
                <a:tailEnd type="oval"/>
              </a:ln>
              <a:effectLst/>
            </p:spPr>
            <p:style>
              <a:lnRef idx="2">
                <a:schemeClr val="accent1"/>
              </a:lnRef>
              <a:fillRef idx="0">
                <a:schemeClr val="accent1"/>
              </a:fillRef>
              <a:effectRef idx="1">
                <a:schemeClr val="accent1"/>
              </a:effectRef>
              <a:fontRef idx="minor">
                <a:schemeClr val="tx1"/>
              </a:fontRef>
            </p:style>
          </p:cxnSp>
        </p:grpSp>
        <p:grpSp>
          <p:nvGrpSpPr>
            <p:cNvPr id="85" name="Group 84"/>
            <p:cNvGrpSpPr/>
            <p:nvPr/>
          </p:nvGrpSpPr>
          <p:grpSpPr>
            <a:xfrm>
              <a:off x="7478020" y="2712422"/>
              <a:ext cx="1136674" cy="433820"/>
              <a:chOff x="5812382" y="4975845"/>
              <a:chExt cx="1136674" cy="433820"/>
            </a:xfrm>
          </p:grpSpPr>
          <p:sp>
            <p:nvSpPr>
              <p:cNvPr id="86" name="TextBox 85"/>
              <p:cNvSpPr txBox="1"/>
              <p:nvPr/>
            </p:nvSpPr>
            <p:spPr>
              <a:xfrm>
                <a:off x="5812382" y="4975845"/>
                <a:ext cx="1013809" cy="338554"/>
              </a:xfrm>
              <a:prstGeom prst="rect">
                <a:avLst/>
              </a:prstGeom>
              <a:noFill/>
            </p:spPr>
            <p:txBody>
              <a:bodyPr wrap="square" rtlCol="0">
                <a:spAutoFit/>
              </a:bodyPr>
              <a:lstStyle/>
              <a:p>
                <a:r>
                  <a:rPr lang="en-US" sz="1600" b="1" dirty="0" smtClean="0">
                    <a:solidFill>
                      <a:srgbClr val="262626"/>
                    </a:solidFill>
                    <a:cs typeface="Arial"/>
                  </a:rPr>
                  <a:t>2</a:t>
                </a:r>
                <a:r>
                  <a:rPr lang="en-US" sz="1200" b="1" dirty="0" smtClean="0">
                    <a:solidFill>
                      <a:srgbClr val="262626"/>
                    </a:solidFill>
                    <a:cs typeface="Arial"/>
                  </a:rPr>
                  <a:t>M+</a:t>
                </a:r>
              </a:p>
            </p:txBody>
          </p:sp>
          <p:sp>
            <p:nvSpPr>
              <p:cNvPr id="87" name="TextBox 86"/>
              <p:cNvSpPr txBox="1"/>
              <p:nvPr/>
            </p:nvSpPr>
            <p:spPr>
              <a:xfrm>
                <a:off x="5812384" y="5194221"/>
                <a:ext cx="1136672" cy="215444"/>
              </a:xfrm>
              <a:prstGeom prst="rect">
                <a:avLst/>
              </a:prstGeom>
              <a:noFill/>
            </p:spPr>
            <p:txBody>
              <a:bodyPr wrap="square" rtlCol="0">
                <a:spAutoFit/>
              </a:bodyPr>
              <a:lstStyle/>
              <a:p>
                <a:r>
                  <a:rPr lang="en-US" sz="800" dirty="0" smtClean="0">
                    <a:solidFill>
                      <a:srgbClr val="262626"/>
                    </a:solidFill>
                    <a:cs typeface="Arial"/>
                  </a:rPr>
                  <a:t>INDONESIA</a:t>
                </a:r>
              </a:p>
            </p:txBody>
          </p:sp>
        </p:grpSp>
        <p:grpSp>
          <p:nvGrpSpPr>
            <p:cNvPr id="88" name="Group 87"/>
            <p:cNvGrpSpPr/>
            <p:nvPr/>
          </p:nvGrpSpPr>
          <p:grpSpPr>
            <a:xfrm>
              <a:off x="8262676" y="2710880"/>
              <a:ext cx="1013809" cy="433820"/>
              <a:chOff x="5812382" y="4975845"/>
              <a:chExt cx="1013809" cy="433820"/>
            </a:xfrm>
          </p:grpSpPr>
          <p:sp>
            <p:nvSpPr>
              <p:cNvPr id="89" name="TextBox 88"/>
              <p:cNvSpPr txBox="1"/>
              <p:nvPr/>
            </p:nvSpPr>
            <p:spPr>
              <a:xfrm>
                <a:off x="5812382" y="4975845"/>
                <a:ext cx="1013809" cy="338554"/>
              </a:xfrm>
              <a:prstGeom prst="rect">
                <a:avLst/>
              </a:prstGeom>
              <a:noFill/>
            </p:spPr>
            <p:txBody>
              <a:bodyPr wrap="square" rtlCol="0">
                <a:spAutoFit/>
              </a:bodyPr>
              <a:lstStyle/>
              <a:p>
                <a:r>
                  <a:rPr lang="en-US" sz="1600" b="1" dirty="0" smtClean="0">
                    <a:solidFill>
                      <a:srgbClr val="262626"/>
                    </a:solidFill>
                    <a:cs typeface="Arial"/>
                  </a:rPr>
                  <a:t>2</a:t>
                </a:r>
                <a:r>
                  <a:rPr lang="en-US" sz="1200" b="1" dirty="0" smtClean="0">
                    <a:solidFill>
                      <a:srgbClr val="262626"/>
                    </a:solidFill>
                    <a:cs typeface="Arial"/>
                  </a:rPr>
                  <a:t>M+</a:t>
                </a:r>
              </a:p>
            </p:txBody>
          </p:sp>
          <p:sp>
            <p:nvSpPr>
              <p:cNvPr id="90" name="TextBox 89"/>
              <p:cNvSpPr txBox="1"/>
              <p:nvPr/>
            </p:nvSpPr>
            <p:spPr>
              <a:xfrm>
                <a:off x="5812383" y="5194221"/>
                <a:ext cx="879947" cy="215444"/>
              </a:xfrm>
              <a:prstGeom prst="rect">
                <a:avLst/>
              </a:prstGeom>
              <a:noFill/>
            </p:spPr>
            <p:txBody>
              <a:bodyPr wrap="square" rtlCol="0">
                <a:spAutoFit/>
              </a:bodyPr>
              <a:lstStyle/>
              <a:p>
                <a:r>
                  <a:rPr lang="en-US" sz="800" dirty="0" smtClean="0">
                    <a:solidFill>
                      <a:srgbClr val="262626"/>
                    </a:solidFill>
                    <a:cs typeface="Arial"/>
                  </a:rPr>
                  <a:t>PHILIPPINES</a:t>
                </a:r>
              </a:p>
            </p:txBody>
          </p:sp>
        </p:grpSp>
        <p:grpSp>
          <p:nvGrpSpPr>
            <p:cNvPr id="91" name="Group 90"/>
            <p:cNvGrpSpPr/>
            <p:nvPr/>
          </p:nvGrpSpPr>
          <p:grpSpPr>
            <a:xfrm>
              <a:off x="7478020" y="3116184"/>
              <a:ext cx="1136674" cy="433820"/>
              <a:chOff x="5812382" y="4975845"/>
              <a:chExt cx="1136674" cy="433820"/>
            </a:xfrm>
          </p:grpSpPr>
          <p:sp>
            <p:nvSpPr>
              <p:cNvPr id="92" name="TextBox 91"/>
              <p:cNvSpPr txBox="1"/>
              <p:nvPr/>
            </p:nvSpPr>
            <p:spPr>
              <a:xfrm>
                <a:off x="5812382" y="4975845"/>
                <a:ext cx="1013809" cy="338554"/>
              </a:xfrm>
              <a:prstGeom prst="rect">
                <a:avLst/>
              </a:prstGeom>
              <a:noFill/>
            </p:spPr>
            <p:txBody>
              <a:bodyPr wrap="square" rtlCol="0">
                <a:spAutoFit/>
              </a:bodyPr>
              <a:lstStyle/>
              <a:p>
                <a:r>
                  <a:rPr lang="en-US" sz="1600" b="1" dirty="0" smtClean="0">
                    <a:solidFill>
                      <a:srgbClr val="262626"/>
                    </a:solidFill>
                    <a:cs typeface="Arial"/>
                  </a:rPr>
                  <a:t>1</a:t>
                </a:r>
                <a:r>
                  <a:rPr lang="en-US" sz="1200" b="1" dirty="0" smtClean="0">
                    <a:solidFill>
                      <a:srgbClr val="262626"/>
                    </a:solidFill>
                    <a:cs typeface="Arial"/>
                  </a:rPr>
                  <a:t>M+</a:t>
                </a:r>
              </a:p>
            </p:txBody>
          </p:sp>
          <p:sp>
            <p:nvSpPr>
              <p:cNvPr id="93" name="TextBox 92"/>
              <p:cNvSpPr txBox="1"/>
              <p:nvPr/>
            </p:nvSpPr>
            <p:spPr>
              <a:xfrm>
                <a:off x="5812384" y="5194221"/>
                <a:ext cx="1136672" cy="215444"/>
              </a:xfrm>
              <a:prstGeom prst="rect">
                <a:avLst/>
              </a:prstGeom>
              <a:noFill/>
            </p:spPr>
            <p:txBody>
              <a:bodyPr wrap="square" rtlCol="0">
                <a:spAutoFit/>
              </a:bodyPr>
              <a:lstStyle/>
              <a:p>
                <a:r>
                  <a:rPr lang="en-US" sz="800" dirty="0" smtClean="0">
                    <a:solidFill>
                      <a:srgbClr val="262626"/>
                    </a:solidFill>
                    <a:cs typeface="Arial"/>
                  </a:rPr>
                  <a:t>MALAYSIA</a:t>
                </a:r>
              </a:p>
            </p:txBody>
          </p:sp>
        </p:grpSp>
        <p:grpSp>
          <p:nvGrpSpPr>
            <p:cNvPr id="94" name="Group 93"/>
            <p:cNvGrpSpPr/>
            <p:nvPr/>
          </p:nvGrpSpPr>
          <p:grpSpPr>
            <a:xfrm>
              <a:off x="8262676" y="3114642"/>
              <a:ext cx="1013809" cy="433820"/>
              <a:chOff x="5812382" y="4975845"/>
              <a:chExt cx="1013809" cy="433820"/>
            </a:xfrm>
          </p:grpSpPr>
          <p:sp>
            <p:nvSpPr>
              <p:cNvPr id="95" name="TextBox 94"/>
              <p:cNvSpPr txBox="1"/>
              <p:nvPr/>
            </p:nvSpPr>
            <p:spPr>
              <a:xfrm>
                <a:off x="5812382" y="4975845"/>
                <a:ext cx="1013809" cy="338554"/>
              </a:xfrm>
              <a:prstGeom prst="rect">
                <a:avLst/>
              </a:prstGeom>
              <a:noFill/>
            </p:spPr>
            <p:txBody>
              <a:bodyPr wrap="square" rtlCol="0">
                <a:spAutoFit/>
              </a:bodyPr>
              <a:lstStyle/>
              <a:p>
                <a:r>
                  <a:rPr lang="en-US" sz="1600" b="1" dirty="0" smtClean="0">
                    <a:solidFill>
                      <a:srgbClr val="262626"/>
                    </a:solidFill>
                    <a:cs typeface="Arial"/>
                  </a:rPr>
                  <a:t>1</a:t>
                </a:r>
                <a:r>
                  <a:rPr lang="en-US" sz="1200" b="1" dirty="0" smtClean="0">
                    <a:solidFill>
                      <a:srgbClr val="262626"/>
                    </a:solidFill>
                    <a:cs typeface="Arial"/>
                  </a:rPr>
                  <a:t>M+</a:t>
                </a:r>
              </a:p>
            </p:txBody>
          </p:sp>
          <p:sp>
            <p:nvSpPr>
              <p:cNvPr id="96" name="TextBox 95"/>
              <p:cNvSpPr txBox="1"/>
              <p:nvPr/>
            </p:nvSpPr>
            <p:spPr>
              <a:xfrm>
                <a:off x="5812384" y="5194221"/>
                <a:ext cx="813975" cy="215444"/>
              </a:xfrm>
              <a:prstGeom prst="rect">
                <a:avLst/>
              </a:prstGeom>
              <a:noFill/>
            </p:spPr>
            <p:txBody>
              <a:bodyPr wrap="square" rtlCol="0">
                <a:spAutoFit/>
              </a:bodyPr>
              <a:lstStyle/>
              <a:p>
                <a:r>
                  <a:rPr lang="en-US" sz="800" dirty="0" smtClean="0">
                    <a:solidFill>
                      <a:srgbClr val="262626"/>
                    </a:solidFill>
                    <a:cs typeface="Arial"/>
                  </a:rPr>
                  <a:t>SINGAPORE</a:t>
                </a:r>
              </a:p>
            </p:txBody>
          </p:sp>
        </p:grpSp>
        <p:grpSp>
          <p:nvGrpSpPr>
            <p:cNvPr id="105" name="Group 104"/>
            <p:cNvGrpSpPr/>
            <p:nvPr/>
          </p:nvGrpSpPr>
          <p:grpSpPr>
            <a:xfrm>
              <a:off x="4337474" y="2684938"/>
              <a:ext cx="1136674" cy="433820"/>
              <a:chOff x="5812382" y="4975845"/>
              <a:chExt cx="1136674" cy="433820"/>
            </a:xfrm>
          </p:grpSpPr>
          <p:sp>
            <p:nvSpPr>
              <p:cNvPr id="106" name="TextBox 105"/>
              <p:cNvSpPr txBox="1"/>
              <p:nvPr/>
            </p:nvSpPr>
            <p:spPr>
              <a:xfrm>
                <a:off x="5812382" y="4975845"/>
                <a:ext cx="1013809" cy="338554"/>
              </a:xfrm>
              <a:prstGeom prst="rect">
                <a:avLst/>
              </a:prstGeom>
              <a:noFill/>
            </p:spPr>
            <p:txBody>
              <a:bodyPr wrap="square" rtlCol="0">
                <a:spAutoFit/>
              </a:bodyPr>
              <a:lstStyle/>
              <a:p>
                <a:r>
                  <a:rPr lang="en-US" sz="1600" b="1" dirty="0" smtClean="0">
                    <a:solidFill>
                      <a:srgbClr val="262626"/>
                    </a:solidFill>
                    <a:cs typeface="Arial"/>
                  </a:rPr>
                  <a:t>1</a:t>
                </a:r>
                <a:r>
                  <a:rPr lang="en-US" sz="1200" b="1" dirty="0" smtClean="0">
                    <a:solidFill>
                      <a:srgbClr val="262626"/>
                    </a:solidFill>
                    <a:cs typeface="Arial"/>
                  </a:rPr>
                  <a:t>M+</a:t>
                </a:r>
              </a:p>
            </p:txBody>
          </p:sp>
          <p:sp>
            <p:nvSpPr>
              <p:cNvPr id="107" name="TextBox 106"/>
              <p:cNvSpPr txBox="1"/>
              <p:nvPr/>
            </p:nvSpPr>
            <p:spPr>
              <a:xfrm>
                <a:off x="5812384" y="5194221"/>
                <a:ext cx="1136672" cy="215444"/>
              </a:xfrm>
              <a:prstGeom prst="rect">
                <a:avLst/>
              </a:prstGeom>
              <a:noFill/>
            </p:spPr>
            <p:txBody>
              <a:bodyPr wrap="square" rtlCol="0">
                <a:spAutoFit/>
              </a:bodyPr>
              <a:lstStyle/>
              <a:p>
                <a:r>
                  <a:rPr lang="en-US" sz="800" dirty="0" smtClean="0">
                    <a:solidFill>
                      <a:srgbClr val="262626"/>
                    </a:solidFill>
                    <a:cs typeface="Arial"/>
                  </a:rPr>
                  <a:t>SAUDI ARABIA</a:t>
                </a:r>
              </a:p>
            </p:txBody>
          </p:sp>
        </p:grpSp>
        <p:grpSp>
          <p:nvGrpSpPr>
            <p:cNvPr id="111" name="Group 110"/>
            <p:cNvGrpSpPr/>
            <p:nvPr/>
          </p:nvGrpSpPr>
          <p:grpSpPr>
            <a:xfrm>
              <a:off x="1282307" y="3333694"/>
              <a:ext cx="1136674" cy="433820"/>
              <a:chOff x="5812382" y="4975845"/>
              <a:chExt cx="1136674" cy="433820"/>
            </a:xfrm>
          </p:grpSpPr>
          <p:sp>
            <p:nvSpPr>
              <p:cNvPr id="112" name="TextBox 111"/>
              <p:cNvSpPr txBox="1"/>
              <p:nvPr/>
            </p:nvSpPr>
            <p:spPr>
              <a:xfrm>
                <a:off x="5812382" y="4975845"/>
                <a:ext cx="1013809" cy="338554"/>
              </a:xfrm>
              <a:prstGeom prst="rect">
                <a:avLst/>
              </a:prstGeom>
              <a:noFill/>
            </p:spPr>
            <p:txBody>
              <a:bodyPr wrap="square" rtlCol="0">
                <a:spAutoFit/>
              </a:bodyPr>
              <a:lstStyle/>
              <a:p>
                <a:r>
                  <a:rPr lang="en-US" sz="1600" b="1" dirty="0" smtClean="0">
                    <a:solidFill>
                      <a:srgbClr val="262626"/>
                    </a:solidFill>
                    <a:cs typeface="Arial"/>
                  </a:rPr>
                  <a:t>16</a:t>
                </a:r>
                <a:r>
                  <a:rPr lang="en-US" sz="1200" b="1" dirty="0" smtClean="0">
                    <a:solidFill>
                      <a:srgbClr val="262626"/>
                    </a:solidFill>
                    <a:cs typeface="Arial"/>
                  </a:rPr>
                  <a:t>M+</a:t>
                </a:r>
              </a:p>
            </p:txBody>
          </p:sp>
          <p:sp>
            <p:nvSpPr>
              <p:cNvPr id="113" name="TextBox 112"/>
              <p:cNvSpPr txBox="1"/>
              <p:nvPr/>
            </p:nvSpPr>
            <p:spPr>
              <a:xfrm>
                <a:off x="5812384" y="5194221"/>
                <a:ext cx="1136672" cy="215444"/>
              </a:xfrm>
              <a:prstGeom prst="rect">
                <a:avLst/>
              </a:prstGeom>
              <a:noFill/>
            </p:spPr>
            <p:txBody>
              <a:bodyPr wrap="square" rtlCol="0">
                <a:spAutoFit/>
              </a:bodyPr>
              <a:lstStyle/>
              <a:p>
                <a:r>
                  <a:rPr lang="en-US" sz="800" dirty="0" smtClean="0">
                    <a:solidFill>
                      <a:srgbClr val="262626"/>
                    </a:solidFill>
                    <a:cs typeface="Arial"/>
                  </a:rPr>
                  <a:t>BRAZIL</a:t>
                </a:r>
              </a:p>
            </p:txBody>
          </p:sp>
        </p:grpSp>
        <p:grpSp>
          <p:nvGrpSpPr>
            <p:cNvPr id="114" name="Group 113"/>
            <p:cNvGrpSpPr/>
            <p:nvPr/>
          </p:nvGrpSpPr>
          <p:grpSpPr>
            <a:xfrm>
              <a:off x="1282307" y="2355060"/>
              <a:ext cx="1136674" cy="556930"/>
              <a:chOff x="5812382" y="4975845"/>
              <a:chExt cx="1136674" cy="556930"/>
            </a:xfrm>
          </p:grpSpPr>
          <p:sp>
            <p:nvSpPr>
              <p:cNvPr id="115" name="TextBox 114"/>
              <p:cNvSpPr txBox="1"/>
              <p:nvPr/>
            </p:nvSpPr>
            <p:spPr>
              <a:xfrm>
                <a:off x="5812382" y="4975845"/>
                <a:ext cx="1013809" cy="338554"/>
              </a:xfrm>
              <a:prstGeom prst="rect">
                <a:avLst/>
              </a:prstGeom>
              <a:noFill/>
            </p:spPr>
            <p:txBody>
              <a:bodyPr wrap="square" rtlCol="0">
                <a:spAutoFit/>
              </a:bodyPr>
              <a:lstStyle/>
              <a:p>
                <a:r>
                  <a:rPr lang="en-US" sz="1600" b="1" dirty="0" smtClean="0">
                    <a:solidFill>
                      <a:srgbClr val="262626"/>
                    </a:solidFill>
                    <a:cs typeface="Arial"/>
                  </a:rPr>
                  <a:t>93</a:t>
                </a:r>
                <a:r>
                  <a:rPr lang="en-US" sz="1200" b="1" dirty="0" smtClean="0">
                    <a:solidFill>
                      <a:srgbClr val="262626"/>
                    </a:solidFill>
                    <a:cs typeface="Arial"/>
                  </a:rPr>
                  <a:t>M+</a:t>
                </a:r>
              </a:p>
            </p:txBody>
          </p:sp>
          <p:sp>
            <p:nvSpPr>
              <p:cNvPr id="116" name="TextBox 115"/>
              <p:cNvSpPr txBox="1"/>
              <p:nvPr/>
            </p:nvSpPr>
            <p:spPr>
              <a:xfrm>
                <a:off x="5812384" y="5194221"/>
                <a:ext cx="1136672" cy="338554"/>
              </a:xfrm>
              <a:prstGeom prst="rect">
                <a:avLst/>
              </a:prstGeom>
              <a:noFill/>
            </p:spPr>
            <p:txBody>
              <a:bodyPr wrap="square" rtlCol="0">
                <a:spAutoFit/>
              </a:bodyPr>
              <a:lstStyle/>
              <a:p>
                <a:r>
                  <a:rPr lang="en-US" sz="800" dirty="0" smtClean="0">
                    <a:solidFill>
                      <a:srgbClr val="262626"/>
                    </a:solidFill>
                    <a:cs typeface="Arial"/>
                  </a:rPr>
                  <a:t>UNITED STATES OF AMERICA</a:t>
                </a:r>
              </a:p>
            </p:txBody>
          </p:sp>
        </p:grpSp>
        <p:grpSp>
          <p:nvGrpSpPr>
            <p:cNvPr id="117" name="Group 116"/>
            <p:cNvGrpSpPr/>
            <p:nvPr/>
          </p:nvGrpSpPr>
          <p:grpSpPr>
            <a:xfrm>
              <a:off x="1282307" y="1827257"/>
              <a:ext cx="1136674" cy="433820"/>
              <a:chOff x="5812382" y="4975845"/>
              <a:chExt cx="1136674" cy="433820"/>
            </a:xfrm>
          </p:grpSpPr>
          <p:sp>
            <p:nvSpPr>
              <p:cNvPr id="118" name="TextBox 117"/>
              <p:cNvSpPr txBox="1"/>
              <p:nvPr/>
            </p:nvSpPr>
            <p:spPr>
              <a:xfrm>
                <a:off x="5812382" y="4975845"/>
                <a:ext cx="1013809" cy="338554"/>
              </a:xfrm>
              <a:prstGeom prst="rect">
                <a:avLst/>
              </a:prstGeom>
              <a:noFill/>
            </p:spPr>
            <p:txBody>
              <a:bodyPr wrap="square" rtlCol="0">
                <a:spAutoFit/>
              </a:bodyPr>
              <a:lstStyle/>
              <a:p>
                <a:r>
                  <a:rPr lang="en-US" sz="1600" b="1" dirty="0">
                    <a:solidFill>
                      <a:srgbClr val="262626"/>
                    </a:solidFill>
                    <a:cs typeface="Arial"/>
                  </a:rPr>
                  <a:t>9</a:t>
                </a:r>
                <a:r>
                  <a:rPr lang="en-US" sz="1200" b="1" dirty="0" smtClean="0">
                    <a:solidFill>
                      <a:srgbClr val="262626"/>
                    </a:solidFill>
                    <a:cs typeface="Arial"/>
                  </a:rPr>
                  <a:t>M+</a:t>
                </a:r>
              </a:p>
            </p:txBody>
          </p:sp>
          <p:sp>
            <p:nvSpPr>
              <p:cNvPr id="119" name="TextBox 118"/>
              <p:cNvSpPr txBox="1"/>
              <p:nvPr/>
            </p:nvSpPr>
            <p:spPr>
              <a:xfrm>
                <a:off x="5812384" y="5194221"/>
                <a:ext cx="1136672" cy="215444"/>
              </a:xfrm>
              <a:prstGeom prst="rect">
                <a:avLst/>
              </a:prstGeom>
              <a:noFill/>
            </p:spPr>
            <p:txBody>
              <a:bodyPr wrap="square" rtlCol="0">
                <a:spAutoFit/>
              </a:bodyPr>
              <a:lstStyle/>
              <a:p>
                <a:r>
                  <a:rPr lang="en-US" sz="800" dirty="0" smtClean="0">
                    <a:solidFill>
                      <a:srgbClr val="262626"/>
                    </a:solidFill>
                    <a:cs typeface="Arial"/>
                  </a:rPr>
                  <a:t>CANADA</a:t>
                </a:r>
              </a:p>
            </p:txBody>
          </p:sp>
        </p:grpSp>
        <p:grpSp>
          <p:nvGrpSpPr>
            <p:cNvPr id="120" name="Group 119"/>
            <p:cNvGrpSpPr/>
            <p:nvPr/>
          </p:nvGrpSpPr>
          <p:grpSpPr>
            <a:xfrm>
              <a:off x="5662399" y="2710885"/>
              <a:ext cx="1136672" cy="433820"/>
              <a:chOff x="5812384" y="4975845"/>
              <a:chExt cx="1136672" cy="433820"/>
            </a:xfrm>
          </p:grpSpPr>
          <p:sp>
            <p:nvSpPr>
              <p:cNvPr id="121" name="TextBox 120"/>
              <p:cNvSpPr txBox="1"/>
              <p:nvPr/>
            </p:nvSpPr>
            <p:spPr>
              <a:xfrm>
                <a:off x="5935247" y="4975845"/>
                <a:ext cx="1013809" cy="338554"/>
              </a:xfrm>
              <a:prstGeom prst="rect">
                <a:avLst/>
              </a:prstGeom>
              <a:noFill/>
            </p:spPr>
            <p:txBody>
              <a:bodyPr wrap="square" rtlCol="0">
                <a:spAutoFit/>
              </a:bodyPr>
              <a:lstStyle/>
              <a:p>
                <a:pPr algn="r"/>
                <a:r>
                  <a:rPr lang="en-US" sz="1600" b="1" dirty="0" smtClean="0">
                    <a:solidFill>
                      <a:srgbClr val="262626"/>
                    </a:solidFill>
                    <a:cs typeface="Arial"/>
                  </a:rPr>
                  <a:t>24</a:t>
                </a:r>
                <a:r>
                  <a:rPr lang="en-US" sz="1200" b="1" dirty="0" smtClean="0">
                    <a:solidFill>
                      <a:srgbClr val="262626"/>
                    </a:solidFill>
                    <a:cs typeface="Arial"/>
                  </a:rPr>
                  <a:t>M+</a:t>
                </a:r>
              </a:p>
            </p:txBody>
          </p:sp>
          <p:sp>
            <p:nvSpPr>
              <p:cNvPr id="122" name="TextBox 121"/>
              <p:cNvSpPr txBox="1"/>
              <p:nvPr/>
            </p:nvSpPr>
            <p:spPr>
              <a:xfrm>
                <a:off x="5812384" y="5194221"/>
                <a:ext cx="1136672" cy="215444"/>
              </a:xfrm>
              <a:prstGeom prst="rect">
                <a:avLst/>
              </a:prstGeom>
              <a:noFill/>
            </p:spPr>
            <p:txBody>
              <a:bodyPr wrap="square" rtlCol="0">
                <a:spAutoFit/>
              </a:bodyPr>
              <a:lstStyle/>
              <a:p>
                <a:pPr algn="r"/>
                <a:r>
                  <a:rPr lang="en-US" sz="800" dirty="0" smtClean="0">
                    <a:solidFill>
                      <a:srgbClr val="262626"/>
                    </a:solidFill>
                    <a:cs typeface="Arial"/>
                  </a:rPr>
                  <a:t>INDIA</a:t>
                </a:r>
              </a:p>
            </p:txBody>
          </p:sp>
        </p:grpSp>
        <p:grpSp>
          <p:nvGrpSpPr>
            <p:cNvPr id="123" name="Group 122"/>
            <p:cNvGrpSpPr/>
            <p:nvPr/>
          </p:nvGrpSpPr>
          <p:grpSpPr>
            <a:xfrm>
              <a:off x="6122665" y="3643993"/>
              <a:ext cx="1136672" cy="433820"/>
              <a:chOff x="5812384" y="4975845"/>
              <a:chExt cx="1136672" cy="433820"/>
            </a:xfrm>
          </p:grpSpPr>
          <p:sp>
            <p:nvSpPr>
              <p:cNvPr id="124" name="TextBox 123"/>
              <p:cNvSpPr txBox="1"/>
              <p:nvPr/>
            </p:nvSpPr>
            <p:spPr>
              <a:xfrm>
                <a:off x="5812384" y="4975845"/>
                <a:ext cx="1013809" cy="338554"/>
              </a:xfrm>
              <a:prstGeom prst="rect">
                <a:avLst/>
              </a:prstGeom>
              <a:noFill/>
            </p:spPr>
            <p:txBody>
              <a:bodyPr wrap="square" rtlCol="0">
                <a:spAutoFit/>
              </a:bodyPr>
              <a:lstStyle/>
              <a:p>
                <a:r>
                  <a:rPr lang="en-US" sz="1600" b="1" dirty="0">
                    <a:solidFill>
                      <a:srgbClr val="262626"/>
                    </a:solidFill>
                    <a:cs typeface="Arial"/>
                  </a:rPr>
                  <a:t>5</a:t>
                </a:r>
                <a:r>
                  <a:rPr lang="en-US" sz="1200" b="1" dirty="0" smtClean="0">
                    <a:solidFill>
                      <a:srgbClr val="262626"/>
                    </a:solidFill>
                    <a:cs typeface="Arial"/>
                  </a:rPr>
                  <a:t>M+</a:t>
                </a:r>
              </a:p>
            </p:txBody>
          </p:sp>
          <p:sp>
            <p:nvSpPr>
              <p:cNvPr id="125" name="TextBox 124"/>
              <p:cNvSpPr txBox="1"/>
              <p:nvPr/>
            </p:nvSpPr>
            <p:spPr>
              <a:xfrm>
                <a:off x="5812384" y="5194221"/>
                <a:ext cx="1136672" cy="215444"/>
              </a:xfrm>
              <a:prstGeom prst="rect">
                <a:avLst/>
              </a:prstGeom>
              <a:noFill/>
            </p:spPr>
            <p:txBody>
              <a:bodyPr wrap="square" rtlCol="0">
                <a:spAutoFit/>
              </a:bodyPr>
              <a:lstStyle/>
              <a:p>
                <a:r>
                  <a:rPr lang="en-US" sz="800" dirty="0" smtClean="0">
                    <a:solidFill>
                      <a:srgbClr val="262626"/>
                    </a:solidFill>
                    <a:cs typeface="Arial"/>
                  </a:rPr>
                  <a:t>AUSTRALIA</a:t>
                </a:r>
              </a:p>
            </p:txBody>
          </p:sp>
        </p:grpSp>
        <p:grpSp>
          <p:nvGrpSpPr>
            <p:cNvPr id="126" name="Group 125"/>
            <p:cNvGrpSpPr/>
            <p:nvPr/>
          </p:nvGrpSpPr>
          <p:grpSpPr>
            <a:xfrm>
              <a:off x="6113221" y="4068877"/>
              <a:ext cx="1136674" cy="433820"/>
              <a:chOff x="5812382" y="4975845"/>
              <a:chExt cx="1136674" cy="433820"/>
            </a:xfrm>
          </p:grpSpPr>
          <p:sp>
            <p:nvSpPr>
              <p:cNvPr id="127" name="TextBox 126"/>
              <p:cNvSpPr txBox="1"/>
              <p:nvPr/>
            </p:nvSpPr>
            <p:spPr>
              <a:xfrm>
                <a:off x="5812382" y="4975845"/>
                <a:ext cx="1013809" cy="338554"/>
              </a:xfrm>
              <a:prstGeom prst="rect">
                <a:avLst/>
              </a:prstGeom>
              <a:noFill/>
            </p:spPr>
            <p:txBody>
              <a:bodyPr wrap="square" rtlCol="0">
                <a:spAutoFit/>
              </a:bodyPr>
              <a:lstStyle/>
              <a:p>
                <a:r>
                  <a:rPr lang="en-US" sz="1600" b="1" dirty="0" smtClean="0">
                    <a:solidFill>
                      <a:srgbClr val="262626"/>
                    </a:solidFill>
                    <a:cs typeface="Arial"/>
                  </a:rPr>
                  <a:t>1</a:t>
                </a:r>
                <a:r>
                  <a:rPr lang="en-US" sz="1200" b="1" dirty="0" smtClean="0">
                    <a:solidFill>
                      <a:srgbClr val="262626"/>
                    </a:solidFill>
                    <a:cs typeface="Arial"/>
                  </a:rPr>
                  <a:t>M+</a:t>
                </a:r>
              </a:p>
            </p:txBody>
          </p:sp>
          <p:sp>
            <p:nvSpPr>
              <p:cNvPr id="128" name="TextBox 127"/>
              <p:cNvSpPr txBox="1"/>
              <p:nvPr/>
            </p:nvSpPr>
            <p:spPr>
              <a:xfrm>
                <a:off x="5812384" y="5194221"/>
                <a:ext cx="1136672" cy="215444"/>
              </a:xfrm>
              <a:prstGeom prst="rect">
                <a:avLst/>
              </a:prstGeom>
              <a:noFill/>
            </p:spPr>
            <p:txBody>
              <a:bodyPr wrap="square" rtlCol="0">
                <a:spAutoFit/>
              </a:bodyPr>
              <a:lstStyle/>
              <a:p>
                <a:r>
                  <a:rPr lang="en-US" sz="800" dirty="0" smtClean="0">
                    <a:solidFill>
                      <a:srgbClr val="262626"/>
                    </a:solidFill>
                    <a:cs typeface="Arial"/>
                  </a:rPr>
                  <a:t>NEW ZEALAND</a:t>
                </a:r>
              </a:p>
            </p:txBody>
          </p:sp>
        </p:grpSp>
        <p:grpSp>
          <p:nvGrpSpPr>
            <p:cNvPr id="129" name="Group 128"/>
            <p:cNvGrpSpPr/>
            <p:nvPr/>
          </p:nvGrpSpPr>
          <p:grpSpPr>
            <a:xfrm>
              <a:off x="3779111" y="4076785"/>
              <a:ext cx="1136672" cy="433820"/>
              <a:chOff x="5812384" y="4975845"/>
              <a:chExt cx="1136672" cy="433820"/>
            </a:xfrm>
          </p:grpSpPr>
          <p:sp>
            <p:nvSpPr>
              <p:cNvPr id="130" name="TextBox 129"/>
              <p:cNvSpPr txBox="1"/>
              <p:nvPr/>
            </p:nvSpPr>
            <p:spPr>
              <a:xfrm>
                <a:off x="5812384" y="4975845"/>
                <a:ext cx="1013809" cy="338554"/>
              </a:xfrm>
              <a:prstGeom prst="rect">
                <a:avLst/>
              </a:prstGeom>
              <a:noFill/>
            </p:spPr>
            <p:txBody>
              <a:bodyPr wrap="square" rtlCol="0">
                <a:spAutoFit/>
              </a:bodyPr>
              <a:lstStyle/>
              <a:p>
                <a:r>
                  <a:rPr lang="en-US" sz="1600" b="1" dirty="0">
                    <a:solidFill>
                      <a:srgbClr val="262626"/>
                    </a:solidFill>
                    <a:cs typeface="Arial"/>
                  </a:rPr>
                  <a:t>3</a:t>
                </a:r>
                <a:r>
                  <a:rPr lang="en-US" sz="1200" b="1" dirty="0" smtClean="0">
                    <a:solidFill>
                      <a:srgbClr val="262626"/>
                    </a:solidFill>
                    <a:cs typeface="Arial"/>
                  </a:rPr>
                  <a:t>M+</a:t>
                </a:r>
              </a:p>
            </p:txBody>
          </p:sp>
          <p:sp>
            <p:nvSpPr>
              <p:cNvPr id="131" name="TextBox 130"/>
              <p:cNvSpPr txBox="1"/>
              <p:nvPr/>
            </p:nvSpPr>
            <p:spPr>
              <a:xfrm>
                <a:off x="5812384" y="5194221"/>
                <a:ext cx="1136672" cy="215444"/>
              </a:xfrm>
              <a:prstGeom prst="rect">
                <a:avLst/>
              </a:prstGeom>
              <a:noFill/>
            </p:spPr>
            <p:txBody>
              <a:bodyPr wrap="square" rtlCol="0">
                <a:spAutoFit/>
              </a:bodyPr>
              <a:lstStyle/>
              <a:p>
                <a:r>
                  <a:rPr lang="en-US" sz="800" dirty="0" smtClean="0">
                    <a:solidFill>
                      <a:srgbClr val="262626"/>
                    </a:solidFill>
                    <a:cs typeface="Arial"/>
                  </a:rPr>
                  <a:t>SOUTH AFRICA</a:t>
                </a:r>
              </a:p>
            </p:txBody>
          </p:sp>
        </p:grpSp>
        <p:grpSp>
          <p:nvGrpSpPr>
            <p:cNvPr id="132" name="Group 131"/>
            <p:cNvGrpSpPr/>
            <p:nvPr/>
          </p:nvGrpSpPr>
          <p:grpSpPr>
            <a:xfrm>
              <a:off x="4046098" y="3200201"/>
              <a:ext cx="1473568" cy="433820"/>
              <a:chOff x="5812382" y="4975845"/>
              <a:chExt cx="1473568" cy="433820"/>
            </a:xfrm>
          </p:grpSpPr>
          <p:sp>
            <p:nvSpPr>
              <p:cNvPr id="133" name="TextBox 132"/>
              <p:cNvSpPr txBox="1"/>
              <p:nvPr/>
            </p:nvSpPr>
            <p:spPr>
              <a:xfrm>
                <a:off x="5812382" y="4975845"/>
                <a:ext cx="1013809" cy="338554"/>
              </a:xfrm>
              <a:prstGeom prst="rect">
                <a:avLst/>
              </a:prstGeom>
              <a:noFill/>
            </p:spPr>
            <p:txBody>
              <a:bodyPr wrap="square" rtlCol="0">
                <a:spAutoFit/>
              </a:bodyPr>
              <a:lstStyle/>
              <a:p>
                <a:r>
                  <a:rPr lang="en-US" sz="1600" b="1" dirty="0" smtClean="0">
                    <a:solidFill>
                      <a:srgbClr val="262626"/>
                    </a:solidFill>
                    <a:cs typeface="Arial"/>
                  </a:rPr>
                  <a:t>1</a:t>
                </a:r>
                <a:r>
                  <a:rPr lang="en-US" sz="1200" b="1" dirty="0" smtClean="0">
                    <a:solidFill>
                      <a:srgbClr val="262626"/>
                    </a:solidFill>
                    <a:cs typeface="Arial"/>
                  </a:rPr>
                  <a:t>M+</a:t>
                </a:r>
              </a:p>
            </p:txBody>
          </p:sp>
          <p:sp>
            <p:nvSpPr>
              <p:cNvPr id="134" name="TextBox 133"/>
              <p:cNvSpPr txBox="1"/>
              <p:nvPr/>
            </p:nvSpPr>
            <p:spPr>
              <a:xfrm>
                <a:off x="5812383" y="5194221"/>
                <a:ext cx="1473567" cy="215444"/>
              </a:xfrm>
              <a:prstGeom prst="rect">
                <a:avLst/>
              </a:prstGeom>
              <a:noFill/>
            </p:spPr>
            <p:txBody>
              <a:bodyPr wrap="square" rtlCol="0">
                <a:spAutoFit/>
              </a:bodyPr>
              <a:lstStyle/>
              <a:p>
                <a:r>
                  <a:rPr lang="en-US" sz="800" dirty="0" smtClean="0">
                    <a:solidFill>
                      <a:srgbClr val="262626"/>
                    </a:solidFill>
                    <a:cs typeface="Arial"/>
                  </a:rPr>
                  <a:t>UNITED ARAB EMIRATES</a:t>
                </a:r>
              </a:p>
            </p:txBody>
          </p:sp>
        </p:grpSp>
        <p:grpSp>
          <p:nvGrpSpPr>
            <p:cNvPr id="178" name="Group 177"/>
            <p:cNvGrpSpPr/>
            <p:nvPr/>
          </p:nvGrpSpPr>
          <p:grpSpPr>
            <a:xfrm>
              <a:off x="4567631" y="1200931"/>
              <a:ext cx="1136674" cy="1197165"/>
              <a:chOff x="4551137" y="1134955"/>
              <a:chExt cx="1136674" cy="1197165"/>
            </a:xfrm>
          </p:grpSpPr>
          <p:grpSp>
            <p:nvGrpSpPr>
              <p:cNvPr id="142" name="Group 141"/>
              <p:cNvGrpSpPr/>
              <p:nvPr/>
            </p:nvGrpSpPr>
            <p:grpSpPr>
              <a:xfrm>
                <a:off x="4551137" y="1134955"/>
                <a:ext cx="1136674" cy="433820"/>
                <a:chOff x="5812382" y="4975845"/>
                <a:chExt cx="1136674" cy="433820"/>
              </a:xfrm>
            </p:grpSpPr>
            <p:sp>
              <p:nvSpPr>
                <p:cNvPr id="170" name="TextBox 169"/>
                <p:cNvSpPr txBox="1"/>
                <p:nvPr/>
              </p:nvSpPr>
              <p:spPr>
                <a:xfrm>
                  <a:off x="5812382" y="4975845"/>
                  <a:ext cx="1013809" cy="338554"/>
                </a:xfrm>
                <a:prstGeom prst="rect">
                  <a:avLst/>
                </a:prstGeom>
                <a:noFill/>
              </p:spPr>
              <p:txBody>
                <a:bodyPr wrap="square" rtlCol="0">
                  <a:spAutoFit/>
                </a:bodyPr>
                <a:lstStyle/>
                <a:p>
                  <a:r>
                    <a:rPr lang="en-US" sz="1600" b="1" dirty="0" smtClean="0">
                      <a:solidFill>
                        <a:srgbClr val="262626"/>
                      </a:solidFill>
                      <a:cs typeface="Arial"/>
                    </a:rPr>
                    <a:t>13</a:t>
                  </a:r>
                  <a:r>
                    <a:rPr lang="en-US" sz="1200" b="1" dirty="0" smtClean="0">
                      <a:solidFill>
                        <a:srgbClr val="262626"/>
                      </a:solidFill>
                      <a:cs typeface="Arial"/>
                    </a:rPr>
                    <a:t>M+</a:t>
                  </a:r>
                </a:p>
              </p:txBody>
            </p:sp>
            <p:sp>
              <p:nvSpPr>
                <p:cNvPr id="171" name="TextBox 170"/>
                <p:cNvSpPr txBox="1"/>
                <p:nvPr/>
              </p:nvSpPr>
              <p:spPr>
                <a:xfrm>
                  <a:off x="5812384" y="5194221"/>
                  <a:ext cx="1136672" cy="215444"/>
                </a:xfrm>
                <a:prstGeom prst="rect">
                  <a:avLst/>
                </a:prstGeom>
                <a:noFill/>
              </p:spPr>
              <p:txBody>
                <a:bodyPr wrap="square" rtlCol="0">
                  <a:spAutoFit/>
                </a:bodyPr>
                <a:lstStyle/>
                <a:p>
                  <a:r>
                    <a:rPr lang="en-US" sz="800" dirty="0" smtClean="0">
                      <a:solidFill>
                        <a:srgbClr val="262626"/>
                      </a:solidFill>
                      <a:cs typeface="Arial"/>
                    </a:rPr>
                    <a:t>UNITED KINGDOM</a:t>
                  </a:r>
                </a:p>
              </p:txBody>
            </p:sp>
          </p:grpSp>
          <p:grpSp>
            <p:nvGrpSpPr>
              <p:cNvPr id="162" name="Group 161"/>
              <p:cNvGrpSpPr/>
              <p:nvPr/>
            </p:nvGrpSpPr>
            <p:grpSpPr>
              <a:xfrm>
                <a:off x="4551137" y="1529938"/>
                <a:ext cx="1136674" cy="433820"/>
                <a:chOff x="5812382" y="4975845"/>
                <a:chExt cx="1136674" cy="433820"/>
              </a:xfrm>
            </p:grpSpPr>
            <p:sp>
              <p:nvSpPr>
                <p:cNvPr id="166" name="TextBox 165"/>
                <p:cNvSpPr txBox="1"/>
                <p:nvPr/>
              </p:nvSpPr>
              <p:spPr>
                <a:xfrm>
                  <a:off x="5812382" y="4975845"/>
                  <a:ext cx="1013809" cy="338554"/>
                </a:xfrm>
                <a:prstGeom prst="rect">
                  <a:avLst/>
                </a:prstGeom>
                <a:noFill/>
              </p:spPr>
              <p:txBody>
                <a:bodyPr wrap="square" rtlCol="0">
                  <a:spAutoFit/>
                </a:bodyPr>
                <a:lstStyle/>
                <a:p>
                  <a:r>
                    <a:rPr lang="en-US" sz="1600" b="1" dirty="0">
                      <a:solidFill>
                        <a:srgbClr val="262626"/>
                      </a:solidFill>
                      <a:cs typeface="Arial"/>
                    </a:rPr>
                    <a:t>7</a:t>
                  </a:r>
                  <a:r>
                    <a:rPr lang="en-US" sz="1200" b="1" dirty="0" smtClean="0">
                      <a:solidFill>
                        <a:srgbClr val="262626"/>
                      </a:solidFill>
                      <a:cs typeface="Arial"/>
                    </a:rPr>
                    <a:t>M+</a:t>
                  </a:r>
                </a:p>
              </p:txBody>
            </p:sp>
            <p:sp>
              <p:nvSpPr>
                <p:cNvPr id="167" name="TextBox 166"/>
                <p:cNvSpPr txBox="1"/>
                <p:nvPr/>
              </p:nvSpPr>
              <p:spPr>
                <a:xfrm>
                  <a:off x="5812384" y="5194221"/>
                  <a:ext cx="1136672" cy="215444"/>
                </a:xfrm>
                <a:prstGeom prst="rect">
                  <a:avLst/>
                </a:prstGeom>
                <a:noFill/>
              </p:spPr>
              <p:txBody>
                <a:bodyPr wrap="square" rtlCol="0">
                  <a:spAutoFit/>
                </a:bodyPr>
                <a:lstStyle/>
                <a:p>
                  <a:r>
                    <a:rPr lang="en-US" sz="800" dirty="0" smtClean="0">
                      <a:solidFill>
                        <a:srgbClr val="262626"/>
                      </a:solidFill>
                      <a:cs typeface="Arial"/>
                    </a:rPr>
                    <a:t>FRANCE</a:t>
                  </a:r>
                </a:p>
              </p:txBody>
            </p:sp>
          </p:grpSp>
          <p:grpSp>
            <p:nvGrpSpPr>
              <p:cNvPr id="154" name="Group 153"/>
              <p:cNvGrpSpPr/>
              <p:nvPr/>
            </p:nvGrpSpPr>
            <p:grpSpPr>
              <a:xfrm>
                <a:off x="4551137" y="1898300"/>
                <a:ext cx="1136674" cy="433820"/>
                <a:chOff x="5812382" y="4975845"/>
                <a:chExt cx="1136674" cy="433820"/>
              </a:xfrm>
            </p:grpSpPr>
            <p:sp>
              <p:nvSpPr>
                <p:cNvPr id="158" name="TextBox 157"/>
                <p:cNvSpPr txBox="1"/>
                <p:nvPr/>
              </p:nvSpPr>
              <p:spPr>
                <a:xfrm>
                  <a:off x="5812382" y="4975845"/>
                  <a:ext cx="1013809" cy="338554"/>
                </a:xfrm>
                <a:prstGeom prst="rect">
                  <a:avLst/>
                </a:prstGeom>
                <a:noFill/>
              </p:spPr>
              <p:txBody>
                <a:bodyPr wrap="square" rtlCol="0">
                  <a:spAutoFit/>
                </a:bodyPr>
                <a:lstStyle/>
                <a:p>
                  <a:r>
                    <a:rPr lang="en-US" sz="1600" b="1" dirty="0">
                      <a:solidFill>
                        <a:srgbClr val="262626"/>
                      </a:solidFill>
                      <a:cs typeface="Arial"/>
                    </a:rPr>
                    <a:t>6</a:t>
                  </a:r>
                  <a:r>
                    <a:rPr lang="en-US" sz="1200" b="1" dirty="0" smtClean="0">
                      <a:solidFill>
                        <a:srgbClr val="262626"/>
                      </a:solidFill>
                      <a:cs typeface="Arial"/>
                    </a:rPr>
                    <a:t>M+</a:t>
                  </a:r>
                </a:p>
              </p:txBody>
            </p:sp>
            <p:sp>
              <p:nvSpPr>
                <p:cNvPr id="159" name="TextBox 158"/>
                <p:cNvSpPr txBox="1"/>
                <p:nvPr/>
              </p:nvSpPr>
              <p:spPr>
                <a:xfrm>
                  <a:off x="5812384" y="5194221"/>
                  <a:ext cx="1136672" cy="215444"/>
                </a:xfrm>
                <a:prstGeom prst="rect">
                  <a:avLst/>
                </a:prstGeom>
                <a:noFill/>
              </p:spPr>
              <p:txBody>
                <a:bodyPr wrap="square" rtlCol="0">
                  <a:spAutoFit/>
                </a:bodyPr>
                <a:lstStyle/>
                <a:p>
                  <a:r>
                    <a:rPr lang="en-US" sz="800" dirty="0" smtClean="0">
                      <a:solidFill>
                        <a:srgbClr val="262626"/>
                      </a:solidFill>
                      <a:cs typeface="Arial"/>
                    </a:rPr>
                    <a:t>ITALY</a:t>
                  </a:r>
                </a:p>
              </p:txBody>
            </p:sp>
          </p:grpSp>
        </p:grpSp>
        <p:grpSp>
          <p:nvGrpSpPr>
            <p:cNvPr id="176" name="Group 175"/>
            <p:cNvGrpSpPr/>
            <p:nvPr/>
          </p:nvGrpSpPr>
          <p:grpSpPr>
            <a:xfrm>
              <a:off x="6711553" y="1200931"/>
              <a:ext cx="1136674" cy="1197165"/>
              <a:chOff x="6695059" y="1134955"/>
              <a:chExt cx="1136674" cy="1197165"/>
            </a:xfrm>
          </p:grpSpPr>
          <p:grpSp>
            <p:nvGrpSpPr>
              <p:cNvPr id="163" name="Group 162"/>
              <p:cNvGrpSpPr/>
              <p:nvPr/>
            </p:nvGrpSpPr>
            <p:grpSpPr>
              <a:xfrm>
                <a:off x="6695059" y="1134955"/>
                <a:ext cx="1136674" cy="433820"/>
                <a:chOff x="5812382" y="4975845"/>
                <a:chExt cx="1136674" cy="433820"/>
              </a:xfrm>
            </p:grpSpPr>
            <p:sp>
              <p:nvSpPr>
                <p:cNvPr id="164" name="TextBox 163"/>
                <p:cNvSpPr txBox="1"/>
                <p:nvPr/>
              </p:nvSpPr>
              <p:spPr>
                <a:xfrm>
                  <a:off x="5812382" y="4975845"/>
                  <a:ext cx="1013809" cy="338554"/>
                </a:xfrm>
                <a:prstGeom prst="rect">
                  <a:avLst/>
                </a:prstGeom>
                <a:noFill/>
              </p:spPr>
              <p:txBody>
                <a:bodyPr wrap="square" rtlCol="0">
                  <a:spAutoFit/>
                </a:bodyPr>
                <a:lstStyle/>
                <a:p>
                  <a:r>
                    <a:rPr lang="en-US" sz="1600" b="1" dirty="0" smtClean="0">
                      <a:solidFill>
                        <a:srgbClr val="262626"/>
                      </a:solidFill>
                      <a:cs typeface="Arial"/>
                    </a:rPr>
                    <a:t>1</a:t>
                  </a:r>
                  <a:r>
                    <a:rPr lang="en-US" sz="1200" b="1" dirty="0" smtClean="0">
                      <a:solidFill>
                        <a:srgbClr val="262626"/>
                      </a:solidFill>
                      <a:cs typeface="Arial"/>
                    </a:rPr>
                    <a:t>M+</a:t>
                  </a:r>
                </a:p>
              </p:txBody>
            </p:sp>
            <p:sp>
              <p:nvSpPr>
                <p:cNvPr id="165" name="TextBox 164"/>
                <p:cNvSpPr txBox="1"/>
                <p:nvPr/>
              </p:nvSpPr>
              <p:spPr>
                <a:xfrm>
                  <a:off x="5812384" y="5194221"/>
                  <a:ext cx="1136672" cy="215444"/>
                </a:xfrm>
                <a:prstGeom prst="rect">
                  <a:avLst/>
                </a:prstGeom>
                <a:noFill/>
              </p:spPr>
              <p:txBody>
                <a:bodyPr wrap="square" rtlCol="0">
                  <a:spAutoFit/>
                </a:bodyPr>
                <a:lstStyle/>
                <a:p>
                  <a:r>
                    <a:rPr lang="en-US" sz="800" dirty="0" smtClean="0">
                      <a:solidFill>
                        <a:srgbClr val="262626"/>
                      </a:solidFill>
                      <a:cs typeface="Arial"/>
                    </a:rPr>
                    <a:t>BELGIUM</a:t>
                  </a:r>
                </a:p>
              </p:txBody>
            </p:sp>
          </p:grpSp>
          <p:grpSp>
            <p:nvGrpSpPr>
              <p:cNvPr id="155" name="Group 154"/>
              <p:cNvGrpSpPr/>
              <p:nvPr/>
            </p:nvGrpSpPr>
            <p:grpSpPr>
              <a:xfrm>
                <a:off x="6695059" y="1898300"/>
                <a:ext cx="1136674" cy="433820"/>
                <a:chOff x="5812382" y="4975845"/>
                <a:chExt cx="1136674" cy="433820"/>
              </a:xfrm>
            </p:grpSpPr>
            <p:sp>
              <p:nvSpPr>
                <p:cNvPr id="156" name="TextBox 155"/>
                <p:cNvSpPr txBox="1"/>
                <p:nvPr/>
              </p:nvSpPr>
              <p:spPr>
                <a:xfrm>
                  <a:off x="5812382" y="4975845"/>
                  <a:ext cx="1013809" cy="338554"/>
                </a:xfrm>
                <a:prstGeom prst="rect">
                  <a:avLst/>
                </a:prstGeom>
                <a:noFill/>
              </p:spPr>
              <p:txBody>
                <a:bodyPr wrap="square" rtlCol="0">
                  <a:spAutoFit/>
                </a:bodyPr>
                <a:lstStyle/>
                <a:p>
                  <a:r>
                    <a:rPr lang="en-US" sz="1600" b="1" dirty="0" smtClean="0">
                      <a:solidFill>
                        <a:srgbClr val="262626"/>
                      </a:solidFill>
                      <a:cs typeface="Arial"/>
                    </a:rPr>
                    <a:t>1</a:t>
                  </a:r>
                  <a:r>
                    <a:rPr lang="en-US" sz="1200" b="1" dirty="0" smtClean="0">
                      <a:solidFill>
                        <a:srgbClr val="262626"/>
                      </a:solidFill>
                      <a:cs typeface="Arial"/>
                    </a:rPr>
                    <a:t>M+</a:t>
                  </a:r>
                </a:p>
              </p:txBody>
            </p:sp>
            <p:sp>
              <p:nvSpPr>
                <p:cNvPr id="157" name="TextBox 156"/>
                <p:cNvSpPr txBox="1"/>
                <p:nvPr/>
              </p:nvSpPr>
              <p:spPr>
                <a:xfrm>
                  <a:off x="5812384" y="5194221"/>
                  <a:ext cx="1136672" cy="215444"/>
                </a:xfrm>
                <a:prstGeom prst="rect">
                  <a:avLst/>
                </a:prstGeom>
                <a:noFill/>
              </p:spPr>
              <p:txBody>
                <a:bodyPr wrap="square" rtlCol="0">
                  <a:spAutoFit/>
                </a:bodyPr>
                <a:lstStyle/>
                <a:p>
                  <a:r>
                    <a:rPr lang="en-US" sz="800" dirty="0" smtClean="0">
                      <a:solidFill>
                        <a:srgbClr val="262626"/>
                      </a:solidFill>
                      <a:cs typeface="Arial"/>
                    </a:rPr>
                    <a:t>DENMARK</a:t>
                  </a:r>
                </a:p>
              </p:txBody>
            </p:sp>
          </p:grpSp>
          <p:grpSp>
            <p:nvGrpSpPr>
              <p:cNvPr id="148" name="Group 147"/>
              <p:cNvGrpSpPr/>
              <p:nvPr/>
            </p:nvGrpSpPr>
            <p:grpSpPr>
              <a:xfrm>
                <a:off x="6695059" y="1529938"/>
                <a:ext cx="1136674" cy="433820"/>
                <a:chOff x="5812382" y="4975845"/>
                <a:chExt cx="1136674" cy="433820"/>
              </a:xfrm>
            </p:grpSpPr>
            <p:sp>
              <p:nvSpPr>
                <p:cNvPr id="152" name="TextBox 151"/>
                <p:cNvSpPr txBox="1"/>
                <p:nvPr/>
              </p:nvSpPr>
              <p:spPr>
                <a:xfrm>
                  <a:off x="5812382" y="4975845"/>
                  <a:ext cx="1013809" cy="338554"/>
                </a:xfrm>
                <a:prstGeom prst="rect">
                  <a:avLst/>
                </a:prstGeom>
                <a:noFill/>
              </p:spPr>
              <p:txBody>
                <a:bodyPr wrap="square" rtlCol="0">
                  <a:spAutoFit/>
                </a:bodyPr>
                <a:lstStyle/>
                <a:p>
                  <a:r>
                    <a:rPr lang="en-US" sz="1600" b="1" dirty="0" smtClean="0">
                      <a:solidFill>
                        <a:srgbClr val="262626"/>
                      </a:solidFill>
                      <a:cs typeface="Arial"/>
                    </a:rPr>
                    <a:t>2</a:t>
                  </a:r>
                  <a:r>
                    <a:rPr lang="en-US" sz="1200" b="1" dirty="0" smtClean="0">
                      <a:solidFill>
                        <a:srgbClr val="262626"/>
                      </a:solidFill>
                      <a:cs typeface="Arial"/>
                    </a:rPr>
                    <a:t>M+</a:t>
                  </a:r>
                </a:p>
              </p:txBody>
            </p:sp>
            <p:sp>
              <p:nvSpPr>
                <p:cNvPr id="153" name="TextBox 152"/>
                <p:cNvSpPr txBox="1"/>
                <p:nvPr/>
              </p:nvSpPr>
              <p:spPr>
                <a:xfrm>
                  <a:off x="5812384" y="5194221"/>
                  <a:ext cx="1136672" cy="215444"/>
                </a:xfrm>
                <a:prstGeom prst="rect">
                  <a:avLst/>
                </a:prstGeom>
                <a:noFill/>
              </p:spPr>
              <p:txBody>
                <a:bodyPr wrap="square" rtlCol="0">
                  <a:spAutoFit/>
                </a:bodyPr>
                <a:lstStyle/>
                <a:p>
                  <a:r>
                    <a:rPr lang="en-US" sz="800" dirty="0" smtClean="0">
                      <a:solidFill>
                        <a:srgbClr val="262626"/>
                      </a:solidFill>
                      <a:cs typeface="Arial"/>
                    </a:rPr>
                    <a:t>TURKEY</a:t>
                  </a:r>
                </a:p>
              </p:txBody>
            </p:sp>
          </p:grpSp>
        </p:grpSp>
        <p:grpSp>
          <p:nvGrpSpPr>
            <p:cNvPr id="177" name="Group 176"/>
            <p:cNvGrpSpPr/>
            <p:nvPr/>
          </p:nvGrpSpPr>
          <p:grpSpPr>
            <a:xfrm>
              <a:off x="5720789" y="1200931"/>
              <a:ext cx="1136674" cy="1197165"/>
              <a:chOff x="5742781" y="1134955"/>
              <a:chExt cx="1136674" cy="1197165"/>
            </a:xfrm>
          </p:grpSpPr>
          <p:grpSp>
            <p:nvGrpSpPr>
              <p:cNvPr id="143" name="Group 142"/>
              <p:cNvGrpSpPr/>
              <p:nvPr/>
            </p:nvGrpSpPr>
            <p:grpSpPr>
              <a:xfrm>
                <a:off x="5742781" y="1134955"/>
                <a:ext cx="1136674" cy="433820"/>
                <a:chOff x="5812382" y="4975845"/>
                <a:chExt cx="1136674" cy="433820"/>
              </a:xfrm>
            </p:grpSpPr>
            <p:sp>
              <p:nvSpPr>
                <p:cNvPr id="168" name="TextBox 167"/>
                <p:cNvSpPr txBox="1"/>
                <p:nvPr/>
              </p:nvSpPr>
              <p:spPr>
                <a:xfrm>
                  <a:off x="5812382" y="4975845"/>
                  <a:ext cx="1013809" cy="338554"/>
                </a:xfrm>
                <a:prstGeom prst="rect">
                  <a:avLst/>
                </a:prstGeom>
                <a:noFill/>
              </p:spPr>
              <p:txBody>
                <a:bodyPr wrap="square" rtlCol="0">
                  <a:spAutoFit/>
                </a:bodyPr>
                <a:lstStyle/>
                <a:p>
                  <a:r>
                    <a:rPr lang="en-US" sz="1600" b="1" dirty="0" smtClean="0">
                      <a:solidFill>
                        <a:srgbClr val="262626"/>
                      </a:solidFill>
                      <a:cs typeface="Arial"/>
                    </a:rPr>
                    <a:t>4</a:t>
                  </a:r>
                  <a:r>
                    <a:rPr lang="en-US" sz="1200" b="1" dirty="0" smtClean="0">
                      <a:solidFill>
                        <a:srgbClr val="262626"/>
                      </a:solidFill>
                      <a:cs typeface="Arial"/>
                    </a:rPr>
                    <a:t>M+</a:t>
                  </a:r>
                </a:p>
              </p:txBody>
            </p:sp>
            <p:sp>
              <p:nvSpPr>
                <p:cNvPr id="169" name="TextBox 168"/>
                <p:cNvSpPr txBox="1"/>
                <p:nvPr/>
              </p:nvSpPr>
              <p:spPr>
                <a:xfrm>
                  <a:off x="5812384" y="5194221"/>
                  <a:ext cx="1136672" cy="215444"/>
                </a:xfrm>
                <a:prstGeom prst="rect">
                  <a:avLst/>
                </a:prstGeom>
                <a:noFill/>
              </p:spPr>
              <p:txBody>
                <a:bodyPr wrap="square" rtlCol="0">
                  <a:spAutoFit/>
                </a:bodyPr>
                <a:lstStyle/>
                <a:p>
                  <a:r>
                    <a:rPr lang="en-US" sz="800" dirty="0" smtClean="0">
                      <a:solidFill>
                        <a:srgbClr val="262626"/>
                      </a:solidFill>
                      <a:cs typeface="Arial"/>
                    </a:rPr>
                    <a:t>NETHERLANDS</a:t>
                  </a:r>
                </a:p>
              </p:txBody>
            </p:sp>
          </p:grpSp>
          <p:grpSp>
            <p:nvGrpSpPr>
              <p:cNvPr id="145" name="Group 144"/>
              <p:cNvGrpSpPr/>
              <p:nvPr/>
            </p:nvGrpSpPr>
            <p:grpSpPr>
              <a:xfrm>
                <a:off x="5742781" y="1898300"/>
                <a:ext cx="655066" cy="433820"/>
                <a:chOff x="5812383" y="4975845"/>
                <a:chExt cx="655066" cy="433820"/>
              </a:xfrm>
            </p:grpSpPr>
            <p:sp>
              <p:nvSpPr>
                <p:cNvPr id="160" name="TextBox 159"/>
                <p:cNvSpPr txBox="1"/>
                <p:nvPr/>
              </p:nvSpPr>
              <p:spPr>
                <a:xfrm>
                  <a:off x="5812383" y="4975845"/>
                  <a:ext cx="594592" cy="338554"/>
                </a:xfrm>
                <a:prstGeom prst="rect">
                  <a:avLst/>
                </a:prstGeom>
                <a:noFill/>
              </p:spPr>
              <p:txBody>
                <a:bodyPr wrap="square" rtlCol="0">
                  <a:spAutoFit/>
                </a:bodyPr>
                <a:lstStyle/>
                <a:p>
                  <a:r>
                    <a:rPr lang="en-US" sz="1600" b="1" dirty="0" smtClean="0">
                      <a:solidFill>
                        <a:srgbClr val="262626"/>
                      </a:solidFill>
                      <a:cs typeface="Arial"/>
                    </a:rPr>
                    <a:t>1</a:t>
                  </a:r>
                  <a:r>
                    <a:rPr lang="en-US" sz="1200" b="1" dirty="0" smtClean="0">
                      <a:solidFill>
                        <a:srgbClr val="262626"/>
                      </a:solidFill>
                      <a:cs typeface="Arial"/>
                    </a:rPr>
                    <a:t>M+</a:t>
                  </a:r>
                </a:p>
              </p:txBody>
            </p:sp>
            <p:sp>
              <p:nvSpPr>
                <p:cNvPr id="161" name="TextBox 160"/>
                <p:cNvSpPr txBox="1"/>
                <p:nvPr/>
              </p:nvSpPr>
              <p:spPr>
                <a:xfrm>
                  <a:off x="5812384" y="5194221"/>
                  <a:ext cx="655065" cy="215444"/>
                </a:xfrm>
                <a:prstGeom prst="rect">
                  <a:avLst/>
                </a:prstGeom>
                <a:noFill/>
              </p:spPr>
              <p:txBody>
                <a:bodyPr wrap="square" rtlCol="0">
                  <a:spAutoFit/>
                </a:bodyPr>
                <a:lstStyle/>
                <a:p>
                  <a:r>
                    <a:rPr lang="en-US" sz="800" dirty="0" smtClean="0">
                      <a:solidFill>
                        <a:srgbClr val="262626"/>
                      </a:solidFill>
                      <a:cs typeface="Arial"/>
                    </a:rPr>
                    <a:t>SWEDEN</a:t>
                  </a:r>
                </a:p>
              </p:txBody>
            </p:sp>
          </p:grpSp>
          <p:grpSp>
            <p:nvGrpSpPr>
              <p:cNvPr id="149" name="Group 148"/>
              <p:cNvGrpSpPr/>
              <p:nvPr/>
            </p:nvGrpSpPr>
            <p:grpSpPr>
              <a:xfrm>
                <a:off x="5742781" y="1529938"/>
                <a:ext cx="1136674" cy="433820"/>
                <a:chOff x="5812382" y="4975845"/>
                <a:chExt cx="1136674" cy="433820"/>
              </a:xfrm>
            </p:grpSpPr>
            <p:sp>
              <p:nvSpPr>
                <p:cNvPr id="150" name="TextBox 149"/>
                <p:cNvSpPr txBox="1"/>
                <p:nvPr/>
              </p:nvSpPr>
              <p:spPr>
                <a:xfrm>
                  <a:off x="5812382" y="4975845"/>
                  <a:ext cx="1013809" cy="338554"/>
                </a:xfrm>
                <a:prstGeom prst="rect">
                  <a:avLst/>
                </a:prstGeom>
                <a:noFill/>
              </p:spPr>
              <p:txBody>
                <a:bodyPr wrap="square" rtlCol="0">
                  <a:spAutoFit/>
                </a:bodyPr>
                <a:lstStyle/>
                <a:p>
                  <a:r>
                    <a:rPr lang="en-US" sz="1600" b="1" dirty="0">
                      <a:solidFill>
                        <a:srgbClr val="262626"/>
                      </a:solidFill>
                      <a:cs typeface="Arial"/>
                    </a:rPr>
                    <a:t>5</a:t>
                  </a:r>
                  <a:r>
                    <a:rPr lang="en-US" sz="1200" b="1" dirty="0" smtClean="0">
                      <a:solidFill>
                        <a:srgbClr val="262626"/>
                      </a:solidFill>
                      <a:cs typeface="Arial"/>
                    </a:rPr>
                    <a:t>M+</a:t>
                  </a:r>
                </a:p>
              </p:txBody>
            </p:sp>
            <p:sp>
              <p:nvSpPr>
                <p:cNvPr id="151" name="TextBox 150"/>
                <p:cNvSpPr txBox="1"/>
                <p:nvPr/>
              </p:nvSpPr>
              <p:spPr>
                <a:xfrm>
                  <a:off x="5812384" y="5194221"/>
                  <a:ext cx="1136672" cy="215444"/>
                </a:xfrm>
                <a:prstGeom prst="rect">
                  <a:avLst/>
                </a:prstGeom>
                <a:noFill/>
              </p:spPr>
              <p:txBody>
                <a:bodyPr wrap="square" rtlCol="0">
                  <a:spAutoFit/>
                </a:bodyPr>
                <a:lstStyle/>
                <a:p>
                  <a:r>
                    <a:rPr lang="en-US" sz="800" dirty="0" smtClean="0">
                      <a:solidFill>
                        <a:srgbClr val="262626"/>
                      </a:solidFill>
                      <a:cs typeface="Arial"/>
                    </a:rPr>
                    <a:t>SPAIN</a:t>
                  </a:r>
                </a:p>
              </p:txBody>
            </p:sp>
          </p:grpSp>
        </p:grpSp>
        <p:cxnSp>
          <p:nvCxnSpPr>
            <p:cNvPr id="182" name="Straight Connector 181"/>
            <p:cNvCxnSpPr/>
            <p:nvPr/>
          </p:nvCxnSpPr>
          <p:spPr>
            <a:xfrm flipV="1">
              <a:off x="4909715" y="4121977"/>
              <a:ext cx="0" cy="353351"/>
            </a:xfrm>
            <a:prstGeom prst="line">
              <a:avLst/>
            </a:prstGeom>
            <a:ln w="12700" cap="rnd">
              <a:solidFill>
                <a:schemeClr val="tx1">
                  <a:lumMod val="75000"/>
                  <a:lumOff val="25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83" name="Straight Connector 182"/>
            <p:cNvCxnSpPr/>
            <p:nvPr/>
          </p:nvCxnSpPr>
          <p:spPr>
            <a:xfrm flipH="1">
              <a:off x="3881355" y="4477862"/>
              <a:ext cx="1027220" cy="0"/>
            </a:xfrm>
            <a:prstGeom prst="line">
              <a:avLst/>
            </a:prstGeom>
            <a:ln w="12700" cap="rnd">
              <a:solidFill>
                <a:schemeClr val="tx1">
                  <a:lumMod val="75000"/>
                  <a:lumOff val="25000"/>
                </a:schemeClr>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flipH="1">
              <a:off x="4539540" y="2370606"/>
              <a:ext cx="2777859" cy="0"/>
            </a:xfrm>
            <a:prstGeom prst="line">
              <a:avLst/>
            </a:prstGeom>
            <a:ln w="12700" cap="rnd">
              <a:solidFill>
                <a:schemeClr val="tx1">
                  <a:lumMod val="75000"/>
                  <a:lumOff val="25000"/>
                </a:schemeClr>
              </a:solidFill>
              <a:tailEnd type="none"/>
            </a:ln>
            <a:effectLst/>
          </p:spPr>
          <p:style>
            <a:lnRef idx="2">
              <a:schemeClr val="accent1"/>
            </a:lnRef>
            <a:fillRef idx="0">
              <a:schemeClr val="accent1"/>
            </a:fillRef>
            <a:effectRef idx="1">
              <a:schemeClr val="accent1"/>
            </a:effectRef>
            <a:fontRef idx="minor">
              <a:schemeClr val="tx1"/>
            </a:fontRef>
          </p:style>
        </p:cxnSp>
      </p:grpSp>
      <p:sp>
        <p:nvSpPr>
          <p:cNvPr id="206" name="Rectangle 205"/>
          <p:cNvSpPr/>
          <p:nvPr/>
        </p:nvSpPr>
        <p:spPr>
          <a:xfrm>
            <a:off x="1" y="4918365"/>
            <a:ext cx="9154668" cy="1478332"/>
          </a:xfrm>
          <a:prstGeom prst="rect">
            <a:avLst/>
          </a:prstGeom>
          <a:gradFill flip="none" rotWithShape="1">
            <a:gsLst>
              <a:gs pos="0">
                <a:schemeClr val="tx1">
                  <a:alpha val="86000"/>
                </a:schemeClr>
              </a:gs>
              <a:gs pos="100000">
                <a:schemeClr val="tx1">
                  <a:alpha val="86000"/>
                </a:schemeClr>
              </a:gs>
              <a:gs pos="25000">
                <a:schemeClr val="tx1">
                  <a:alpha val="92000"/>
                </a:schemeClr>
              </a:gs>
              <a:gs pos="78000">
                <a:schemeClr val="tx1">
                  <a:alpha val="92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rgbClr val="C10059"/>
              </a:solidFill>
            </a:endParaRPr>
          </a:p>
          <a:p>
            <a:pPr algn="ctr"/>
            <a:endParaRPr lang="en-US" dirty="0">
              <a:solidFill>
                <a:srgbClr val="C10059"/>
              </a:solidFill>
            </a:endParaRPr>
          </a:p>
        </p:txBody>
      </p:sp>
      <p:sp>
        <p:nvSpPr>
          <p:cNvPr id="207" name="TextBox 206"/>
          <p:cNvSpPr txBox="1"/>
          <p:nvPr/>
        </p:nvSpPr>
        <p:spPr>
          <a:xfrm>
            <a:off x="783994" y="5131594"/>
            <a:ext cx="2195307" cy="1015663"/>
          </a:xfrm>
          <a:prstGeom prst="rect">
            <a:avLst/>
          </a:prstGeom>
          <a:noFill/>
        </p:spPr>
        <p:txBody>
          <a:bodyPr wrap="none" rtlCol="0">
            <a:spAutoFit/>
          </a:bodyPr>
          <a:lstStyle/>
          <a:p>
            <a:pPr marL="457120" indent="-457120" algn="ctr">
              <a:spcBef>
                <a:spcPct val="20000"/>
              </a:spcBef>
              <a:buClr>
                <a:srgbClr val="0072B2"/>
              </a:buClr>
            </a:pPr>
            <a:r>
              <a:rPr lang="en-US" sz="6000" b="1" dirty="0" smtClean="0">
                <a:solidFill>
                  <a:srgbClr val="FFFFFF"/>
                </a:solidFill>
                <a:cs typeface="Arial" pitchFamily="34" charset="0"/>
              </a:rPr>
              <a:t>277</a:t>
            </a:r>
            <a:r>
              <a:rPr lang="en-US" sz="6000" b="1" baseline="1000" dirty="0" smtClean="0">
                <a:solidFill>
                  <a:srgbClr val="FFFFFF"/>
                </a:solidFill>
                <a:cs typeface="Arial" pitchFamily="34" charset="0"/>
              </a:rPr>
              <a:t>M</a:t>
            </a:r>
            <a:r>
              <a:rPr lang="en-US" sz="6000" b="1" baseline="1000" dirty="0">
                <a:solidFill>
                  <a:srgbClr val="FFFFFF"/>
                </a:solidFill>
                <a:cs typeface="Arial" pitchFamily="34" charset="0"/>
              </a:rPr>
              <a:t>+</a:t>
            </a:r>
          </a:p>
        </p:txBody>
      </p:sp>
      <p:sp>
        <p:nvSpPr>
          <p:cNvPr id="208" name="TextBox 207"/>
          <p:cNvSpPr txBox="1"/>
          <p:nvPr/>
        </p:nvSpPr>
        <p:spPr>
          <a:xfrm>
            <a:off x="2890169" y="5403414"/>
            <a:ext cx="1985055" cy="646331"/>
          </a:xfrm>
          <a:prstGeom prst="rect">
            <a:avLst/>
          </a:prstGeom>
          <a:noFill/>
        </p:spPr>
        <p:txBody>
          <a:bodyPr wrap="square" rtlCol="0">
            <a:spAutoFit/>
          </a:bodyPr>
          <a:lstStyle/>
          <a:p>
            <a:r>
              <a:rPr lang="en-US" dirty="0" smtClean="0">
                <a:solidFill>
                  <a:srgbClr val="FFFFFF"/>
                </a:solidFill>
                <a:cs typeface="Arial"/>
              </a:rPr>
              <a:t>Members</a:t>
            </a:r>
          </a:p>
          <a:p>
            <a:r>
              <a:rPr lang="en-US" dirty="0" smtClean="0">
                <a:solidFill>
                  <a:srgbClr val="FFFFFF"/>
                </a:solidFill>
                <a:cs typeface="Arial"/>
              </a:rPr>
              <a:t>worldwide</a:t>
            </a:r>
            <a:endParaRPr lang="en-US" dirty="0">
              <a:solidFill>
                <a:srgbClr val="FFFFFF"/>
              </a:solidFill>
              <a:cs typeface="Arial"/>
            </a:endParaRPr>
          </a:p>
        </p:txBody>
      </p:sp>
      <p:sp>
        <p:nvSpPr>
          <p:cNvPr id="209" name="TextBox 208"/>
          <p:cNvSpPr txBox="1"/>
          <p:nvPr/>
        </p:nvSpPr>
        <p:spPr>
          <a:xfrm>
            <a:off x="5002892" y="5115103"/>
            <a:ext cx="1110530" cy="584776"/>
          </a:xfrm>
          <a:prstGeom prst="rect">
            <a:avLst/>
          </a:prstGeom>
          <a:noFill/>
        </p:spPr>
        <p:txBody>
          <a:bodyPr wrap="square" rtlCol="0">
            <a:spAutoFit/>
          </a:bodyPr>
          <a:lstStyle/>
          <a:p>
            <a:pPr marL="457120" indent="-457120" algn="r">
              <a:spcBef>
                <a:spcPct val="20000"/>
              </a:spcBef>
              <a:buClr>
                <a:srgbClr val="0072B2"/>
              </a:buClr>
            </a:pPr>
            <a:r>
              <a:rPr lang="en-US" sz="3200" b="1" dirty="0" smtClean="0">
                <a:solidFill>
                  <a:srgbClr val="FFFFFF"/>
                </a:solidFill>
                <a:cs typeface="Arial" pitchFamily="34" charset="0"/>
              </a:rPr>
              <a:t>+2 </a:t>
            </a:r>
            <a:endParaRPr lang="en-US" sz="3200" b="1" baseline="1000" dirty="0">
              <a:solidFill>
                <a:srgbClr val="FFFFFF"/>
              </a:solidFill>
              <a:cs typeface="Arial" pitchFamily="34" charset="0"/>
            </a:endParaRPr>
          </a:p>
        </p:txBody>
      </p:sp>
      <p:sp>
        <p:nvSpPr>
          <p:cNvPr id="210" name="TextBox 209"/>
          <p:cNvSpPr txBox="1"/>
          <p:nvPr/>
        </p:nvSpPr>
        <p:spPr>
          <a:xfrm>
            <a:off x="6107925" y="5249475"/>
            <a:ext cx="3188649" cy="369332"/>
          </a:xfrm>
          <a:prstGeom prst="rect">
            <a:avLst/>
          </a:prstGeom>
          <a:noFill/>
        </p:spPr>
        <p:txBody>
          <a:bodyPr wrap="square" rtlCol="0">
            <a:spAutoFit/>
          </a:bodyPr>
          <a:lstStyle/>
          <a:p>
            <a:r>
              <a:rPr lang="en-US" dirty="0" smtClean="0">
                <a:solidFill>
                  <a:srgbClr val="FFFFFF"/>
                </a:solidFill>
                <a:cs typeface="Arial"/>
              </a:rPr>
              <a:t>New members per second </a:t>
            </a:r>
            <a:endParaRPr lang="en-US" dirty="0">
              <a:solidFill>
                <a:srgbClr val="FFFFFF"/>
              </a:solidFill>
              <a:cs typeface="Arial"/>
            </a:endParaRPr>
          </a:p>
        </p:txBody>
      </p:sp>
      <p:cxnSp>
        <p:nvCxnSpPr>
          <p:cNvPr id="211" name="Straight Connector 210"/>
          <p:cNvCxnSpPr/>
          <p:nvPr/>
        </p:nvCxnSpPr>
        <p:spPr>
          <a:xfrm>
            <a:off x="4641648" y="5147769"/>
            <a:ext cx="0" cy="1025204"/>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2" name="TextBox 211"/>
          <p:cNvSpPr txBox="1"/>
          <p:nvPr/>
        </p:nvSpPr>
        <p:spPr>
          <a:xfrm>
            <a:off x="4760996" y="5575388"/>
            <a:ext cx="1350894" cy="584776"/>
          </a:xfrm>
          <a:prstGeom prst="rect">
            <a:avLst/>
          </a:prstGeom>
          <a:noFill/>
        </p:spPr>
        <p:txBody>
          <a:bodyPr wrap="square" rtlCol="0">
            <a:spAutoFit/>
          </a:bodyPr>
          <a:lstStyle/>
          <a:p>
            <a:pPr marL="457120" indent="-457120" algn="r">
              <a:spcBef>
                <a:spcPct val="20000"/>
              </a:spcBef>
              <a:buClr>
                <a:srgbClr val="0072B2"/>
              </a:buClr>
            </a:pPr>
            <a:r>
              <a:rPr lang="en-US" sz="3200" b="1" dirty="0" smtClean="0">
                <a:solidFill>
                  <a:srgbClr val="FFFFFF"/>
                </a:solidFill>
                <a:cs typeface="Arial" pitchFamily="34" charset="0"/>
              </a:rPr>
              <a:t>187</a:t>
            </a:r>
            <a:r>
              <a:rPr lang="en-US" sz="2400" b="1" dirty="0" smtClean="0">
                <a:solidFill>
                  <a:srgbClr val="FFFFFF"/>
                </a:solidFill>
                <a:cs typeface="Arial" pitchFamily="34" charset="0"/>
              </a:rPr>
              <a:t>M</a:t>
            </a:r>
            <a:r>
              <a:rPr lang="en-US" sz="3200" b="1" dirty="0" smtClean="0">
                <a:solidFill>
                  <a:srgbClr val="FFFFFF"/>
                </a:solidFill>
                <a:cs typeface="Arial" pitchFamily="34" charset="0"/>
              </a:rPr>
              <a:t> </a:t>
            </a:r>
            <a:endParaRPr lang="en-US" sz="3200" b="1" baseline="1000" dirty="0">
              <a:solidFill>
                <a:srgbClr val="FFFFFF"/>
              </a:solidFill>
              <a:cs typeface="Arial" pitchFamily="34" charset="0"/>
            </a:endParaRPr>
          </a:p>
        </p:txBody>
      </p:sp>
      <p:sp>
        <p:nvSpPr>
          <p:cNvPr id="213" name="TextBox 212"/>
          <p:cNvSpPr txBox="1"/>
          <p:nvPr/>
        </p:nvSpPr>
        <p:spPr>
          <a:xfrm>
            <a:off x="6106393" y="5709760"/>
            <a:ext cx="3188649" cy="369332"/>
          </a:xfrm>
          <a:prstGeom prst="rect">
            <a:avLst/>
          </a:prstGeom>
          <a:noFill/>
        </p:spPr>
        <p:txBody>
          <a:bodyPr wrap="square" rtlCol="0">
            <a:spAutoFit/>
          </a:bodyPr>
          <a:lstStyle/>
          <a:p>
            <a:r>
              <a:rPr lang="en-US" dirty="0" smtClean="0">
                <a:solidFill>
                  <a:srgbClr val="FFFFFF"/>
                </a:solidFill>
                <a:cs typeface="Arial"/>
              </a:rPr>
              <a:t>Monthly unique visitors</a:t>
            </a:r>
            <a:endParaRPr lang="en-US" dirty="0">
              <a:solidFill>
                <a:srgbClr val="FFFFFF"/>
              </a:solidFill>
              <a:cs typeface="Arial"/>
            </a:endParaRPr>
          </a:p>
        </p:txBody>
      </p:sp>
    </p:spTree>
    <p:extLst>
      <p:ext uri="{BB962C8B-B14F-4D97-AF65-F5344CB8AC3E}">
        <p14:creationId xmlns:p14="http://schemas.microsoft.com/office/powerpoint/2010/main" val="1435697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2"/>
          <p:cNvPicPr>
            <a:picLocks noChangeAspect="1" noChangeArrowheads="1"/>
          </p:cNvPicPr>
          <p:nvPr/>
        </p:nvPicPr>
        <p:blipFill>
          <a:blip r:embed="rId3"/>
          <a:srcRect l="5338" r="2381"/>
          <a:stretch>
            <a:fillRect/>
          </a:stretch>
        </p:blipFill>
        <p:spPr bwMode="auto">
          <a:xfrm>
            <a:off x="0" y="996950"/>
            <a:ext cx="9144000" cy="5334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 name="Picture 2"/>
          <p:cNvPicPr>
            <a:picLocks noChangeAspect="1" noChangeArrowheads="1"/>
          </p:cNvPicPr>
          <p:nvPr/>
        </p:nvPicPr>
        <p:blipFill>
          <a:blip r:embed="rId4"/>
          <a:stretch>
            <a:fillRect/>
          </a:stretch>
        </p:blipFill>
        <p:spPr bwMode="auto">
          <a:xfrm>
            <a:off x="4763" y="996950"/>
            <a:ext cx="9134475" cy="5334000"/>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Rectangle 1"/>
          <p:cNvSpPr/>
          <p:nvPr/>
        </p:nvSpPr>
        <p:spPr>
          <a:xfrm>
            <a:off x="0" y="0"/>
            <a:ext cx="9144000" cy="6858000"/>
          </a:xfrm>
          <a:prstGeom prst="rect">
            <a:avLst/>
          </a:prstGeom>
          <a:gradFill flip="none" rotWithShape="1">
            <a:gsLst>
              <a:gs pos="85000">
                <a:schemeClr val="bg1"/>
              </a:gs>
              <a:gs pos="54000">
                <a:schemeClr val="bg1">
                  <a:alpha val="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lIns="54805" tIns="27403" rIns="54805" bIns="27403" anchor="ctr"/>
          <a:lstStyle/>
          <a:p>
            <a:pPr algn="ctr">
              <a:defRPr/>
            </a:pPr>
            <a:endParaRPr lang="en-US" dirty="0">
              <a:solidFill>
                <a:srgbClr val="FFFFFF"/>
              </a:solidFill>
              <a:latin typeface="Century Gothic" pitchFamily="34" charset="0"/>
            </a:endParaRPr>
          </a:p>
        </p:txBody>
      </p:sp>
      <p:pic>
        <p:nvPicPr>
          <p:cNvPr id="6" name="Picture 5" descr="05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81138" y="3092450"/>
            <a:ext cx="363537"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07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1682750"/>
            <a:ext cx="363538"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063.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81463" y="2212975"/>
            <a:ext cx="381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068.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297738" y="2257425"/>
            <a:ext cx="32702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074.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58863" y="2517775"/>
            <a:ext cx="3619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1752600" y="2139950"/>
            <a:ext cx="434975"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085.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176463" y="2076450"/>
            <a:ext cx="325437"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092.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884738" y="4910138"/>
            <a:ext cx="355600"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109.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95338" y="2224088"/>
            <a:ext cx="4365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100.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673600" y="1806575"/>
            <a:ext cx="3270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093.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376738" y="1987550"/>
            <a:ext cx="309562"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080.jp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7899400" y="2381250"/>
            <a:ext cx="363538"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106.jp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391400" y="2597150"/>
            <a:ext cx="3270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281.jp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6240463" y="2732088"/>
            <a:ext cx="34448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055.jp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998663" y="3578225"/>
            <a:ext cx="381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2286000" y="3473450"/>
            <a:ext cx="381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21" cstate="email">
            <a:extLst>
              <a:ext uri="{28A0092B-C50C-407E-A947-70E740481C1C}">
                <a14:useLocalDpi xmlns:a14="http://schemas.microsoft.com/office/drawing/2010/main" val="0"/>
              </a:ext>
            </a:extLst>
          </a:blip>
          <a:srcRect/>
          <a:stretch>
            <a:fillRect/>
          </a:stretch>
        </p:blipFill>
        <p:spPr bwMode="auto">
          <a:xfrm>
            <a:off x="2895600" y="4851400"/>
            <a:ext cx="42545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22" cstate="email">
            <a:extLst>
              <a:ext uri="{28A0092B-C50C-407E-A947-70E740481C1C}">
                <a14:useLocalDpi xmlns:a14="http://schemas.microsoft.com/office/drawing/2010/main" val="0"/>
              </a:ext>
            </a:extLst>
          </a:blip>
          <a:srcRect/>
          <a:stretch>
            <a:fillRect/>
          </a:stretch>
        </p:blipFill>
        <p:spPr bwMode="auto">
          <a:xfrm>
            <a:off x="6553200" y="2887663"/>
            <a:ext cx="258763"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23" cstate="email">
            <a:extLst>
              <a:ext uri="{28A0092B-C50C-407E-A947-70E740481C1C}">
                <a14:useLocalDpi xmlns:a14="http://schemas.microsoft.com/office/drawing/2010/main" val="0"/>
              </a:ext>
            </a:extLst>
          </a:blip>
          <a:srcRect/>
          <a:stretch>
            <a:fillRect/>
          </a:stretch>
        </p:blipFill>
        <p:spPr bwMode="auto">
          <a:xfrm>
            <a:off x="4953000" y="4445000"/>
            <a:ext cx="25876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p:cNvPicPr>
          <p:nvPr/>
        </p:nvPicPr>
        <p:blipFill>
          <a:blip r:embed="rId24" cstate="email">
            <a:extLst>
              <a:ext uri="{28A0092B-C50C-407E-A947-70E740481C1C}">
                <a14:useLocalDpi xmlns:a14="http://schemas.microsoft.com/office/drawing/2010/main" val="0"/>
              </a:ext>
            </a:extLst>
          </a:blip>
          <a:srcRect/>
          <a:stretch>
            <a:fillRect/>
          </a:stretch>
        </p:blipFill>
        <p:spPr bwMode="auto">
          <a:xfrm>
            <a:off x="4665663" y="5314950"/>
            <a:ext cx="258762"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p:cNvPicPr>
            <a:picLocks noChangeAspect="1"/>
          </p:cNvPicPr>
          <p:nvPr/>
        </p:nvPicPr>
        <p:blipFill>
          <a:blip r:embed="rId25" cstate="email">
            <a:extLst>
              <a:ext uri="{28A0092B-C50C-407E-A947-70E740481C1C}">
                <a14:useLocalDpi xmlns:a14="http://schemas.microsoft.com/office/drawing/2010/main" val="0"/>
              </a:ext>
            </a:extLst>
          </a:blip>
          <a:srcRect/>
          <a:stretch>
            <a:fillRect/>
          </a:stretch>
        </p:blipFill>
        <p:spPr bwMode="auto">
          <a:xfrm>
            <a:off x="6324600" y="3225800"/>
            <a:ext cx="25876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p:cNvPicPr>
            <a:picLocks noChangeAspect="1"/>
          </p:cNvPicPr>
          <p:nvPr/>
        </p:nvPicPr>
        <p:blipFill>
          <a:blip r:embed="rId26" cstate="email">
            <a:extLst>
              <a:ext uri="{28A0092B-C50C-407E-A947-70E740481C1C}">
                <a14:useLocalDpi xmlns:a14="http://schemas.microsoft.com/office/drawing/2010/main" val="0"/>
              </a:ext>
            </a:extLst>
          </a:blip>
          <a:srcRect/>
          <a:stretch>
            <a:fillRect/>
          </a:stretch>
        </p:blipFill>
        <p:spPr bwMode="auto">
          <a:xfrm>
            <a:off x="6138863" y="3067050"/>
            <a:ext cx="217487"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p:cNvPicPr>
          <p:nvPr/>
        </p:nvPicPr>
        <p:blipFill>
          <a:blip r:embed="rId27" cstate="email">
            <a:extLst>
              <a:ext uri="{28A0092B-C50C-407E-A947-70E740481C1C}">
                <a14:useLocalDpi xmlns:a14="http://schemas.microsoft.com/office/drawing/2010/main" val="0"/>
              </a:ext>
            </a:extLst>
          </a:blip>
          <a:srcRect/>
          <a:stretch>
            <a:fillRect/>
          </a:stretch>
        </p:blipFill>
        <p:spPr bwMode="auto">
          <a:xfrm>
            <a:off x="2209800" y="5461000"/>
            <a:ext cx="25876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p:cNvPicPr>
            <a:picLocks noChangeAspect="1"/>
          </p:cNvPicPr>
          <p:nvPr/>
        </p:nvPicPr>
        <p:blipFill>
          <a:blip r:embed="rId28" cstate="email">
            <a:extLst>
              <a:ext uri="{28A0092B-C50C-407E-A947-70E740481C1C}">
                <a14:useLocalDpi xmlns:a14="http://schemas.microsoft.com/office/drawing/2010/main" val="0"/>
              </a:ext>
            </a:extLst>
          </a:blip>
          <a:srcRect/>
          <a:stretch>
            <a:fillRect/>
          </a:stretch>
        </p:blipFill>
        <p:spPr bwMode="auto">
          <a:xfrm>
            <a:off x="2532063" y="5337175"/>
            <a:ext cx="258762"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noChangeAspect="1"/>
          </p:cNvPicPr>
          <p:nvPr/>
        </p:nvPicPr>
        <p:blipFill>
          <a:blip r:embed="rId29" cstate="email">
            <a:extLst>
              <a:ext uri="{28A0092B-C50C-407E-A947-70E740481C1C}">
                <a14:useLocalDpi xmlns:a14="http://schemas.microsoft.com/office/drawing/2010/main" val="0"/>
              </a:ext>
            </a:extLst>
          </a:blip>
          <a:srcRect/>
          <a:stretch>
            <a:fillRect/>
          </a:stretch>
        </p:blipFill>
        <p:spPr bwMode="auto">
          <a:xfrm>
            <a:off x="2286000" y="6107113"/>
            <a:ext cx="169863"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p:cNvPicPr>
            <a:picLocks noChangeAspect="1"/>
          </p:cNvPicPr>
          <p:nvPr/>
        </p:nvPicPr>
        <p:blipFill>
          <a:blip r:embed="rId30" cstate="email">
            <a:extLst>
              <a:ext uri="{28A0092B-C50C-407E-A947-70E740481C1C}">
                <a14:useLocalDpi xmlns:a14="http://schemas.microsoft.com/office/drawing/2010/main" val="0"/>
              </a:ext>
            </a:extLst>
          </a:blip>
          <a:srcRect/>
          <a:stretch>
            <a:fillRect/>
          </a:stretch>
        </p:blipFill>
        <p:spPr bwMode="auto">
          <a:xfrm>
            <a:off x="2438400" y="4749800"/>
            <a:ext cx="2571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p:cNvPicPr>
            <a:picLocks noChangeAspect="1"/>
          </p:cNvPicPr>
          <p:nvPr/>
        </p:nvPicPr>
        <p:blipFill>
          <a:blip r:embed="rId31" cstate="email">
            <a:extLst>
              <a:ext uri="{28A0092B-C50C-407E-A947-70E740481C1C}">
                <a14:useLocalDpi xmlns:a14="http://schemas.microsoft.com/office/drawing/2010/main" val="0"/>
              </a:ext>
            </a:extLst>
          </a:blip>
          <a:srcRect/>
          <a:stretch>
            <a:fillRect/>
          </a:stretch>
        </p:blipFill>
        <p:spPr bwMode="auto">
          <a:xfrm>
            <a:off x="3116263" y="4083050"/>
            <a:ext cx="222250"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p:cNvPicPr>
            <a:picLocks noChangeAspect="1"/>
          </p:cNvPicPr>
          <p:nvPr/>
        </p:nvPicPr>
        <p:blipFill>
          <a:blip r:embed="rId32" cstate="email">
            <a:extLst>
              <a:ext uri="{28A0092B-C50C-407E-A947-70E740481C1C}">
                <a14:useLocalDpi xmlns:a14="http://schemas.microsoft.com/office/drawing/2010/main" val="0"/>
              </a:ext>
            </a:extLst>
          </a:blip>
          <a:srcRect/>
          <a:stretch>
            <a:fillRect/>
          </a:stretch>
        </p:blipFill>
        <p:spPr bwMode="auto">
          <a:xfrm>
            <a:off x="1557338" y="2457450"/>
            <a:ext cx="222250"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p:cNvPicPr>
            <a:picLocks noChangeAspect="1"/>
          </p:cNvPicPr>
          <p:nvPr/>
        </p:nvPicPr>
        <p:blipFill>
          <a:blip r:embed="rId33" cstate="email">
            <a:extLst>
              <a:ext uri="{28A0092B-C50C-407E-A947-70E740481C1C}">
                <a14:useLocalDpi xmlns:a14="http://schemas.microsoft.com/office/drawing/2010/main" val="0"/>
              </a:ext>
            </a:extLst>
          </a:blip>
          <a:srcRect/>
          <a:stretch>
            <a:fillRect/>
          </a:stretch>
        </p:blipFill>
        <p:spPr bwMode="auto">
          <a:xfrm>
            <a:off x="1066800" y="1701800"/>
            <a:ext cx="222250"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p:cNvPicPr>
            <a:picLocks noChangeAspect="1"/>
          </p:cNvPicPr>
          <p:nvPr/>
        </p:nvPicPr>
        <p:blipFill>
          <a:blip r:embed="rId34" cstate="email">
            <a:extLst>
              <a:ext uri="{28A0092B-C50C-407E-A947-70E740481C1C}">
                <a14:useLocalDpi xmlns:a14="http://schemas.microsoft.com/office/drawing/2010/main" val="0"/>
              </a:ext>
            </a:extLst>
          </a:blip>
          <a:srcRect/>
          <a:stretch>
            <a:fillRect/>
          </a:stretch>
        </p:blipFill>
        <p:spPr bwMode="auto">
          <a:xfrm>
            <a:off x="1912938" y="2638425"/>
            <a:ext cx="265112"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p:cNvPicPr>
            <a:picLocks noChangeAspect="1"/>
          </p:cNvPicPr>
          <p:nvPr/>
        </p:nvPicPr>
        <p:blipFill>
          <a:blip r:embed="rId35" cstate="email">
            <a:extLst>
              <a:ext uri="{28A0092B-C50C-407E-A947-70E740481C1C}">
                <a14:useLocalDpi xmlns:a14="http://schemas.microsoft.com/office/drawing/2010/main" val="0"/>
              </a:ext>
            </a:extLst>
          </a:blip>
          <a:srcRect/>
          <a:stretch>
            <a:fillRect/>
          </a:stretch>
        </p:blipFill>
        <p:spPr bwMode="auto">
          <a:xfrm>
            <a:off x="1371600" y="2616200"/>
            <a:ext cx="222250"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p:cNvPicPr>
            <a:picLocks noChangeAspect="1"/>
          </p:cNvPicPr>
          <p:nvPr/>
        </p:nvPicPr>
        <p:blipFill>
          <a:blip r:embed="rId36" cstate="email">
            <a:extLst>
              <a:ext uri="{28A0092B-C50C-407E-A947-70E740481C1C}">
                <a14:useLocalDpi xmlns:a14="http://schemas.microsoft.com/office/drawing/2010/main" val="0"/>
              </a:ext>
            </a:extLst>
          </a:blip>
          <a:srcRect/>
          <a:stretch>
            <a:fillRect/>
          </a:stretch>
        </p:blipFill>
        <p:spPr bwMode="auto">
          <a:xfrm>
            <a:off x="5138738" y="2616200"/>
            <a:ext cx="222250"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p:cNvPicPr>
            <a:picLocks noChangeAspect="1"/>
          </p:cNvPicPr>
          <p:nvPr/>
        </p:nvPicPr>
        <p:blipFill>
          <a:blip r:embed="rId37" cstate="email">
            <a:extLst>
              <a:ext uri="{28A0092B-C50C-407E-A947-70E740481C1C}">
                <a14:useLocalDpi xmlns:a14="http://schemas.microsoft.com/office/drawing/2010/main" val="0"/>
              </a:ext>
            </a:extLst>
          </a:blip>
          <a:srcRect/>
          <a:stretch>
            <a:fillRect/>
          </a:stretch>
        </p:blipFill>
        <p:spPr bwMode="auto">
          <a:xfrm>
            <a:off x="4953000" y="2209800"/>
            <a:ext cx="222250"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p:cNvPicPr>
            <a:picLocks noChangeAspect="1"/>
          </p:cNvPicPr>
          <p:nvPr/>
        </p:nvPicPr>
        <p:blipFill>
          <a:blip r:embed="rId38" cstate="email">
            <a:extLst>
              <a:ext uri="{28A0092B-C50C-407E-A947-70E740481C1C}">
                <a14:useLocalDpi xmlns:a14="http://schemas.microsoft.com/office/drawing/2010/main" val="0"/>
              </a:ext>
            </a:extLst>
          </a:blip>
          <a:srcRect/>
          <a:stretch>
            <a:fillRect/>
          </a:stretch>
        </p:blipFill>
        <p:spPr bwMode="auto">
          <a:xfrm>
            <a:off x="4876800" y="2006600"/>
            <a:ext cx="222250"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p:cNvPicPr>
            <a:picLocks noChangeAspect="1"/>
          </p:cNvPicPr>
          <p:nvPr/>
        </p:nvPicPr>
        <p:blipFill>
          <a:blip r:embed="rId39" cstate="email">
            <a:extLst>
              <a:ext uri="{28A0092B-C50C-407E-A947-70E740481C1C}">
                <a14:useLocalDpi xmlns:a14="http://schemas.microsoft.com/office/drawing/2010/main" val="0"/>
              </a:ext>
            </a:extLst>
          </a:blip>
          <a:srcRect/>
          <a:stretch>
            <a:fillRect/>
          </a:stretch>
        </p:blipFill>
        <p:spPr bwMode="auto">
          <a:xfrm>
            <a:off x="4826000" y="1328738"/>
            <a:ext cx="2047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p:cNvPicPr>
            <a:picLocks noChangeAspect="1"/>
          </p:cNvPicPr>
          <p:nvPr/>
        </p:nvPicPr>
        <p:blipFill>
          <a:blip r:embed="rId40" cstate="email">
            <a:extLst>
              <a:ext uri="{28A0092B-C50C-407E-A947-70E740481C1C}">
                <a14:useLocalDpi xmlns:a14="http://schemas.microsoft.com/office/drawing/2010/main" val="0"/>
              </a:ext>
            </a:extLst>
          </a:blip>
          <a:srcRect/>
          <a:stretch>
            <a:fillRect/>
          </a:stretch>
        </p:blipFill>
        <p:spPr bwMode="auto">
          <a:xfrm>
            <a:off x="4538663" y="1498600"/>
            <a:ext cx="258762"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p:cNvPicPr>
            <a:picLocks noChangeAspect="1"/>
          </p:cNvPicPr>
          <p:nvPr/>
        </p:nvPicPr>
        <p:blipFill>
          <a:blip r:embed="rId28" cstate="email">
            <a:extLst>
              <a:ext uri="{28A0092B-C50C-407E-A947-70E740481C1C}">
                <a14:useLocalDpi xmlns:a14="http://schemas.microsoft.com/office/drawing/2010/main" val="0"/>
              </a:ext>
            </a:extLst>
          </a:blip>
          <a:srcRect/>
          <a:stretch>
            <a:fillRect/>
          </a:stretch>
        </p:blipFill>
        <p:spPr bwMode="auto">
          <a:xfrm>
            <a:off x="6934200" y="2921000"/>
            <a:ext cx="25876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p:cNvPicPr>
            <a:picLocks noChangeAspect="1"/>
          </p:cNvPicPr>
          <p:nvPr/>
        </p:nvPicPr>
        <p:blipFill>
          <a:blip r:embed="rId35" cstate="email">
            <a:extLst>
              <a:ext uri="{28A0092B-C50C-407E-A947-70E740481C1C}">
                <a14:useLocalDpi xmlns:a14="http://schemas.microsoft.com/office/drawing/2010/main" val="0"/>
              </a:ext>
            </a:extLst>
          </a:blip>
          <a:srcRect/>
          <a:stretch>
            <a:fillRect/>
          </a:stretch>
        </p:blipFill>
        <p:spPr bwMode="auto">
          <a:xfrm>
            <a:off x="8077200" y="5562600"/>
            <a:ext cx="222250"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302.jpg"/>
          <p:cNvPicPr>
            <a:picLocks noChangeAspect="1"/>
          </p:cNvPicPr>
          <p:nvPr/>
        </p:nvPicPr>
        <p:blipFill>
          <a:blip r:embed="rId41">
            <a:extLst>
              <a:ext uri="{28A0092B-C50C-407E-A947-70E740481C1C}">
                <a14:useLocalDpi xmlns:a14="http://schemas.microsoft.com/office/drawing/2010/main" val="0"/>
              </a:ext>
            </a:extLst>
          </a:blip>
          <a:srcRect/>
          <a:stretch>
            <a:fillRect/>
          </a:stretch>
        </p:blipFill>
        <p:spPr bwMode="auto">
          <a:xfrm>
            <a:off x="8186738" y="5170488"/>
            <a:ext cx="381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p:cNvPicPr>
            <a:picLocks noChangeAspect="1"/>
          </p:cNvPicPr>
          <p:nvPr/>
        </p:nvPicPr>
        <p:blipFill>
          <a:blip r:embed="rId42" cstate="email">
            <a:extLst>
              <a:ext uri="{28A0092B-C50C-407E-A947-70E740481C1C}">
                <a14:useLocalDpi xmlns:a14="http://schemas.microsoft.com/office/drawing/2010/main" val="0"/>
              </a:ext>
            </a:extLst>
          </a:blip>
          <a:srcRect/>
          <a:stretch>
            <a:fillRect/>
          </a:stretch>
        </p:blipFill>
        <p:spPr bwMode="auto">
          <a:xfrm>
            <a:off x="5562600" y="1397000"/>
            <a:ext cx="363538"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p:cNvPicPr>
            <a:picLocks noChangeAspect="1"/>
          </p:cNvPicPr>
          <p:nvPr/>
        </p:nvPicPr>
        <p:blipFill>
          <a:blip r:embed="rId43" cstate="email">
            <a:extLst>
              <a:ext uri="{28A0092B-C50C-407E-A947-70E740481C1C}">
                <a14:useLocalDpi xmlns:a14="http://schemas.microsoft.com/office/drawing/2010/main" val="0"/>
              </a:ext>
            </a:extLst>
          </a:blip>
          <a:srcRect/>
          <a:stretch>
            <a:fillRect/>
          </a:stretch>
        </p:blipFill>
        <p:spPr bwMode="auto">
          <a:xfrm>
            <a:off x="7653338" y="1973263"/>
            <a:ext cx="2714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55"/>
          <p:cNvPicPr>
            <a:picLocks noChangeAspect="1"/>
          </p:cNvPicPr>
          <p:nvPr/>
        </p:nvPicPr>
        <p:blipFill>
          <a:blip r:embed="rId44" cstate="email">
            <a:extLst>
              <a:ext uri="{28A0092B-C50C-407E-A947-70E740481C1C}">
                <a14:useLocalDpi xmlns:a14="http://schemas.microsoft.com/office/drawing/2010/main" val="0"/>
              </a:ext>
            </a:extLst>
          </a:blip>
          <a:srcRect/>
          <a:stretch>
            <a:fillRect/>
          </a:stretch>
        </p:blipFill>
        <p:spPr bwMode="auto">
          <a:xfrm>
            <a:off x="6164263" y="3482975"/>
            <a:ext cx="217487"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56"/>
          <p:cNvPicPr>
            <a:picLocks noChangeAspect="1"/>
          </p:cNvPicPr>
          <p:nvPr/>
        </p:nvPicPr>
        <p:blipFill>
          <a:blip r:embed="rId45" cstate="email">
            <a:extLst>
              <a:ext uri="{28A0092B-C50C-407E-A947-70E740481C1C}">
                <a14:useLocalDpi xmlns:a14="http://schemas.microsoft.com/office/drawing/2010/main" val="0"/>
              </a:ext>
            </a:extLst>
          </a:blip>
          <a:srcRect/>
          <a:stretch>
            <a:fillRect/>
          </a:stretch>
        </p:blipFill>
        <p:spPr bwMode="auto">
          <a:xfrm>
            <a:off x="4562475" y="4865688"/>
            <a:ext cx="2095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65"/>
          <p:cNvGrpSpPr>
            <a:grpSpLocks/>
          </p:cNvGrpSpPr>
          <p:nvPr/>
        </p:nvGrpSpPr>
        <p:grpSpPr bwMode="auto">
          <a:xfrm>
            <a:off x="0" y="2630488"/>
            <a:ext cx="9153525" cy="1916112"/>
            <a:chOff x="0" y="7790637"/>
            <a:chExt cx="17090117" cy="2682719"/>
          </a:xfrm>
        </p:grpSpPr>
        <p:sp>
          <p:nvSpPr>
            <p:cNvPr id="61" name="Rectangle 60"/>
            <p:cNvSpPr/>
            <p:nvPr/>
          </p:nvSpPr>
          <p:spPr>
            <a:xfrm>
              <a:off x="0" y="7790637"/>
              <a:ext cx="17090117" cy="2682719"/>
            </a:xfrm>
            <a:prstGeom prst="rect">
              <a:avLst/>
            </a:prstGeom>
            <a:gradFill flip="none" rotWithShape="1">
              <a:gsLst>
                <a:gs pos="1000">
                  <a:schemeClr val="tx1">
                    <a:alpha val="0"/>
                  </a:schemeClr>
                </a:gs>
                <a:gs pos="99000">
                  <a:schemeClr val="tx1">
                    <a:alpha val="0"/>
                  </a:schemeClr>
                </a:gs>
                <a:gs pos="20000">
                  <a:schemeClr val="tx1">
                    <a:alpha val="90000"/>
                  </a:schemeClr>
                </a:gs>
                <a:gs pos="80000">
                  <a:schemeClr val="tx1">
                    <a:alpha val="90000"/>
                  </a:schemeClr>
                </a:gs>
                <a:gs pos="10000">
                  <a:schemeClr val="tx1">
                    <a:alpha val="40000"/>
                  </a:schemeClr>
                </a:gs>
                <a:gs pos="90000">
                  <a:schemeClr val="tx1">
                    <a:alpha val="4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C10059"/>
                </a:solidFill>
                <a:latin typeface="Century Gothic" pitchFamily="34" charset="0"/>
              </a:endParaRPr>
            </a:p>
            <a:p>
              <a:pPr algn="ctr">
                <a:defRPr/>
              </a:pPr>
              <a:endParaRPr lang="en-US" dirty="0">
                <a:solidFill>
                  <a:srgbClr val="C10059"/>
                </a:solidFill>
                <a:latin typeface="Century Gothic" pitchFamily="34" charset="0"/>
              </a:endParaRPr>
            </a:p>
          </p:txBody>
        </p:sp>
        <p:sp>
          <p:nvSpPr>
            <p:cNvPr id="65" name="Title 2"/>
            <p:cNvSpPr txBox="1">
              <a:spLocks/>
            </p:cNvSpPr>
            <p:nvPr/>
          </p:nvSpPr>
          <p:spPr>
            <a:xfrm>
              <a:off x="755807" y="7919550"/>
              <a:ext cx="15365100" cy="2300426"/>
            </a:xfrm>
            <a:prstGeom prst="rect">
              <a:avLst/>
            </a:prstGeom>
          </p:spPr>
          <p:txBody>
            <a:bodyPr lIns="0" tIns="85350" rIns="0" bIns="85350" anchor="ctr"/>
            <a:lstStyle>
              <a:lvl1pPr algn="ctr" defTabSz="853501" rtl="0" eaLnBrk="1" latinLnBrk="0" hangingPunct="1">
                <a:spcBef>
                  <a:spcPct val="0"/>
                </a:spcBef>
                <a:buNone/>
                <a:defRPr sz="5600" kern="1200">
                  <a:solidFill>
                    <a:srgbClr val="3C3D41"/>
                  </a:solidFill>
                  <a:latin typeface="Arial" pitchFamily="34" charset="0"/>
                  <a:ea typeface="+mj-ea"/>
                  <a:cs typeface="Arial" pitchFamily="34" charset="0"/>
                </a:defRPr>
              </a:lvl1pPr>
            </a:lstStyle>
            <a:p>
              <a:pPr>
                <a:defRPr/>
              </a:pPr>
              <a:r>
                <a:rPr lang="en-US" sz="4000" dirty="0" smtClean="0">
                  <a:solidFill>
                    <a:srgbClr val="FFFFFF"/>
                  </a:solidFill>
                  <a:latin typeface="Arial"/>
                </a:rPr>
                <a:t>Connect the world’s professionals to make them more productive and successful</a:t>
              </a:r>
              <a:endParaRPr lang="en-US" sz="4000" dirty="0">
                <a:latin typeface="Arial"/>
              </a:endParaRPr>
            </a:p>
          </p:txBody>
        </p:sp>
      </p:grpSp>
    </p:spTree>
    <p:extLst>
      <p:ext uri="{BB962C8B-B14F-4D97-AF65-F5344CB8AC3E}">
        <p14:creationId xmlns:p14="http://schemas.microsoft.com/office/powerpoint/2010/main" val="22188089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53" presetClass="entr" presetSubtype="16" fill="hold" nodeType="withEffect">
                                  <p:stCondLst>
                                    <p:cond delay="10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par>
                                <p:cTn id="23" presetID="53" presetClass="entr" presetSubtype="16" fill="hold" nodeType="withEffect">
                                  <p:stCondLst>
                                    <p:cond delay="10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par>
                                <p:cTn id="33" presetID="53" presetClass="entr" presetSubtype="1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par>
                                <p:cTn id="38" presetID="53" presetClass="entr" presetSubtype="16" fill="hold" nodeType="withEffect">
                                  <p:stCondLst>
                                    <p:cond delay="10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par>
                                <p:cTn id="43" presetID="53" presetClass="entr" presetSubtype="16"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par>
                                <p:cTn id="48" presetID="53" presetClass="entr" presetSubtype="16" fill="hold" nodeType="with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500" fill="hold"/>
                                        <p:tgtEl>
                                          <p:spTgt spid="14"/>
                                        </p:tgtEl>
                                        <p:attrNameLst>
                                          <p:attrName>ppt_w</p:attrName>
                                        </p:attrNameLst>
                                      </p:cBhvr>
                                      <p:tavLst>
                                        <p:tav tm="0">
                                          <p:val>
                                            <p:fltVal val="0"/>
                                          </p:val>
                                        </p:tav>
                                        <p:tav tm="100000">
                                          <p:val>
                                            <p:strVal val="#ppt_w"/>
                                          </p:val>
                                        </p:tav>
                                      </p:tavLst>
                                    </p:anim>
                                    <p:anim calcmode="lin" valueType="num">
                                      <p:cBhvr>
                                        <p:cTn id="51" dur="500" fill="hold"/>
                                        <p:tgtEl>
                                          <p:spTgt spid="14"/>
                                        </p:tgtEl>
                                        <p:attrNameLst>
                                          <p:attrName>ppt_h</p:attrName>
                                        </p:attrNameLst>
                                      </p:cBhvr>
                                      <p:tavLst>
                                        <p:tav tm="0">
                                          <p:val>
                                            <p:fltVal val="0"/>
                                          </p:val>
                                        </p:tav>
                                        <p:tav tm="100000">
                                          <p:val>
                                            <p:strVal val="#ppt_h"/>
                                          </p:val>
                                        </p:tav>
                                      </p:tavLst>
                                    </p:anim>
                                    <p:animEffect transition="in" filter="fade">
                                      <p:cBhvr>
                                        <p:cTn id="52" dur="500"/>
                                        <p:tgtEl>
                                          <p:spTgt spid="14"/>
                                        </p:tgtEl>
                                      </p:cBhvr>
                                    </p:animEffect>
                                  </p:childTnLst>
                                </p:cTn>
                              </p:par>
                              <p:par>
                                <p:cTn id="53" presetID="53" presetClass="entr" presetSubtype="16" fill="hold" nodeType="withEffect">
                                  <p:stCondLst>
                                    <p:cond delay="100"/>
                                  </p:stCondLst>
                                  <p:childTnLst>
                                    <p:set>
                                      <p:cBhvr>
                                        <p:cTn id="54" dur="1" fill="hold">
                                          <p:stCondLst>
                                            <p:cond delay="0"/>
                                          </p:stCondLst>
                                        </p:cTn>
                                        <p:tgtEl>
                                          <p:spTgt spid="15"/>
                                        </p:tgtEl>
                                        <p:attrNameLst>
                                          <p:attrName>style.visibility</p:attrName>
                                        </p:attrNameLst>
                                      </p:cBhvr>
                                      <p:to>
                                        <p:strVal val="visible"/>
                                      </p:to>
                                    </p:set>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animEffect transition="in" filter="fade">
                                      <p:cBhvr>
                                        <p:cTn id="57" dur="500"/>
                                        <p:tgtEl>
                                          <p:spTgt spid="15"/>
                                        </p:tgtEl>
                                      </p:cBhvr>
                                    </p:animEffect>
                                  </p:childTnLst>
                                </p:cTn>
                              </p:par>
                              <p:par>
                                <p:cTn id="58" presetID="53" presetClass="entr" presetSubtype="16" fill="hold" nodeType="with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p:cTn id="60" dur="500" fill="hold"/>
                                        <p:tgtEl>
                                          <p:spTgt spid="16"/>
                                        </p:tgtEl>
                                        <p:attrNameLst>
                                          <p:attrName>ppt_w</p:attrName>
                                        </p:attrNameLst>
                                      </p:cBhvr>
                                      <p:tavLst>
                                        <p:tav tm="0">
                                          <p:val>
                                            <p:fltVal val="0"/>
                                          </p:val>
                                        </p:tav>
                                        <p:tav tm="100000">
                                          <p:val>
                                            <p:strVal val="#ppt_w"/>
                                          </p:val>
                                        </p:tav>
                                      </p:tavLst>
                                    </p:anim>
                                    <p:anim calcmode="lin" valueType="num">
                                      <p:cBhvr>
                                        <p:cTn id="61" dur="500" fill="hold"/>
                                        <p:tgtEl>
                                          <p:spTgt spid="16"/>
                                        </p:tgtEl>
                                        <p:attrNameLst>
                                          <p:attrName>ppt_h</p:attrName>
                                        </p:attrNameLst>
                                      </p:cBhvr>
                                      <p:tavLst>
                                        <p:tav tm="0">
                                          <p:val>
                                            <p:fltVal val="0"/>
                                          </p:val>
                                        </p:tav>
                                        <p:tav tm="100000">
                                          <p:val>
                                            <p:strVal val="#ppt_h"/>
                                          </p:val>
                                        </p:tav>
                                      </p:tavLst>
                                    </p:anim>
                                    <p:animEffect transition="in" filter="fade">
                                      <p:cBhvr>
                                        <p:cTn id="62" dur="500"/>
                                        <p:tgtEl>
                                          <p:spTgt spid="16"/>
                                        </p:tgtEl>
                                      </p:cBhvr>
                                    </p:animEffect>
                                  </p:childTnLst>
                                </p:cTn>
                              </p:par>
                              <p:par>
                                <p:cTn id="63" presetID="53" presetClass="entr" presetSubtype="16"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500" fill="hold"/>
                                        <p:tgtEl>
                                          <p:spTgt spid="17"/>
                                        </p:tgtEl>
                                        <p:attrNameLst>
                                          <p:attrName>ppt_w</p:attrName>
                                        </p:attrNameLst>
                                      </p:cBhvr>
                                      <p:tavLst>
                                        <p:tav tm="0">
                                          <p:val>
                                            <p:fltVal val="0"/>
                                          </p:val>
                                        </p:tav>
                                        <p:tav tm="100000">
                                          <p:val>
                                            <p:strVal val="#ppt_w"/>
                                          </p:val>
                                        </p:tav>
                                      </p:tavLst>
                                    </p:anim>
                                    <p:anim calcmode="lin" valueType="num">
                                      <p:cBhvr>
                                        <p:cTn id="66" dur="500" fill="hold"/>
                                        <p:tgtEl>
                                          <p:spTgt spid="17"/>
                                        </p:tgtEl>
                                        <p:attrNameLst>
                                          <p:attrName>ppt_h</p:attrName>
                                        </p:attrNameLst>
                                      </p:cBhvr>
                                      <p:tavLst>
                                        <p:tav tm="0">
                                          <p:val>
                                            <p:fltVal val="0"/>
                                          </p:val>
                                        </p:tav>
                                        <p:tav tm="100000">
                                          <p:val>
                                            <p:strVal val="#ppt_h"/>
                                          </p:val>
                                        </p:tav>
                                      </p:tavLst>
                                    </p:anim>
                                    <p:animEffect transition="in" filter="fade">
                                      <p:cBhvr>
                                        <p:cTn id="67" dur="500"/>
                                        <p:tgtEl>
                                          <p:spTgt spid="17"/>
                                        </p:tgtEl>
                                      </p:cBhvr>
                                    </p:animEffect>
                                  </p:childTnLst>
                                </p:cTn>
                              </p:par>
                              <p:par>
                                <p:cTn id="68" presetID="53" presetClass="entr" presetSubtype="16" fill="hold" nodeType="withEffect">
                                  <p:stCondLst>
                                    <p:cond delay="100"/>
                                  </p:stCondLst>
                                  <p:childTnLst>
                                    <p:set>
                                      <p:cBhvr>
                                        <p:cTn id="69" dur="1" fill="hold">
                                          <p:stCondLst>
                                            <p:cond delay="0"/>
                                          </p:stCondLst>
                                        </p:cTn>
                                        <p:tgtEl>
                                          <p:spTgt spid="18"/>
                                        </p:tgtEl>
                                        <p:attrNameLst>
                                          <p:attrName>style.visibility</p:attrName>
                                        </p:attrNameLst>
                                      </p:cBhvr>
                                      <p:to>
                                        <p:strVal val="visible"/>
                                      </p:to>
                                    </p:set>
                                    <p:anim calcmode="lin" valueType="num">
                                      <p:cBhvr>
                                        <p:cTn id="70" dur="500" fill="hold"/>
                                        <p:tgtEl>
                                          <p:spTgt spid="18"/>
                                        </p:tgtEl>
                                        <p:attrNameLst>
                                          <p:attrName>ppt_w</p:attrName>
                                        </p:attrNameLst>
                                      </p:cBhvr>
                                      <p:tavLst>
                                        <p:tav tm="0">
                                          <p:val>
                                            <p:fltVal val="0"/>
                                          </p:val>
                                        </p:tav>
                                        <p:tav tm="100000">
                                          <p:val>
                                            <p:strVal val="#ppt_w"/>
                                          </p:val>
                                        </p:tav>
                                      </p:tavLst>
                                    </p:anim>
                                    <p:anim calcmode="lin" valueType="num">
                                      <p:cBhvr>
                                        <p:cTn id="71" dur="500" fill="hold"/>
                                        <p:tgtEl>
                                          <p:spTgt spid="18"/>
                                        </p:tgtEl>
                                        <p:attrNameLst>
                                          <p:attrName>ppt_h</p:attrName>
                                        </p:attrNameLst>
                                      </p:cBhvr>
                                      <p:tavLst>
                                        <p:tav tm="0">
                                          <p:val>
                                            <p:fltVal val="0"/>
                                          </p:val>
                                        </p:tav>
                                        <p:tav tm="100000">
                                          <p:val>
                                            <p:strVal val="#ppt_h"/>
                                          </p:val>
                                        </p:tav>
                                      </p:tavLst>
                                    </p:anim>
                                    <p:animEffect transition="in" filter="fade">
                                      <p:cBhvr>
                                        <p:cTn id="72" dur="500"/>
                                        <p:tgtEl>
                                          <p:spTgt spid="18"/>
                                        </p:tgtEl>
                                      </p:cBhvr>
                                    </p:animEffect>
                                  </p:childTnLst>
                                </p:cTn>
                              </p:par>
                              <p:par>
                                <p:cTn id="73" presetID="53" presetClass="entr" presetSubtype="16" fill="hold" nodeType="with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p:cTn id="75" dur="500" fill="hold"/>
                                        <p:tgtEl>
                                          <p:spTgt spid="19"/>
                                        </p:tgtEl>
                                        <p:attrNameLst>
                                          <p:attrName>ppt_w</p:attrName>
                                        </p:attrNameLst>
                                      </p:cBhvr>
                                      <p:tavLst>
                                        <p:tav tm="0">
                                          <p:val>
                                            <p:fltVal val="0"/>
                                          </p:val>
                                        </p:tav>
                                        <p:tav tm="100000">
                                          <p:val>
                                            <p:strVal val="#ppt_w"/>
                                          </p:val>
                                        </p:tav>
                                      </p:tavLst>
                                    </p:anim>
                                    <p:anim calcmode="lin" valueType="num">
                                      <p:cBhvr>
                                        <p:cTn id="76" dur="500" fill="hold"/>
                                        <p:tgtEl>
                                          <p:spTgt spid="19"/>
                                        </p:tgtEl>
                                        <p:attrNameLst>
                                          <p:attrName>ppt_h</p:attrName>
                                        </p:attrNameLst>
                                      </p:cBhvr>
                                      <p:tavLst>
                                        <p:tav tm="0">
                                          <p:val>
                                            <p:fltVal val="0"/>
                                          </p:val>
                                        </p:tav>
                                        <p:tav tm="100000">
                                          <p:val>
                                            <p:strVal val="#ppt_h"/>
                                          </p:val>
                                        </p:tav>
                                      </p:tavLst>
                                    </p:anim>
                                    <p:animEffect transition="in" filter="fade">
                                      <p:cBhvr>
                                        <p:cTn id="77" dur="500"/>
                                        <p:tgtEl>
                                          <p:spTgt spid="19"/>
                                        </p:tgtEl>
                                      </p:cBhvr>
                                    </p:animEffect>
                                  </p:childTnLst>
                                </p:cTn>
                              </p:par>
                              <p:par>
                                <p:cTn id="78" presetID="53" presetClass="entr" presetSubtype="16" fill="hold" nodeType="withEffect">
                                  <p:stCondLst>
                                    <p:cond delay="100"/>
                                  </p:stCondLst>
                                  <p:childTnLst>
                                    <p:set>
                                      <p:cBhvr>
                                        <p:cTn id="79" dur="1" fill="hold">
                                          <p:stCondLst>
                                            <p:cond delay="0"/>
                                          </p:stCondLst>
                                        </p:cTn>
                                        <p:tgtEl>
                                          <p:spTgt spid="20"/>
                                        </p:tgtEl>
                                        <p:attrNameLst>
                                          <p:attrName>style.visibility</p:attrName>
                                        </p:attrNameLst>
                                      </p:cBhvr>
                                      <p:to>
                                        <p:strVal val="visible"/>
                                      </p:to>
                                    </p:set>
                                    <p:anim calcmode="lin" valueType="num">
                                      <p:cBhvr>
                                        <p:cTn id="80" dur="500" fill="hold"/>
                                        <p:tgtEl>
                                          <p:spTgt spid="20"/>
                                        </p:tgtEl>
                                        <p:attrNameLst>
                                          <p:attrName>ppt_w</p:attrName>
                                        </p:attrNameLst>
                                      </p:cBhvr>
                                      <p:tavLst>
                                        <p:tav tm="0">
                                          <p:val>
                                            <p:fltVal val="0"/>
                                          </p:val>
                                        </p:tav>
                                        <p:tav tm="100000">
                                          <p:val>
                                            <p:strVal val="#ppt_w"/>
                                          </p:val>
                                        </p:tav>
                                      </p:tavLst>
                                    </p:anim>
                                    <p:anim calcmode="lin" valueType="num">
                                      <p:cBhvr>
                                        <p:cTn id="81" dur="500" fill="hold"/>
                                        <p:tgtEl>
                                          <p:spTgt spid="20"/>
                                        </p:tgtEl>
                                        <p:attrNameLst>
                                          <p:attrName>ppt_h</p:attrName>
                                        </p:attrNameLst>
                                      </p:cBhvr>
                                      <p:tavLst>
                                        <p:tav tm="0">
                                          <p:val>
                                            <p:fltVal val="0"/>
                                          </p:val>
                                        </p:tav>
                                        <p:tav tm="100000">
                                          <p:val>
                                            <p:strVal val="#ppt_h"/>
                                          </p:val>
                                        </p:tav>
                                      </p:tavLst>
                                    </p:anim>
                                    <p:animEffect transition="in" filter="fade">
                                      <p:cBhvr>
                                        <p:cTn id="82" dur="500"/>
                                        <p:tgtEl>
                                          <p:spTgt spid="20"/>
                                        </p:tgtEl>
                                      </p:cBhvr>
                                    </p:animEffect>
                                  </p:childTnLst>
                                </p:cTn>
                              </p:par>
                              <p:par>
                                <p:cTn id="83" presetID="53" presetClass="entr" presetSubtype="16" fill="hold" nodeType="withEffect">
                                  <p:stCondLst>
                                    <p:cond delay="0"/>
                                  </p:stCondLst>
                                  <p:childTnLst>
                                    <p:set>
                                      <p:cBhvr>
                                        <p:cTn id="84" dur="1" fill="hold">
                                          <p:stCondLst>
                                            <p:cond delay="0"/>
                                          </p:stCondLst>
                                        </p:cTn>
                                        <p:tgtEl>
                                          <p:spTgt spid="21"/>
                                        </p:tgtEl>
                                        <p:attrNameLst>
                                          <p:attrName>style.visibility</p:attrName>
                                        </p:attrNameLst>
                                      </p:cBhvr>
                                      <p:to>
                                        <p:strVal val="visible"/>
                                      </p:to>
                                    </p:set>
                                    <p:anim calcmode="lin" valueType="num">
                                      <p:cBhvr>
                                        <p:cTn id="85" dur="500" fill="hold"/>
                                        <p:tgtEl>
                                          <p:spTgt spid="21"/>
                                        </p:tgtEl>
                                        <p:attrNameLst>
                                          <p:attrName>ppt_w</p:attrName>
                                        </p:attrNameLst>
                                      </p:cBhvr>
                                      <p:tavLst>
                                        <p:tav tm="0">
                                          <p:val>
                                            <p:fltVal val="0"/>
                                          </p:val>
                                        </p:tav>
                                        <p:tav tm="100000">
                                          <p:val>
                                            <p:strVal val="#ppt_w"/>
                                          </p:val>
                                        </p:tav>
                                      </p:tavLst>
                                    </p:anim>
                                    <p:anim calcmode="lin" valueType="num">
                                      <p:cBhvr>
                                        <p:cTn id="86" dur="500" fill="hold"/>
                                        <p:tgtEl>
                                          <p:spTgt spid="21"/>
                                        </p:tgtEl>
                                        <p:attrNameLst>
                                          <p:attrName>ppt_h</p:attrName>
                                        </p:attrNameLst>
                                      </p:cBhvr>
                                      <p:tavLst>
                                        <p:tav tm="0">
                                          <p:val>
                                            <p:fltVal val="0"/>
                                          </p:val>
                                        </p:tav>
                                        <p:tav tm="100000">
                                          <p:val>
                                            <p:strVal val="#ppt_h"/>
                                          </p:val>
                                        </p:tav>
                                      </p:tavLst>
                                    </p:anim>
                                    <p:animEffect transition="in" filter="fade">
                                      <p:cBhvr>
                                        <p:cTn id="87" dur="500"/>
                                        <p:tgtEl>
                                          <p:spTgt spid="21"/>
                                        </p:tgtEl>
                                      </p:cBhvr>
                                    </p:animEffect>
                                  </p:childTnLst>
                                </p:cTn>
                              </p:par>
                              <p:par>
                                <p:cTn id="88" presetID="53" presetClass="entr" presetSubtype="16" fill="hold" nodeType="withEffect">
                                  <p:stCondLst>
                                    <p:cond delay="100"/>
                                  </p:stCondLst>
                                  <p:childTnLst>
                                    <p:set>
                                      <p:cBhvr>
                                        <p:cTn id="89" dur="1" fill="hold">
                                          <p:stCondLst>
                                            <p:cond delay="0"/>
                                          </p:stCondLst>
                                        </p:cTn>
                                        <p:tgtEl>
                                          <p:spTgt spid="22"/>
                                        </p:tgtEl>
                                        <p:attrNameLst>
                                          <p:attrName>style.visibility</p:attrName>
                                        </p:attrNameLst>
                                      </p:cBhvr>
                                      <p:to>
                                        <p:strVal val="visible"/>
                                      </p:to>
                                    </p:set>
                                    <p:anim calcmode="lin" valueType="num">
                                      <p:cBhvr>
                                        <p:cTn id="90" dur="500" fill="hold"/>
                                        <p:tgtEl>
                                          <p:spTgt spid="22"/>
                                        </p:tgtEl>
                                        <p:attrNameLst>
                                          <p:attrName>ppt_w</p:attrName>
                                        </p:attrNameLst>
                                      </p:cBhvr>
                                      <p:tavLst>
                                        <p:tav tm="0">
                                          <p:val>
                                            <p:fltVal val="0"/>
                                          </p:val>
                                        </p:tav>
                                        <p:tav tm="100000">
                                          <p:val>
                                            <p:strVal val="#ppt_w"/>
                                          </p:val>
                                        </p:tav>
                                      </p:tavLst>
                                    </p:anim>
                                    <p:anim calcmode="lin" valueType="num">
                                      <p:cBhvr>
                                        <p:cTn id="91" dur="500" fill="hold"/>
                                        <p:tgtEl>
                                          <p:spTgt spid="22"/>
                                        </p:tgtEl>
                                        <p:attrNameLst>
                                          <p:attrName>ppt_h</p:attrName>
                                        </p:attrNameLst>
                                      </p:cBhvr>
                                      <p:tavLst>
                                        <p:tav tm="0">
                                          <p:val>
                                            <p:fltVal val="0"/>
                                          </p:val>
                                        </p:tav>
                                        <p:tav tm="100000">
                                          <p:val>
                                            <p:strVal val="#ppt_h"/>
                                          </p:val>
                                        </p:tav>
                                      </p:tavLst>
                                    </p:anim>
                                    <p:animEffect transition="in" filter="fade">
                                      <p:cBhvr>
                                        <p:cTn id="92" dur="500"/>
                                        <p:tgtEl>
                                          <p:spTgt spid="22"/>
                                        </p:tgtEl>
                                      </p:cBhvr>
                                    </p:animEffect>
                                  </p:childTnLst>
                                </p:cTn>
                              </p:par>
                              <p:par>
                                <p:cTn id="93" presetID="53" presetClass="entr" presetSubtype="16" fill="hold" nodeType="withEffect">
                                  <p:stCondLst>
                                    <p:cond delay="50"/>
                                  </p:stCondLst>
                                  <p:childTnLst>
                                    <p:set>
                                      <p:cBhvr>
                                        <p:cTn id="94" dur="1" fill="hold">
                                          <p:stCondLst>
                                            <p:cond delay="0"/>
                                          </p:stCondLst>
                                        </p:cTn>
                                        <p:tgtEl>
                                          <p:spTgt spid="23"/>
                                        </p:tgtEl>
                                        <p:attrNameLst>
                                          <p:attrName>style.visibility</p:attrName>
                                        </p:attrNameLst>
                                      </p:cBhvr>
                                      <p:to>
                                        <p:strVal val="visible"/>
                                      </p:to>
                                    </p:set>
                                    <p:anim calcmode="lin" valueType="num">
                                      <p:cBhvr>
                                        <p:cTn id="95" dur="500" fill="hold"/>
                                        <p:tgtEl>
                                          <p:spTgt spid="23"/>
                                        </p:tgtEl>
                                        <p:attrNameLst>
                                          <p:attrName>ppt_w</p:attrName>
                                        </p:attrNameLst>
                                      </p:cBhvr>
                                      <p:tavLst>
                                        <p:tav tm="0">
                                          <p:val>
                                            <p:fltVal val="0"/>
                                          </p:val>
                                        </p:tav>
                                        <p:tav tm="100000">
                                          <p:val>
                                            <p:strVal val="#ppt_w"/>
                                          </p:val>
                                        </p:tav>
                                      </p:tavLst>
                                    </p:anim>
                                    <p:anim calcmode="lin" valueType="num">
                                      <p:cBhvr>
                                        <p:cTn id="96" dur="500" fill="hold"/>
                                        <p:tgtEl>
                                          <p:spTgt spid="23"/>
                                        </p:tgtEl>
                                        <p:attrNameLst>
                                          <p:attrName>ppt_h</p:attrName>
                                        </p:attrNameLst>
                                      </p:cBhvr>
                                      <p:tavLst>
                                        <p:tav tm="0">
                                          <p:val>
                                            <p:fltVal val="0"/>
                                          </p:val>
                                        </p:tav>
                                        <p:tav tm="100000">
                                          <p:val>
                                            <p:strVal val="#ppt_h"/>
                                          </p:val>
                                        </p:tav>
                                      </p:tavLst>
                                    </p:anim>
                                    <p:animEffect transition="in" filter="fade">
                                      <p:cBhvr>
                                        <p:cTn id="97" dur="500"/>
                                        <p:tgtEl>
                                          <p:spTgt spid="23"/>
                                        </p:tgtEl>
                                      </p:cBhvr>
                                    </p:animEffect>
                                  </p:childTnLst>
                                </p:cTn>
                              </p:par>
                              <p:par>
                                <p:cTn id="98" presetID="53" presetClass="entr" presetSubtype="16" fill="hold" nodeType="withEffect">
                                  <p:stCondLst>
                                    <p:cond delay="0"/>
                                  </p:stCondLst>
                                  <p:childTnLst>
                                    <p:set>
                                      <p:cBhvr>
                                        <p:cTn id="99" dur="1" fill="hold">
                                          <p:stCondLst>
                                            <p:cond delay="0"/>
                                          </p:stCondLst>
                                        </p:cTn>
                                        <p:tgtEl>
                                          <p:spTgt spid="24"/>
                                        </p:tgtEl>
                                        <p:attrNameLst>
                                          <p:attrName>style.visibility</p:attrName>
                                        </p:attrNameLst>
                                      </p:cBhvr>
                                      <p:to>
                                        <p:strVal val="visible"/>
                                      </p:to>
                                    </p:set>
                                    <p:anim calcmode="lin" valueType="num">
                                      <p:cBhvr>
                                        <p:cTn id="100" dur="500" fill="hold"/>
                                        <p:tgtEl>
                                          <p:spTgt spid="24"/>
                                        </p:tgtEl>
                                        <p:attrNameLst>
                                          <p:attrName>ppt_w</p:attrName>
                                        </p:attrNameLst>
                                      </p:cBhvr>
                                      <p:tavLst>
                                        <p:tav tm="0">
                                          <p:val>
                                            <p:fltVal val="0"/>
                                          </p:val>
                                        </p:tav>
                                        <p:tav tm="100000">
                                          <p:val>
                                            <p:strVal val="#ppt_w"/>
                                          </p:val>
                                        </p:tav>
                                      </p:tavLst>
                                    </p:anim>
                                    <p:anim calcmode="lin" valueType="num">
                                      <p:cBhvr>
                                        <p:cTn id="101" dur="500" fill="hold"/>
                                        <p:tgtEl>
                                          <p:spTgt spid="24"/>
                                        </p:tgtEl>
                                        <p:attrNameLst>
                                          <p:attrName>ppt_h</p:attrName>
                                        </p:attrNameLst>
                                      </p:cBhvr>
                                      <p:tavLst>
                                        <p:tav tm="0">
                                          <p:val>
                                            <p:fltVal val="0"/>
                                          </p:val>
                                        </p:tav>
                                        <p:tav tm="100000">
                                          <p:val>
                                            <p:strVal val="#ppt_h"/>
                                          </p:val>
                                        </p:tav>
                                      </p:tavLst>
                                    </p:anim>
                                    <p:animEffect transition="in" filter="fade">
                                      <p:cBhvr>
                                        <p:cTn id="102" dur="500"/>
                                        <p:tgtEl>
                                          <p:spTgt spid="24"/>
                                        </p:tgtEl>
                                      </p:cBhvr>
                                    </p:animEffect>
                                  </p:childTnLst>
                                </p:cTn>
                              </p:par>
                              <p:par>
                                <p:cTn id="103" presetID="53" presetClass="entr" presetSubtype="16" fill="hold" nodeType="withEffect">
                                  <p:stCondLst>
                                    <p:cond delay="0"/>
                                  </p:stCondLst>
                                  <p:childTnLst>
                                    <p:set>
                                      <p:cBhvr>
                                        <p:cTn id="104" dur="1" fill="hold">
                                          <p:stCondLst>
                                            <p:cond delay="0"/>
                                          </p:stCondLst>
                                        </p:cTn>
                                        <p:tgtEl>
                                          <p:spTgt spid="25"/>
                                        </p:tgtEl>
                                        <p:attrNameLst>
                                          <p:attrName>style.visibility</p:attrName>
                                        </p:attrNameLst>
                                      </p:cBhvr>
                                      <p:to>
                                        <p:strVal val="visible"/>
                                      </p:to>
                                    </p:set>
                                    <p:anim calcmode="lin" valueType="num">
                                      <p:cBhvr>
                                        <p:cTn id="105" dur="500" fill="hold"/>
                                        <p:tgtEl>
                                          <p:spTgt spid="25"/>
                                        </p:tgtEl>
                                        <p:attrNameLst>
                                          <p:attrName>ppt_w</p:attrName>
                                        </p:attrNameLst>
                                      </p:cBhvr>
                                      <p:tavLst>
                                        <p:tav tm="0">
                                          <p:val>
                                            <p:fltVal val="0"/>
                                          </p:val>
                                        </p:tav>
                                        <p:tav tm="100000">
                                          <p:val>
                                            <p:strVal val="#ppt_w"/>
                                          </p:val>
                                        </p:tav>
                                      </p:tavLst>
                                    </p:anim>
                                    <p:anim calcmode="lin" valueType="num">
                                      <p:cBhvr>
                                        <p:cTn id="106" dur="500" fill="hold"/>
                                        <p:tgtEl>
                                          <p:spTgt spid="25"/>
                                        </p:tgtEl>
                                        <p:attrNameLst>
                                          <p:attrName>ppt_h</p:attrName>
                                        </p:attrNameLst>
                                      </p:cBhvr>
                                      <p:tavLst>
                                        <p:tav tm="0">
                                          <p:val>
                                            <p:fltVal val="0"/>
                                          </p:val>
                                        </p:tav>
                                        <p:tav tm="100000">
                                          <p:val>
                                            <p:strVal val="#ppt_h"/>
                                          </p:val>
                                        </p:tav>
                                      </p:tavLst>
                                    </p:anim>
                                    <p:animEffect transition="in" filter="fade">
                                      <p:cBhvr>
                                        <p:cTn id="107" dur="500"/>
                                        <p:tgtEl>
                                          <p:spTgt spid="25"/>
                                        </p:tgtEl>
                                      </p:cBhvr>
                                    </p:animEffect>
                                  </p:childTnLst>
                                </p:cTn>
                              </p:par>
                              <p:par>
                                <p:cTn id="108" presetID="53" presetClass="entr" presetSubtype="16" fill="hold" nodeType="withEffect">
                                  <p:stCondLst>
                                    <p:cond delay="100"/>
                                  </p:stCondLst>
                                  <p:childTnLst>
                                    <p:set>
                                      <p:cBhvr>
                                        <p:cTn id="109" dur="1" fill="hold">
                                          <p:stCondLst>
                                            <p:cond delay="0"/>
                                          </p:stCondLst>
                                        </p:cTn>
                                        <p:tgtEl>
                                          <p:spTgt spid="26"/>
                                        </p:tgtEl>
                                        <p:attrNameLst>
                                          <p:attrName>style.visibility</p:attrName>
                                        </p:attrNameLst>
                                      </p:cBhvr>
                                      <p:to>
                                        <p:strVal val="visible"/>
                                      </p:to>
                                    </p:set>
                                    <p:anim calcmode="lin" valueType="num">
                                      <p:cBhvr>
                                        <p:cTn id="110" dur="500" fill="hold"/>
                                        <p:tgtEl>
                                          <p:spTgt spid="26"/>
                                        </p:tgtEl>
                                        <p:attrNameLst>
                                          <p:attrName>ppt_w</p:attrName>
                                        </p:attrNameLst>
                                      </p:cBhvr>
                                      <p:tavLst>
                                        <p:tav tm="0">
                                          <p:val>
                                            <p:fltVal val="0"/>
                                          </p:val>
                                        </p:tav>
                                        <p:tav tm="100000">
                                          <p:val>
                                            <p:strVal val="#ppt_w"/>
                                          </p:val>
                                        </p:tav>
                                      </p:tavLst>
                                    </p:anim>
                                    <p:anim calcmode="lin" valueType="num">
                                      <p:cBhvr>
                                        <p:cTn id="111" dur="500" fill="hold"/>
                                        <p:tgtEl>
                                          <p:spTgt spid="26"/>
                                        </p:tgtEl>
                                        <p:attrNameLst>
                                          <p:attrName>ppt_h</p:attrName>
                                        </p:attrNameLst>
                                      </p:cBhvr>
                                      <p:tavLst>
                                        <p:tav tm="0">
                                          <p:val>
                                            <p:fltVal val="0"/>
                                          </p:val>
                                        </p:tav>
                                        <p:tav tm="100000">
                                          <p:val>
                                            <p:strVal val="#ppt_h"/>
                                          </p:val>
                                        </p:tav>
                                      </p:tavLst>
                                    </p:anim>
                                    <p:animEffect transition="in" filter="fade">
                                      <p:cBhvr>
                                        <p:cTn id="112" dur="500"/>
                                        <p:tgtEl>
                                          <p:spTgt spid="26"/>
                                        </p:tgtEl>
                                      </p:cBhvr>
                                    </p:animEffect>
                                  </p:childTnLst>
                                </p:cTn>
                              </p:par>
                              <p:par>
                                <p:cTn id="113" presetID="53" presetClass="entr" presetSubtype="16" fill="hold" nodeType="withEffect">
                                  <p:stCondLst>
                                    <p:cond delay="0"/>
                                  </p:stCondLst>
                                  <p:childTnLst>
                                    <p:set>
                                      <p:cBhvr>
                                        <p:cTn id="114" dur="1" fill="hold">
                                          <p:stCondLst>
                                            <p:cond delay="0"/>
                                          </p:stCondLst>
                                        </p:cTn>
                                        <p:tgtEl>
                                          <p:spTgt spid="27"/>
                                        </p:tgtEl>
                                        <p:attrNameLst>
                                          <p:attrName>style.visibility</p:attrName>
                                        </p:attrNameLst>
                                      </p:cBhvr>
                                      <p:to>
                                        <p:strVal val="visible"/>
                                      </p:to>
                                    </p:set>
                                    <p:anim calcmode="lin" valueType="num">
                                      <p:cBhvr>
                                        <p:cTn id="115" dur="500" fill="hold"/>
                                        <p:tgtEl>
                                          <p:spTgt spid="27"/>
                                        </p:tgtEl>
                                        <p:attrNameLst>
                                          <p:attrName>ppt_w</p:attrName>
                                        </p:attrNameLst>
                                      </p:cBhvr>
                                      <p:tavLst>
                                        <p:tav tm="0">
                                          <p:val>
                                            <p:fltVal val="0"/>
                                          </p:val>
                                        </p:tav>
                                        <p:tav tm="100000">
                                          <p:val>
                                            <p:strVal val="#ppt_w"/>
                                          </p:val>
                                        </p:tav>
                                      </p:tavLst>
                                    </p:anim>
                                    <p:anim calcmode="lin" valueType="num">
                                      <p:cBhvr>
                                        <p:cTn id="116" dur="500" fill="hold"/>
                                        <p:tgtEl>
                                          <p:spTgt spid="27"/>
                                        </p:tgtEl>
                                        <p:attrNameLst>
                                          <p:attrName>ppt_h</p:attrName>
                                        </p:attrNameLst>
                                      </p:cBhvr>
                                      <p:tavLst>
                                        <p:tav tm="0">
                                          <p:val>
                                            <p:fltVal val="0"/>
                                          </p:val>
                                        </p:tav>
                                        <p:tav tm="100000">
                                          <p:val>
                                            <p:strVal val="#ppt_h"/>
                                          </p:val>
                                        </p:tav>
                                      </p:tavLst>
                                    </p:anim>
                                    <p:animEffect transition="in" filter="fade">
                                      <p:cBhvr>
                                        <p:cTn id="117" dur="500"/>
                                        <p:tgtEl>
                                          <p:spTgt spid="27"/>
                                        </p:tgtEl>
                                      </p:cBhvr>
                                    </p:animEffect>
                                  </p:childTnLst>
                                </p:cTn>
                              </p:par>
                              <p:par>
                                <p:cTn id="118" presetID="53" presetClass="entr" presetSubtype="16" fill="hold" nodeType="withEffect">
                                  <p:stCondLst>
                                    <p:cond delay="150"/>
                                  </p:stCondLst>
                                  <p:childTnLst>
                                    <p:set>
                                      <p:cBhvr>
                                        <p:cTn id="119" dur="1" fill="hold">
                                          <p:stCondLst>
                                            <p:cond delay="0"/>
                                          </p:stCondLst>
                                        </p:cTn>
                                        <p:tgtEl>
                                          <p:spTgt spid="28"/>
                                        </p:tgtEl>
                                        <p:attrNameLst>
                                          <p:attrName>style.visibility</p:attrName>
                                        </p:attrNameLst>
                                      </p:cBhvr>
                                      <p:to>
                                        <p:strVal val="visible"/>
                                      </p:to>
                                    </p:set>
                                    <p:anim calcmode="lin" valueType="num">
                                      <p:cBhvr>
                                        <p:cTn id="120" dur="500" fill="hold"/>
                                        <p:tgtEl>
                                          <p:spTgt spid="28"/>
                                        </p:tgtEl>
                                        <p:attrNameLst>
                                          <p:attrName>ppt_w</p:attrName>
                                        </p:attrNameLst>
                                      </p:cBhvr>
                                      <p:tavLst>
                                        <p:tav tm="0">
                                          <p:val>
                                            <p:fltVal val="0"/>
                                          </p:val>
                                        </p:tav>
                                        <p:tav tm="100000">
                                          <p:val>
                                            <p:strVal val="#ppt_w"/>
                                          </p:val>
                                        </p:tav>
                                      </p:tavLst>
                                    </p:anim>
                                    <p:anim calcmode="lin" valueType="num">
                                      <p:cBhvr>
                                        <p:cTn id="121" dur="500" fill="hold"/>
                                        <p:tgtEl>
                                          <p:spTgt spid="28"/>
                                        </p:tgtEl>
                                        <p:attrNameLst>
                                          <p:attrName>ppt_h</p:attrName>
                                        </p:attrNameLst>
                                      </p:cBhvr>
                                      <p:tavLst>
                                        <p:tav tm="0">
                                          <p:val>
                                            <p:fltVal val="0"/>
                                          </p:val>
                                        </p:tav>
                                        <p:tav tm="100000">
                                          <p:val>
                                            <p:strVal val="#ppt_h"/>
                                          </p:val>
                                        </p:tav>
                                      </p:tavLst>
                                    </p:anim>
                                    <p:animEffect transition="in" filter="fade">
                                      <p:cBhvr>
                                        <p:cTn id="122" dur="500"/>
                                        <p:tgtEl>
                                          <p:spTgt spid="28"/>
                                        </p:tgtEl>
                                      </p:cBhvr>
                                    </p:animEffect>
                                  </p:childTnLst>
                                </p:cTn>
                              </p:par>
                              <p:par>
                                <p:cTn id="123" presetID="53" presetClass="entr" presetSubtype="16" fill="hold" nodeType="withEffect">
                                  <p:stCondLst>
                                    <p:cond delay="0"/>
                                  </p:stCondLst>
                                  <p:childTnLst>
                                    <p:set>
                                      <p:cBhvr>
                                        <p:cTn id="124" dur="1" fill="hold">
                                          <p:stCondLst>
                                            <p:cond delay="0"/>
                                          </p:stCondLst>
                                        </p:cTn>
                                        <p:tgtEl>
                                          <p:spTgt spid="30"/>
                                        </p:tgtEl>
                                        <p:attrNameLst>
                                          <p:attrName>style.visibility</p:attrName>
                                        </p:attrNameLst>
                                      </p:cBhvr>
                                      <p:to>
                                        <p:strVal val="visible"/>
                                      </p:to>
                                    </p:set>
                                    <p:anim calcmode="lin" valueType="num">
                                      <p:cBhvr>
                                        <p:cTn id="125" dur="500" fill="hold"/>
                                        <p:tgtEl>
                                          <p:spTgt spid="30"/>
                                        </p:tgtEl>
                                        <p:attrNameLst>
                                          <p:attrName>ppt_w</p:attrName>
                                        </p:attrNameLst>
                                      </p:cBhvr>
                                      <p:tavLst>
                                        <p:tav tm="0">
                                          <p:val>
                                            <p:fltVal val="0"/>
                                          </p:val>
                                        </p:tav>
                                        <p:tav tm="100000">
                                          <p:val>
                                            <p:strVal val="#ppt_w"/>
                                          </p:val>
                                        </p:tav>
                                      </p:tavLst>
                                    </p:anim>
                                    <p:anim calcmode="lin" valueType="num">
                                      <p:cBhvr>
                                        <p:cTn id="126" dur="500" fill="hold"/>
                                        <p:tgtEl>
                                          <p:spTgt spid="30"/>
                                        </p:tgtEl>
                                        <p:attrNameLst>
                                          <p:attrName>ppt_h</p:attrName>
                                        </p:attrNameLst>
                                      </p:cBhvr>
                                      <p:tavLst>
                                        <p:tav tm="0">
                                          <p:val>
                                            <p:fltVal val="0"/>
                                          </p:val>
                                        </p:tav>
                                        <p:tav tm="100000">
                                          <p:val>
                                            <p:strVal val="#ppt_h"/>
                                          </p:val>
                                        </p:tav>
                                      </p:tavLst>
                                    </p:anim>
                                    <p:animEffect transition="in" filter="fade">
                                      <p:cBhvr>
                                        <p:cTn id="127" dur="500"/>
                                        <p:tgtEl>
                                          <p:spTgt spid="30"/>
                                        </p:tgtEl>
                                      </p:cBhvr>
                                    </p:animEffect>
                                  </p:childTnLst>
                                </p:cTn>
                              </p:par>
                              <p:par>
                                <p:cTn id="128" presetID="53" presetClass="entr" presetSubtype="16" fill="hold" nodeType="withEffect">
                                  <p:stCondLst>
                                    <p:cond delay="50"/>
                                  </p:stCondLst>
                                  <p:childTnLst>
                                    <p:set>
                                      <p:cBhvr>
                                        <p:cTn id="129" dur="1" fill="hold">
                                          <p:stCondLst>
                                            <p:cond delay="0"/>
                                          </p:stCondLst>
                                        </p:cTn>
                                        <p:tgtEl>
                                          <p:spTgt spid="31"/>
                                        </p:tgtEl>
                                        <p:attrNameLst>
                                          <p:attrName>style.visibility</p:attrName>
                                        </p:attrNameLst>
                                      </p:cBhvr>
                                      <p:to>
                                        <p:strVal val="visible"/>
                                      </p:to>
                                    </p:set>
                                    <p:anim calcmode="lin" valueType="num">
                                      <p:cBhvr>
                                        <p:cTn id="130" dur="500" fill="hold"/>
                                        <p:tgtEl>
                                          <p:spTgt spid="31"/>
                                        </p:tgtEl>
                                        <p:attrNameLst>
                                          <p:attrName>ppt_w</p:attrName>
                                        </p:attrNameLst>
                                      </p:cBhvr>
                                      <p:tavLst>
                                        <p:tav tm="0">
                                          <p:val>
                                            <p:fltVal val="0"/>
                                          </p:val>
                                        </p:tav>
                                        <p:tav tm="100000">
                                          <p:val>
                                            <p:strVal val="#ppt_w"/>
                                          </p:val>
                                        </p:tav>
                                      </p:tavLst>
                                    </p:anim>
                                    <p:anim calcmode="lin" valueType="num">
                                      <p:cBhvr>
                                        <p:cTn id="131" dur="500" fill="hold"/>
                                        <p:tgtEl>
                                          <p:spTgt spid="31"/>
                                        </p:tgtEl>
                                        <p:attrNameLst>
                                          <p:attrName>ppt_h</p:attrName>
                                        </p:attrNameLst>
                                      </p:cBhvr>
                                      <p:tavLst>
                                        <p:tav tm="0">
                                          <p:val>
                                            <p:fltVal val="0"/>
                                          </p:val>
                                        </p:tav>
                                        <p:tav tm="100000">
                                          <p:val>
                                            <p:strVal val="#ppt_h"/>
                                          </p:val>
                                        </p:tav>
                                      </p:tavLst>
                                    </p:anim>
                                    <p:animEffect transition="in" filter="fade">
                                      <p:cBhvr>
                                        <p:cTn id="132" dur="500"/>
                                        <p:tgtEl>
                                          <p:spTgt spid="31"/>
                                        </p:tgtEl>
                                      </p:cBhvr>
                                    </p:animEffect>
                                  </p:childTnLst>
                                </p:cTn>
                              </p:par>
                              <p:par>
                                <p:cTn id="133" presetID="53" presetClass="entr" presetSubtype="16" fill="hold" nodeType="withEffect">
                                  <p:stCondLst>
                                    <p:cond delay="0"/>
                                  </p:stCondLst>
                                  <p:childTnLst>
                                    <p:set>
                                      <p:cBhvr>
                                        <p:cTn id="134" dur="1" fill="hold">
                                          <p:stCondLst>
                                            <p:cond delay="0"/>
                                          </p:stCondLst>
                                        </p:cTn>
                                        <p:tgtEl>
                                          <p:spTgt spid="32"/>
                                        </p:tgtEl>
                                        <p:attrNameLst>
                                          <p:attrName>style.visibility</p:attrName>
                                        </p:attrNameLst>
                                      </p:cBhvr>
                                      <p:to>
                                        <p:strVal val="visible"/>
                                      </p:to>
                                    </p:set>
                                    <p:anim calcmode="lin" valueType="num">
                                      <p:cBhvr>
                                        <p:cTn id="135" dur="500" fill="hold"/>
                                        <p:tgtEl>
                                          <p:spTgt spid="32"/>
                                        </p:tgtEl>
                                        <p:attrNameLst>
                                          <p:attrName>ppt_w</p:attrName>
                                        </p:attrNameLst>
                                      </p:cBhvr>
                                      <p:tavLst>
                                        <p:tav tm="0">
                                          <p:val>
                                            <p:fltVal val="0"/>
                                          </p:val>
                                        </p:tav>
                                        <p:tav tm="100000">
                                          <p:val>
                                            <p:strVal val="#ppt_w"/>
                                          </p:val>
                                        </p:tav>
                                      </p:tavLst>
                                    </p:anim>
                                    <p:anim calcmode="lin" valueType="num">
                                      <p:cBhvr>
                                        <p:cTn id="136" dur="500" fill="hold"/>
                                        <p:tgtEl>
                                          <p:spTgt spid="32"/>
                                        </p:tgtEl>
                                        <p:attrNameLst>
                                          <p:attrName>ppt_h</p:attrName>
                                        </p:attrNameLst>
                                      </p:cBhvr>
                                      <p:tavLst>
                                        <p:tav tm="0">
                                          <p:val>
                                            <p:fltVal val="0"/>
                                          </p:val>
                                        </p:tav>
                                        <p:tav tm="100000">
                                          <p:val>
                                            <p:strVal val="#ppt_h"/>
                                          </p:val>
                                        </p:tav>
                                      </p:tavLst>
                                    </p:anim>
                                    <p:animEffect transition="in" filter="fade">
                                      <p:cBhvr>
                                        <p:cTn id="137" dur="500"/>
                                        <p:tgtEl>
                                          <p:spTgt spid="32"/>
                                        </p:tgtEl>
                                      </p:cBhvr>
                                    </p:animEffect>
                                  </p:childTnLst>
                                </p:cTn>
                              </p:par>
                              <p:par>
                                <p:cTn id="138" presetID="53" presetClass="entr" presetSubtype="16" fill="hold" nodeType="withEffect">
                                  <p:stCondLst>
                                    <p:cond delay="0"/>
                                  </p:stCondLst>
                                  <p:childTnLst>
                                    <p:set>
                                      <p:cBhvr>
                                        <p:cTn id="139" dur="1" fill="hold">
                                          <p:stCondLst>
                                            <p:cond delay="0"/>
                                          </p:stCondLst>
                                        </p:cTn>
                                        <p:tgtEl>
                                          <p:spTgt spid="33"/>
                                        </p:tgtEl>
                                        <p:attrNameLst>
                                          <p:attrName>style.visibility</p:attrName>
                                        </p:attrNameLst>
                                      </p:cBhvr>
                                      <p:to>
                                        <p:strVal val="visible"/>
                                      </p:to>
                                    </p:set>
                                    <p:anim calcmode="lin" valueType="num">
                                      <p:cBhvr>
                                        <p:cTn id="140" dur="500" fill="hold"/>
                                        <p:tgtEl>
                                          <p:spTgt spid="33"/>
                                        </p:tgtEl>
                                        <p:attrNameLst>
                                          <p:attrName>ppt_w</p:attrName>
                                        </p:attrNameLst>
                                      </p:cBhvr>
                                      <p:tavLst>
                                        <p:tav tm="0">
                                          <p:val>
                                            <p:fltVal val="0"/>
                                          </p:val>
                                        </p:tav>
                                        <p:tav tm="100000">
                                          <p:val>
                                            <p:strVal val="#ppt_w"/>
                                          </p:val>
                                        </p:tav>
                                      </p:tavLst>
                                    </p:anim>
                                    <p:anim calcmode="lin" valueType="num">
                                      <p:cBhvr>
                                        <p:cTn id="141" dur="500" fill="hold"/>
                                        <p:tgtEl>
                                          <p:spTgt spid="33"/>
                                        </p:tgtEl>
                                        <p:attrNameLst>
                                          <p:attrName>ppt_h</p:attrName>
                                        </p:attrNameLst>
                                      </p:cBhvr>
                                      <p:tavLst>
                                        <p:tav tm="0">
                                          <p:val>
                                            <p:fltVal val="0"/>
                                          </p:val>
                                        </p:tav>
                                        <p:tav tm="100000">
                                          <p:val>
                                            <p:strVal val="#ppt_h"/>
                                          </p:val>
                                        </p:tav>
                                      </p:tavLst>
                                    </p:anim>
                                    <p:animEffect transition="in" filter="fade">
                                      <p:cBhvr>
                                        <p:cTn id="142" dur="500"/>
                                        <p:tgtEl>
                                          <p:spTgt spid="33"/>
                                        </p:tgtEl>
                                      </p:cBhvr>
                                    </p:animEffect>
                                  </p:childTnLst>
                                </p:cTn>
                              </p:par>
                              <p:par>
                                <p:cTn id="143" presetID="53" presetClass="entr" presetSubtype="16" fill="hold" nodeType="withEffect">
                                  <p:stCondLst>
                                    <p:cond delay="0"/>
                                  </p:stCondLst>
                                  <p:childTnLst>
                                    <p:set>
                                      <p:cBhvr>
                                        <p:cTn id="144" dur="1" fill="hold">
                                          <p:stCondLst>
                                            <p:cond delay="0"/>
                                          </p:stCondLst>
                                        </p:cTn>
                                        <p:tgtEl>
                                          <p:spTgt spid="34"/>
                                        </p:tgtEl>
                                        <p:attrNameLst>
                                          <p:attrName>style.visibility</p:attrName>
                                        </p:attrNameLst>
                                      </p:cBhvr>
                                      <p:to>
                                        <p:strVal val="visible"/>
                                      </p:to>
                                    </p:set>
                                    <p:anim calcmode="lin" valueType="num">
                                      <p:cBhvr>
                                        <p:cTn id="145" dur="500" fill="hold"/>
                                        <p:tgtEl>
                                          <p:spTgt spid="34"/>
                                        </p:tgtEl>
                                        <p:attrNameLst>
                                          <p:attrName>ppt_w</p:attrName>
                                        </p:attrNameLst>
                                      </p:cBhvr>
                                      <p:tavLst>
                                        <p:tav tm="0">
                                          <p:val>
                                            <p:fltVal val="0"/>
                                          </p:val>
                                        </p:tav>
                                        <p:tav tm="100000">
                                          <p:val>
                                            <p:strVal val="#ppt_w"/>
                                          </p:val>
                                        </p:tav>
                                      </p:tavLst>
                                    </p:anim>
                                    <p:anim calcmode="lin" valueType="num">
                                      <p:cBhvr>
                                        <p:cTn id="146" dur="500" fill="hold"/>
                                        <p:tgtEl>
                                          <p:spTgt spid="34"/>
                                        </p:tgtEl>
                                        <p:attrNameLst>
                                          <p:attrName>ppt_h</p:attrName>
                                        </p:attrNameLst>
                                      </p:cBhvr>
                                      <p:tavLst>
                                        <p:tav tm="0">
                                          <p:val>
                                            <p:fltVal val="0"/>
                                          </p:val>
                                        </p:tav>
                                        <p:tav tm="100000">
                                          <p:val>
                                            <p:strVal val="#ppt_h"/>
                                          </p:val>
                                        </p:tav>
                                      </p:tavLst>
                                    </p:anim>
                                    <p:animEffect transition="in" filter="fade">
                                      <p:cBhvr>
                                        <p:cTn id="147" dur="500"/>
                                        <p:tgtEl>
                                          <p:spTgt spid="34"/>
                                        </p:tgtEl>
                                      </p:cBhvr>
                                    </p:animEffect>
                                  </p:childTnLst>
                                </p:cTn>
                              </p:par>
                              <p:par>
                                <p:cTn id="148" presetID="53" presetClass="entr" presetSubtype="16" fill="hold" nodeType="withEffect">
                                  <p:stCondLst>
                                    <p:cond delay="0"/>
                                  </p:stCondLst>
                                  <p:childTnLst>
                                    <p:set>
                                      <p:cBhvr>
                                        <p:cTn id="149" dur="1" fill="hold">
                                          <p:stCondLst>
                                            <p:cond delay="0"/>
                                          </p:stCondLst>
                                        </p:cTn>
                                        <p:tgtEl>
                                          <p:spTgt spid="35"/>
                                        </p:tgtEl>
                                        <p:attrNameLst>
                                          <p:attrName>style.visibility</p:attrName>
                                        </p:attrNameLst>
                                      </p:cBhvr>
                                      <p:to>
                                        <p:strVal val="visible"/>
                                      </p:to>
                                    </p:set>
                                    <p:anim calcmode="lin" valueType="num">
                                      <p:cBhvr>
                                        <p:cTn id="150" dur="500" fill="hold"/>
                                        <p:tgtEl>
                                          <p:spTgt spid="35"/>
                                        </p:tgtEl>
                                        <p:attrNameLst>
                                          <p:attrName>ppt_w</p:attrName>
                                        </p:attrNameLst>
                                      </p:cBhvr>
                                      <p:tavLst>
                                        <p:tav tm="0">
                                          <p:val>
                                            <p:fltVal val="0"/>
                                          </p:val>
                                        </p:tav>
                                        <p:tav tm="100000">
                                          <p:val>
                                            <p:strVal val="#ppt_w"/>
                                          </p:val>
                                        </p:tav>
                                      </p:tavLst>
                                    </p:anim>
                                    <p:anim calcmode="lin" valueType="num">
                                      <p:cBhvr>
                                        <p:cTn id="151" dur="500" fill="hold"/>
                                        <p:tgtEl>
                                          <p:spTgt spid="35"/>
                                        </p:tgtEl>
                                        <p:attrNameLst>
                                          <p:attrName>ppt_h</p:attrName>
                                        </p:attrNameLst>
                                      </p:cBhvr>
                                      <p:tavLst>
                                        <p:tav tm="0">
                                          <p:val>
                                            <p:fltVal val="0"/>
                                          </p:val>
                                        </p:tav>
                                        <p:tav tm="100000">
                                          <p:val>
                                            <p:strVal val="#ppt_h"/>
                                          </p:val>
                                        </p:tav>
                                      </p:tavLst>
                                    </p:anim>
                                    <p:animEffect transition="in" filter="fade">
                                      <p:cBhvr>
                                        <p:cTn id="152" dur="500"/>
                                        <p:tgtEl>
                                          <p:spTgt spid="35"/>
                                        </p:tgtEl>
                                      </p:cBhvr>
                                    </p:animEffect>
                                  </p:childTnLst>
                                </p:cTn>
                              </p:par>
                              <p:par>
                                <p:cTn id="153" presetID="53" presetClass="entr" presetSubtype="16" fill="hold" nodeType="withEffect">
                                  <p:stCondLst>
                                    <p:cond delay="0"/>
                                  </p:stCondLst>
                                  <p:childTnLst>
                                    <p:set>
                                      <p:cBhvr>
                                        <p:cTn id="154" dur="1" fill="hold">
                                          <p:stCondLst>
                                            <p:cond delay="0"/>
                                          </p:stCondLst>
                                        </p:cTn>
                                        <p:tgtEl>
                                          <p:spTgt spid="36"/>
                                        </p:tgtEl>
                                        <p:attrNameLst>
                                          <p:attrName>style.visibility</p:attrName>
                                        </p:attrNameLst>
                                      </p:cBhvr>
                                      <p:to>
                                        <p:strVal val="visible"/>
                                      </p:to>
                                    </p:set>
                                    <p:anim calcmode="lin" valueType="num">
                                      <p:cBhvr>
                                        <p:cTn id="155" dur="500" fill="hold"/>
                                        <p:tgtEl>
                                          <p:spTgt spid="36"/>
                                        </p:tgtEl>
                                        <p:attrNameLst>
                                          <p:attrName>ppt_w</p:attrName>
                                        </p:attrNameLst>
                                      </p:cBhvr>
                                      <p:tavLst>
                                        <p:tav tm="0">
                                          <p:val>
                                            <p:fltVal val="0"/>
                                          </p:val>
                                        </p:tav>
                                        <p:tav tm="100000">
                                          <p:val>
                                            <p:strVal val="#ppt_w"/>
                                          </p:val>
                                        </p:tav>
                                      </p:tavLst>
                                    </p:anim>
                                    <p:anim calcmode="lin" valueType="num">
                                      <p:cBhvr>
                                        <p:cTn id="156" dur="500" fill="hold"/>
                                        <p:tgtEl>
                                          <p:spTgt spid="36"/>
                                        </p:tgtEl>
                                        <p:attrNameLst>
                                          <p:attrName>ppt_h</p:attrName>
                                        </p:attrNameLst>
                                      </p:cBhvr>
                                      <p:tavLst>
                                        <p:tav tm="0">
                                          <p:val>
                                            <p:fltVal val="0"/>
                                          </p:val>
                                        </p:tav>
                                        <p:tav tm="100000">
                                          <p:val>
                                            <p:strVal val="#ppt_h"/>
                                          </p:val>
                                        </p:tav>
                                      </p:tavLst>
                                    </p:anim>
                                    <p:animEffect transition="in" filter="fade">
                                      <p:cBhvr>
                                        <p:cTn id="157" dur="500"/>
                                        <p:tgtEl>
                                          <p:spTgt spid="36"/>
                                        </p:tgtEl>
                                      </p:cBhvr>
                                    </p:animEffect>
                                  </p:childTnLst>
                                </p:cTn>
                              </p:par>
                              <p:par>
                                <p:cTn id="158" presetID="53" presetClass="entr" presetSubtype="16" fill="hold" nodeType="withEffect">
                                  <p:stCondLst>
                                    <p:cond delay="100"/>
                                  </p:stCondLst>
                                  <p:childTnLst>
                                    <p:set>
                                      <p:cBhvr>
                                        <p:cTn id="159" dur="1" fill="hold">
                                          <p:stCondLst>
                                            <p:cond delay="0"/>
                                          </p:stCondLst>
                                        </p:cTn>
                                        <p:tgtEl>
                                          <p:spTgt spid="37"/>
                                        </p:tgtEl>
                                        <p:attrNameLst>
                                          <p:attrName>style.visibility</p:attrName>
                                        </p:attrNameLst>
                                      </p:cBhvr>
                                      <p:to>
                                        <p:strVal val="visible"/>
                                      </p:to>
                                    </p:set>
                                    <p:anim calcmode="lin" valueType="num">
                                      <p:cBhvr>
                                        <p:cTn id="160" dur="500" fill="hold"/>
                                        <p:tgtEl>
                                          <p:spTgt spid="37"/>
                                        </p:tgtEl>
                                        <p:attrNameLst>
                                          <p:attrName>ppt_w</p:attrName>
                                        </p:attrNameLst>
                                      </p:cBhvr>
                                      <p:tavLst>
                                        <p:tav tm="0">
                                          <p:val>
                                            <p:fltVal val="0"/>
                                          </p:val>
                                        </p:tav>
                                        <p:tav tm="100000">
                                          <p:val>
                                            <p:strVal val="#ppt_w"/>
                                          </p:val>
                                        </p:tav>
                                      </p:tavLst>
                                    </p:anim>
                                    <p:anim calcmode="lin" valueType="num">
                                      <p:cBhvr>
                                        <p:cTn id="161" dur="500" fill="hold"/>
                                        <p:tgtEl>
                                          <p:spTgt spid="37"/>
                                        </p:tgtEl>
                                        <p:attrNameLst>
                                          <p:attrName>ppt_h</p:attrName>
                                        </p:attrNameLst>
                                      </p:cBhvr>
                                      <p:tavLst>
                                        <p:tav tm="0">
                                          <p:val>
                                            <p:fltVal val="0"/>
                                          </p:val>
                                        </p:tav>
                                        <p:tav tm="100000">
                                          <p:val>
                                            <p:strVal val="#ppt_h"/>
                                          </p:val>
                                        </p:tav>
                                      </p:tavLst>
                                    </p:anim>
                                    <p:animEffect transition="in" filter="fade">
                                      <p:cBhvr>
                                        <p:cTn id="162" dur="500"/>
                                        <p:tgtEl>
                                          <p:spTgt spid="37"/>
                                        </p:tgtEl>
                                      </p:cBhvr>
                                    </p:animEffect>
                                  </p:childTnLst>
                                </p:cTn>
                              </p:par>
                              <p:par>
                                <p:cTn id="163" presetID="53" presetClass="entr" presetSubtype="16" fill="hold" nodeType="withEffect">
                                  <p:stCondLst>
                                    <p:cond delay="150"/>
                                  </p:stCondLst>
                                  <p:childTnLst>
                                    <p:set>
                                      <p:cBhvr>
                                        <p:cTn id="164" dur="1" fill="hold">
                                          <p:stCondLst>
                                            <p:cond delay="0"/>
                                          </p:stCondLst>
                                        </p:cTn>
                                        <p:tgtEl>
                                          <p:spTgt spid="38"/>
                                        </p:tgtEl>
                                        <p:attrNameLst>
                                          <p:attrName>style.visibility</p:attrName>
                                        </p:attrNameLst>
                                      </p:cBhvr>
                                      <p:to>
                                        <p:strVal val="visible"/>
                                      </p:to>
                                    </p:set>
                                    <p:anim calcmode="lin" valueType="num">
                                      <p:cBhvr>
                                        <p:cTn id="165" dur="500" fill="hold"/>
                                        <p:tgtEl>
                                          <p:spTgt spid="38"/>
                                        </p:tgtEl>
                                        <p:attrNameLst>
                                          <p:attrName>ppt_w</p:attrName>
                                        </p:attrNameLst>
                                      </p:cBhvr>
                                      <p:tavLst>
                                        <p:tav tm="0">
                                          <p:val>
                                            <p:fltVal val="0"/>
                                          </p:val>
                                        </p:tav>
                                        <p:tav tm="100000">
                                          <p:val>
                                            <p:strVal val="#ppt_w"/>
                                          </p:val>
                                        </p:tav>
                                      </p:tavLst>
                                    </p:anim>
                                    <p:anim calcmode="lin" valueType="num">
                                      <p:cBhvr>
                                        <p:cTn id="166" dur="500" fill="hold"/>
                                        <p:tgtEl>
                                          <p:spTgt spid="38"/>
                                        </p:tgtEl>
                                        <p:attrNameLst>
                                          <p:attrName>ppt_h</p:attrName>
                                        </p:attrNameLst>
                                      </p:cBhvr>
                                      <p:tavLst>
                                        <p:tav tm="0">
                                          <p:val>
                                            <p:fltVal val="0"/>
                                          </p:val>
                                        </p:tav>
                                        <p:tav tm="100000">
                                          <p:val>
                                            <p:strVal val="#ppt_h"/>
                                          </p:val>
                                        </p:tav>
                                      </p:tavLst>
                                    </p:anim>
                                    <p:animEffect transition="in" filter="fade">
                                      <p:cBhvr>
                                        <p:cTn id="167" dur="500"/>
                                        <p:tgtEl>
                                          <p:spTgt spid="38"/>
                                        </p:tgtEl>
                                      </p:cBhvr>
                                    </p:animEffect>
                                  </p:childTnLst>
                                </p:cTn>
                              </p:par>
                              <p:par>
                                <p:cTn id="168" presetID="53" presetClass="entr" presetSubtype="16" fill="hold" nodeType="withEffect">
                                  <p:stCondLst>
                                    <p:cond delay="0"/>
                                  </p:stCondLst>
                                  <p:childTnLst>
                                    <p:set>
                                      <p:cBhvr>
                                        <p:cTn id="169" dur="1" fill="hold">
                                          <p:stCondLst>
                                            <p:cond delay="0"/>
                                          </p:stCondLst>
                                        </p:cTn>
                                        <p:tgtEl>
                                          <p:spTgt spid="39"/>
                                        </p:tgtEl>
                                        <p:attrNameLst>
                                          <p:attrName>style.visibility</p:attrName>
                                        </p:attrNameLst>
                                      </p:cBhvr>
                                      <p:to>
                                        <p:strVal val="visible"/>
                                      </p:to>
                                    </p:set>
                                    <p:anim calcmode="lin" valueType="num">
                                      <p:cBhvr>
                                        <p:cTn id="170" dur="500" fill="hold"/>
                                        <p:tgtEl>
                                          <p:spTgt spid="39"/>
                                        </p:tgtEl>
                                        <p:attrNameLst>
                                          <p:attrName>ppt_w</p:attrName>
                                        </p:attrNameLst>
                                      </p:cBhvr>
                                      <p:tavLst>
                                        <p:tav tm="0">
                                          <p:val>
                                            <p:fltVal val="0"/>
                                          </p:val>
                                        </p:tav>
                                        <p:tav tm="100000">
                                          <p:val>
                                            <p:strVal val="#ppt_w"/>
                                          </p:val>
                                        </p:tav>
                                      </p:tavLst>
                                    </p:anim>
                                    <p:anim calcmode="lin" valueType="num">
                                      <p:cBhvr>
                                        <p:cTn id="171" dur="500" fill="hold"/>
                                        <p:tgtEl>
                                          <p:spTgt spid="39"/>
                                        </p:tgtEl>
                                        <p:attrNameLst>
                                          <p:attrName>ppt_h</p:attrName>
                                        </p:attrNameLst>
                                      </p:cBhvr>
                                      <p:tavLst>
                                        <p:tav tm="0">
                                          <p:val>
                                            <p:fltVal val="0"/>
                                          </p:val>
                                        </p:tav>
                                        <p:tav tm="100000">
                                          <p:val>
                                            <p:strVal val="#ppt_h"/>
                                          </p:val>
                                        </p:tav>
                                      </p:tavLst>
                                    </p:anim>
                                    <p:animEffect transition="in" filter="fade">
                                      <p:cBhvr>
                                        <p:cTn id="172" dur="500"/>
                                        <p:tgtEl>
                                          <p:spTgt spid="39"/>
                                        </p:tgtEl>
                                      </p:cBhvr>
                                    </p:animEffect>
                                  </p:childTnLst>
                                </p:cTn>
                              </p:par>
                              <p:par>
                                <p:cTn id="173" presetID="53" presetClass="entr" presetSubtype="16" fill="hold" nodeType="withEffect">
                                  <p:stCondLst>
                                    <p:cond delay="100"/>
                                  </p:stCondLst>
                                  <p:childTnLst>
                                    <p:set>
                                      <p:cBhvr>
                                        <p:cTn id="174" dur="1" fill="hold">
                                          <p:stCondLst>
                                            <p:cond delay="0"/>
                                          </p:stCondLst>
                                        </p:cTn>
                                        <p:tgtEl>
                                          <p:spTgt spid="40"/>
                                        </p:tgtEl>
                                        <p:attrNameLst>
                                          <p:attrName>style.visibility</p:attrName>
                                        </p:attrNameLst>
                                      </p:cBhvr>
                                      <p:to>
                                        <p:strVal val="visible"/>
                                      </p:to>
                                    </p:set>
                                    <p:anim calcmode="lin" valueType="num">
                                      <p:cBhvr>
                                        <p:cTn id="175" dur="500" fill="hold"/>
                                        <p:tgtEl>
                                          <p:spTgt spid="40"/>
                                        </p:tgtEl>
                                        <p:attrNameLst>
                                          <p:attrName>ppt_w</p:attrName>
                                        </p:attrNameLst>
                                      </p:cBhvr>
                                      <p:tavLst>
                                        <p:tav tm="0">
                                          <p:val>
                                            <p:fltVal val="0"/>
                                          </p:val>
                                        </p:tav>
                                        <p:tav tm="100000">
                                          <p:val>
                                            <p:strVal val="#ppt_w"/>
                                          </p:val>
                                        </p:tav>
                                      </p:tavLst>
                                    </p:anim>
                                    <p:anim calcmode="lin" valueType="num">
                                      <p:cBhvr>
                                        <p:cTn id="176" dur="500" fill="hold"/>
                                        <p:tgtEl>
                                          <p:spTgt spid="40"/>
                                        </p:tgtEl>
                                        <p:attrNameLst>
                                          <p:attrName>ppt_h</p:attrName>
                                        </p:attrNameLst>
                                      </p:cBhvr>
                                      <p:tavLst>
                                        <p:tav tm="0">
                                          <p:val>
                                            <p:fltVal val="0"/>
                                          </p:val>
                                        </p:tav>
                                        <p:tav tm="100000">
                                          <p:val>
                                            <p:strVal val="#ppt_h"/>
                                          </p:val>
                                        </p:tav>
                                      </p:tavLst>
                                    </p:anim>
                                    <p:animEffect transition="in" filter="fade">
                                      <p:cBhvr>
                                        <p:cTn id="177" dur="500"/>
                                        <p:tgtEl>
                                          <p:spTgt spid="40"/>
                                        </p:tgtEl>
                                      </p:cBhvr>
                                    </p:animEffect>
                                  </p:childTnLst>
                                </p:cTn>
                              </p:par>
                              <p:par>
                                <p:cTn id="178" presetID="53" presetClass="entr" presetSubtype="16" fill="hold" nodeType="withEffect">
                                  <p:stCondLst>
                                    <p:cond delay="0"/>
                                  </p:stCondLst>
                                  <p:childTnLst>
                                    <p:set>
                                      <p:cBhvr>
                                        <p:cTn id="179" dur="1" fill="hold">
                                          <p:stCondLst>
                                            <p:cond delay="0"/>
                                          </p:stCondLst>
                                        </p:cTn>
                                        <p:tgtEl>
                                          <p:spTgt spid="41"/>
                                        </p:tgtEl>
                                        <p:attrNameLst>
                                          <p:attrName>style.visibility</p:attrName>
                                        </p:attrNameLst>
                                      </p:cBhvr>
                                      <p:to>
                                        <p:strVal val="visible"/>
                                      </p:to>
                                    </p:set>
                                    <p:anim calcmode="lin" valueType="num">
                                      <p:cBhvr>
                                        <p:cTn id="180" dur="500" fill="hold"/>
                                        <p:tgtEl>
                                          <p:spTgt spid="41"/>
                                        </p:tgtEl>
                                        <p:attrNameLst>
                                          <p:attrName>ppt_w</p:attrName>
                                        </p:attrNameLst>
                                      </p:cBhvr>
                                      <p:tavLst>
                                        <p:tav tm="0">
                                          <p:val>
                                            <p:fltVal val="0"/>
                                          </p:val>
                                        </p:tav>
                                        <p:tav tm="100000">
                                          <p:val>
                                            <p:strVal val="#ppt_w"/>
                                          </p:val>
                                        </p:tav>
                                      </p:tavLst>
                                    </p:anim>
                                    <p:anim calcmode="lin" valueType="num">
                                      <p:cBhvr>
                                        <p:cTn id="181" dur="500" fill="hold"/>
                                        <p:tgtEl>
                                          <p:spTgt spid="41"/>
                                        </p:tgtEl>
                                        <p:attrNameLst>
                                          <p:attrName>ppt_h</p:attrName>
                                        </p:attrNameLst>
                                      </p:cBhvr>
                                      <p:tavLst>
                                        <p:tav tm="0">
                                          <p:val>
                                            <p:fltVal val="0"/>
                                          </p:val>
                                        </p:tav>
                                        <p:tav tm="100000">
                                          <p:val>
                                            <p:strVal val="#ppt_h"/>
                                          </p:val>
                                        </p:tav>
                                      </p:tavLst>
                                    </p:anim>
                                    <p:animEffect transition="in" filter="fade">
                                      <p:cBhvr>
                                        <p:cTn id="182" dur="500"/>
                                        <p:tgtEl>
                                          <p:spTgt spid="41"/>
                                        </p:tgtEl>
                                      </p:cBhvr>
                                    </p:animEffect>
                                  </p:childTnLst>
                                </p:cTn>
                              </p:par>
                              <p:par>
                                <p:cTn id="183" presetID="53" presetClass="entr" presetSubtype="16" fill="hold" nodeType="withEffect">
                                  <p:stCondLst>
                                    <p:cond delay="0"/>
                                  </p:stCondLst>
                                  <p:childTnLst>
                                    <p:set>
                                      <p:cBhvr>
                                        <p:cTn id="184" dur="1" fill="hold">
                                          <p:stCondLst>
                                            <p:cond delay="0"/>
                                          </p:stCondLst>
                                        </p:cTn>
                                        <p:tgtEl>
                                          <p:spTgt spid="42"/>
                                        </p:tgtEl>
                                        <p:attrNameLst>
                                          <p:attrName>style.visibility</p:attrName>
                                        </p:attrNameLst>
                                      </p:cBhvr>
                                      <p:to>
                                        <p:strVal val="visible"/>
                                      </p:to>
                                    </p:set>
                                    <p:anim calcmode="lin" valueType="num">
                                      <p:cBhvr>
                                        <p:cTn id="185" dur="500" fill="hold"/>
                                        <p:tgtEl>
                                          <p:spTgt spid="42"/>
                                        </p:tgtEl>
                                        <p:attrNameLst>
                                          <p:attrName>ppt_w</p:attrName>
                                        </p:attrNameLst>
                                      </p:cBhvr>
                                      <p:tavLst>
                                        <p:tav tm="0">
                                          <p:val>
                                            <p:fltVal val="0"/>
                                          </p:val>
                                        </p:tav>
                                        <p:tav tm="100000">
                                          <p:val>
                                            <p:strVal val="#ppt_w"/>
                                          </p:val>
                                        </p:tav>
                                      </p:tavLst>
                                    </p:anim>
                                    <p:anim calcmode="lin" valueType="num">
                                      <p:cBhvr>
                                        <p:cTn id="186" dur="500" fill="hold"/>
                                        <p:tgtEl>
                                          <p:spTgt spid="42"/>
                                        </p:tgtEl>
                                        <p:attrNameLst>
                                          <p:attrName>ppt_h</p:attrName>
                                        </p:attrNameLst>
                                      </p:cBhvr>
                                      <p:tavLst>
                                        <p:tav tm="0">
                                          <p:val>
                                            <p:fltVal val="0"/>
                                          </p:val>
                                        </p:tav>
                                        <p:tav tm="100000">
                                          <p:val>
                                            <p:strVal val="#ppt_h"/>
                                          </p:val>
                                        </p:tav>
                                      </p:tavLst>
                                    </p:anim>
                                    <p:animEffect transition="in" filter="fade">
                                      <p:cBhvr>
                                        <p:cTn id="187" dur="500"/>
                                        <p:tgtEl>
                                          <p:spTgt spid="42"/>
                                        </p:tgtEl>
                                      </p:cBhvr>
                                    </p:animEffect>
                                  </p:childTnLst>
                                </p:cTn>
                              </p:par>
                              <p:par>
                                <p:cTn id="188" presetID="53" presetClass="entr" presetSubtype="16" fill="hold" nodeType="withEffect">
                                  <p:stCondLst>
                                    <p:cond delay="0"/>
                                  </p:stCondLst>
                                  <p:childTnLst>
                                    <p:set>
                                      <p:cBhvr>
                                        <p:cTn id="189" dur="1" fill="hold">
                                          <p:stCondLst>
                                            <p:cond delay="0"/>
                                          </p:stCondLst>
                                        </p:cTn>
                                        <p:tgtEl>
                                          <p:spTgt spid="43"/>
                                        </p:tgtEl>
                                        <p:attrNameLst>
                                          <p:attrName>style.visibility</p:attrName>
                                        </p:attrNameLst>
                                      </p:cBhvr>
                                      <p:to>
                                        <p:strVal val="visible"/>
                                      </p:to>
                                    </p:set>
                                    <p:anim calcmode="lin" valueType="num">
                                      <p:cBhvr>
                                        <p:cTn id="190" dur="500" fill="hold"/>
                                        <p:tgtEl>
                                          <p:spTgt spid="43"/>
                                        </p:tgtEl>
                                        <p:attrNameLst>
                                          <p:attrName>ppt_w</p:attrName>
                                        </p:attrNameLst>
                                      </p:cBhvr>
                                      <p:tavLst>
                                        <p:tav tm="0">
                                          <p:val>
                                            <p:fltVal val="0"/>
                                          </p:val>
                                        </p:tav>
                                        <p:tav tm="100000">
                                          <p:val>
                                            <p:strVal val="#ppt_w"/>
                                          </p:val>
                                        </p:tav>
                                      </p:tavLst>
                                    </p:anim>
                                    <p:anim calcmode="lin" valueType="num">
                                      <p:cBhvr>
                                        <p:cTn id="191" dur="500" fill="hold"/>
                                        <p:tgtEl>
                                          <p:spTgt spid="43"/>
                                        </p:tgtEl>
                                        <p:attrNameLst>
                                          <p:attrName>ppt_h</p:attrName>
                                        </p:attrNameLst>
                                      </p:cBhvr>
                                      <p:tavLst>
                                        <p:tav tm="0">
                                          <p:val>
                                            <p:fltVal val="0"/>
                                          </p:val>
                                        </p:tav>
                                        <p:tav tm="100000">
                                          <p:val>
                                            <p:strVal val="#ppt_h"/>
                                          </p:val>
                                        </p:tav>
                                      </p:tavLst>
                                    </p:anim>
                                    <p:animEffect transition="in" filter="fade">
                                      <p:cBhvr>
                                        <p:cTn id="192" dur="500"/>
                                        <p:tgtEl>
                                          <p:spTgt spid="43"/>
                                        </p:tgtEl>
                                      </p:cBhvr>
                                    </p:animEffect>
                                  </p:childTnLst>
                                </p:cTn>
                              </p:par>
                              <p:par>
                                <p:cTn id="193" presetID="53" presetClass="entr" presetSubtype="16" fill="hold" nodeType="withEffect">
                                  <p:stCondLst>
                                    <p:cond delay="50"/>
                                  </p:stCondLst>
                                  <p:childTnLst>
                                    <p:set>
                                      <p:cBhvr>
                                        <p:cTn id="194" dur="1" fill="hold">
                                          <p:stCondLst>
                                            <p:cond delay="0"/>
                                          </p:stCondLst>
                                        </p:cTn>
                                        <p:tgtEl>
                                          <p:spTgt spid="44"/>
                                        </p:tgtEl>
                                        <p:attrNameLst>
                                          <p:attrName>style.visibility</p:attrName>
                                        </p:attrNameLst>
                                      </p:cBhvr>
                                      <p:to>
                                        <p:strVal val="visible"/>
                                      </p:to>
                                    </p:set>
                                    <p:anim calcmode="lin" valueType="num">
                                      <p:cBhvr>
                                        <p:cTn id="195" dur="500" fill="hold"/>
                                        <p:tgtEl>
                                          <p:spTgt spid="44"/>
                                        </p:tgtEl>
                                        <p:attrNameLst>
                                          <p:attrName>ppt_w</p:attrName>
                                        </p:attrNameLst>
                                      </p:cBhvr>
                                      <p:tavLst>
                                        <p:tav tm="0">
                                          <p:val>
                                            <p:fltVal val="0"/>
                                          </p:val>
                                        </p:tav>
                                        <p:tav tm="100000">
                                          <p:val>
                                            <p:strVal val="#ppt_w"/>
                                          </p:val>
                                        </p:tav>
                                      </p:tavLst>
                                    </p:anim>
                                    <p:anim calcmode="lin" valueType="num">
                                      <p:cBhvr>
                                        <p:cTn id="196" dur="500" fill="hold"/>
                                        <p:tgtEl>
                                          <p:spTgt spid="44"/>
                                        </p:tgtEl>
                                        <p:attrNameLst>
                                          <p:attrName>ppt_h</p:attrName>
                                        </p:attrNameLst>
                                      </p:cBhvr>
                                      <p:tavLst>
                                        <p:tav tm="0">
                                          <p:val>
                                            <p:fltVal val="0"/>
                                          </p:val>
                                        </p:tav>
                                        <p:tav tm="100000">
                                          <p:val>
                                            <p:strVal val="#ppt_h"/>
                                          </p:val>
                                        </p:tav>
                                      </p:tavLst>
                                    </p:anim>
                                    <p:animEffect transition="in" filter="fade">
                                      <p:cBhvr>
                                        <p:cTn id="197" dur="500"/>
                                        <p:tgtEl>
                                          <p:spTgt spid="44"/>
                                        </p:tgtEl>
                                      </p:cBhvr>
                                    </p:animEffect>
                                  </p:childTnLst>
                                </p:cTn>
                              </p:par>
                              <p:par>
                                <p:cTn id="198" presetID="53" presetClass="entr" presetSubtype="16" fill="hold" nodeType="withEffect">
                                  <p:stCondLst>
                                    <p:cond delay="150"/>
                                  </p:stCondLst>
                                  <p:childTnLst>
                                    <p:set>
                                      <p:cBhvr>
                                        <p:cTn id="199" dur="1" fill="hold">
                                          <p:stCondLst>
                                            <p:cond delay="0"/>
                                          </p:stCondLst>
                                        </p:cTn>
                                        <p:tgtEl>
                                          <p:spTgt spid="45"/>
                                        </p:tgtEl>
                                        <p:attrNameLst>
                                          <p:attrName>style.visibility</p:attrName>
                                        </p:attrNameLst>
                                      </p:cBhvr>
                                      <p:to>
                                        <p:strVal val="visible"/>
                                      </p:to>
                                    </p:set>
                                    <p:anim calcmode="lin" valueType="num">
                                      <p:cBhvr>
                                        <p:cTn id="200" dur="500" fill="hold"/>
                                        <p:tgtEl>
                                          <p:spTgt spid="45"/>
                                        </p:tgtEl>
                                        <p:attrNameLst>
                                          <p:attrName>ppt_w</p:attrName>
                                        </p:attrNameLst>
                                      </p:cBhvr>
                                      <p:tavLst>
                                        <p:tav tm="0">
                                          <p:val>
                                            <p:fltVal val="0"/>
                                          </p:val>
                                        </p:tav>
                                        <p:tav tm="100000">
                                          <p:val>
                                            <p:strVal val="#ppt_w"/>
                                          </p:val>
                                        </p:tav>
                                      </p:tavLst>
                                    </p:anim>
                                    <p:anim calcmode="lin" valueType="num">
                                      <p:cBhvr>
                                        <p:cTn id="201" dur="500" fill="hold"/>
                                        <p:tgtEl>
                                          <p:spTgt spid="45"/>
                                        </p:tgtEl>
                                        <p:attrNameLst>
                                          <p:attrName>ppt_h</p:attrName>
                                        </p:attrNameLst>
                                      </p:cBhvr>
                                      <p:tavLst>
                                        <p:tav tm="0">
                                          <p:val>
                                            <p:fltVal val="0"/>
                                          </p:val>
                                        </p:tav>
                                        <p:tav tm="100000">
                                          <p:val>
                                            <p:strVal val="#ppt_h"/>
                                          </p:val>
                                        </p:tav>
                                      </p:tavLst>
                                    </p:anim>
                                    <p:animEffect transition="in" filter="fade">
                                      <p:cBhvr>
                                        <p:cTn id="202" dur="500"/>
                                        <p:tgtEl>
                                          <p:spTgt spid="45"/>
                                        </p:tgtEl>
                                      </p:cBhvr>
                                    </p:animEffect>
                                  </p:childTnLst>
                                </p:cTn>
                              </p:par>
                              <p:par>
                                <p:cTn id="203" presetID="53" presetClass="entr" presetSubtype="16" fill="hold" nodeType="withEffect">
                                  <p:stCondLst>
                                    <p:cond delay="0"/>
                                  </p:stCondLst>
                                  <p:childTnLst>
                                    <p:set>
                                      <p:cBhvr>
                                        <p:cTn id="204" dur="1" fill="hold">
                                          <p:stCondLst>
                                            <p:cond delay="0"/>
                                          </p:stCondLst>
                                        </p:cTn>
                                        <p:tgtEl>
                                          <p:spTgt spid="47"/>
                                        </p:tgtEl>
                                        <p:attrNameLst>
                                          <p:attrName>style.visibility</p:attrName>
                                        </p:attrNameLst>
                                      </p:cBhvr>
                                      <p:to>
                                        <p:strVal val="visible"/>
                                      </p:to>
                                    </p:set>
                                    <p:anim calcmode="lin" valueType="num">
                                      <p:cBhvr>
                                        <p:cTn id="205" dur="500" fill="hold"/>
                                        <p:tgtEl>
                                          <p:spTgt spid="47"/>
                                        </p:tgtEl>
                                        <p:attrNameLst>
                                          <p:attrName>ppt_w</p:attrName>
                                        </p:attrNameLst>
                                      </p:cBhvr>
                                      <p:tavLst>
                                        <p:tav tm="0">
                                          <p:val>
                                            <p:fltVal val="0"/>
                                          </p:val>
                                        </p:tav>
                                        <p:tav tm="100000">
                                          <p:val>
                                            <p:strVal val="#ppt_w"/>
                                          </p:val>
                                        </p:tav>
                                      </p:tavLst>
                                    </p:anim>
                                    <p:anim calcmode="lin" valueType="num">
                                      <p:cBhvr>
                                        <p:cTn id="206" dur="500" fill="hold"/>
                                        <p:tgtEl>
                                          <p:spTgt spid="47"/>
                                        </p:tgtEl>
                                        <p:attrNameLst>
                                          <p:attrName>ppt_h</p:attrName>
                                        </p:attrNameLst>
                                      </p:cBhvr>
                                      <p:tavLst>
                                        <p:tav tm="0">
                                          <p:val>
                                            <p:fltVal val="0"/>
                                          </p:val>
                                        </p:tav>
                                        <p:tav tm="100000">
                                          <p:val>
                                            <p:strVal val="#ppt_h"/>
                                          </p:val>
                                        </p:tav>
                                      </p:tavLst>
                                    </p:anim>
                                    <p:animEffect transition="in" filter="fade">
                                      <p:cBhvr>
                                        <p:cTn id="207" dur="500"/>
                                        <p:tgtEl>
                                          <p:spTgt spid="47"/>
                                        </p:tgtEl>
                                      </p:cBhvr>
                                    </p:animEffect>
                                  </p:childTnLst>
                                </p:cTn>
                              </p:par>
                              <p:par>
                                <p:cTn id="208" presetID="53" presetClass="entr" presetSubtype="16" fill="hold" nodeType="withEffect">
                                  <p:stCondLst>
                                    <p:cond delay="0"/>
                                  </p:stCondLst>
                                  <p:childTnLst>
                                    <p:set>
                                      <p:cBhvr>
                                        <p:cTn id="209" dur="1" fill="hold">
                                          <p:stCondLst>
                                            <p:cond delay="0"/>
                                          </p:stCondLst>
                                        </p:cTn>
                                        <p:tgtEl>
                                          <p:spTgt spid="48"/>
                                        </p:tgtEl>
                                        <p:attrNameLst>
                                          <p:attrName>style.visibility</p:attrName>
                                        </p:attrNameLst>
                                      </p:cBhvr>
                                      <p:to>
                                        <p:strVal val="visible"/>
                                      </p:to>
                                    </p:set>
                                    <p:anim calcmode="lin" valueType="num">
                                      <p:cBhvr>
                                        <p:cTn id="210" dur="500" fill="hold"/>
                                        <p:tgtEl>
                                          <p:spTgt spid="48"/>
                                        </p:tgtEl>
                                        <p:attrNameLst>
                                          <p:attrName>ppt_w</p:attrName>
                                        </p:attrNameLst>
                                      </p:cBhvr>
                                      <p:tavLst>
                                        <p:tav tm="0">
                                          <p:val>
                                            <p:fltVal val="0"/>
                                          </p:val>
                                        </p:tav>
                                        <p:tav tm="100000">
                                          <p:val>
                                            <p:strVal val="#ppt_w"/>
                                          </p:val>
                                        </p:tav>
                                      </p:tavLst>
                                    </p:anim>
                                    <p:anim calcmode="lin" valueType="num">
                                      <p:cBhvr>
                                        <p:cTn id="211" dur="500" fill="hold"/>
                                        <p:tgtEl>
                                          <p:spTgt spid="48"/>
                                        </p:tgtEl>
                                        <p:attrNameLst>
                                          <p:attrName>ppt_h</p:attrName>
                                        </p:attrNameLst>
                                      </p:cBhvr>
                                      <p:tavLst>
                                        <p:tav tm="0">
                                          <p:val>
                                            <p:fltVal val="0"/>
                                          </p:val>
                                        </p:tav>
                                        <p:tav tm="100000">
                                          <p:val>
                                            <p:strVal val="#ppt_h"/>
                                          </p:val>
                                        </p:tav>
                                      </p:tavLst>
                                    </p:anim>
                                    <p:animEffect transition="in" filter="fade">
                                      <p:cBhvr>
                                        <p:cTn id="212" dur="500"/>
                                        <p:tgtEl>
                                          <p:spTgt spid="48"/>
                                        </p:tgtEl>
                                      </p:cBhvr>
                                    </p:animEffect>
                                  </p:childTnLst>
                                </p:cTn>
                              </p:par>
                              <p:par>
                                <p:cTn id="213" presetID="53" presetClass="entr" presetSubtype="16" fill="hold" nodeType="withEffect">
                                  <p:stCondLst>
                                    <p:cond delay="150"/>
                                  </p:stCondLst>
                                  <p:childTnLst>
                                    <p:set>
                                      <p:cBhvr>
                                        <p:cTn id="214" dur="1" fill="hold">
                                          <p:stCondLst>
                                            <p:cond delay="0"/>
                                          </p:stCondLst>
                                        </p:cTn>
                                        <p:tgtEl>
                                          <p:spTgt spid="56"/>
                                        </p:tgtEl>
                                        <p:attrNameLst>
                                          <p:attrName>style.visibility</p:attrName>
                                        </p:attrNameLst>
                                      </p:cBhvr>
                                      <p:to>
                                        <p:strVal val="visible"/>
                                      </p:to>
                                    </p:set>
                                    <p:anim calcmode="lin" valueType="num">
                                      <p:cBhvr>
                                        <p:cTn id="215" dur="500" fill="hold"/>
                                        <p:tgtEl>
                                          <p:spTgt spid="56"/>
                                        </p:tgtEl>
                                        <p:attrNameLst>
                                          <p:attrName>ppt_w</p:attrName>
                                        </p:attrNameLst>
                                      </p:cBhvr>
                                      <p:tavLst>
                                        <p:tav tm="0">
                                          <p:val>
                                            <p:fltVal val="0"/>
                                          </p:val>
                                        </p:tav>
                                        <p:tav tm="100000">
                                          <p:val>
                                            <p:strVal val="#ppt_w"/>
                                          </p:val>
                                        </p:tav>
                                      </p:tavLst>
                                    </p:anim>
                                    <p:anim calcmode="lin" valueType="num">
                                      <p:cBhvr>
                                        <p:cTn id="216" dur="500" fill="hold"/>
                                        <p:tgtEl>
                                          <p:spTgt spid="56"/>
                                        </p:tgtEl>
                                        <p:attrNameLst>
                                          <p:attrName>ppt_h</p:attrName>
                                        </p:attrNameLst>
                                      </p:cBhvr>
                                      <p:tavLst>
                                        <p:tav tm="0">
                                          <p:val>
                                            <p:fltVal val="0"/>
                                          </p:val>
                                        </p:tav>
                                        <p:tav tm="100000">
                                          <p:val>
                                            <p:strVal val="#ppt_h"/>
                                          </p:val>
                                        </p:tav>
                                      </p:tavLst>
                                    </p:anim>
                                    <p:animEffect transition="in" filter="fade">
                                      <p:cBhvr>
                                        <p:cTn id="217" dur="500"/>
                                        <p:tgtEl>
                                          <p:spTgt spid="56"/>
                                        </p:tgtEl>
                                      </p:cBhvr>
                                    </p:animEffect>
                                  </p:childTnLst>
                                </p:cTn>
                              </p:par>
                              <p:par>
                                <p:cTn id="218" presetID="53" presetClass="entr" presetSubtype="16" fill="hold" nodeType="withEffect">
                                  <p:stCondLst>
                                    <p:cond delay="100"/>
                                  </p:stCondLst>
                                  <p:childTnLst>
                                    <p:set>
                                      <p:cBhvr>
                                        <p:cTn id="219" dur="1" fill="hold">
                                          <p:stCondLst>
                                            <p:cond delay="0"/>
                                          </p:stCondLst>
                                        </p:cTn>
                                        <p:tgtEl>
                                          <p:spTgt spid="57"/>
                                        </p:tgtEl>
                                        <p:attrNameLst>
                                          <p:attrName>style.visibility</p:attrName>
                                        </p:attrNameLst>
                                      </p:cBhvr>
                                      <p:to>
                                        <p:strVal val="visible"/>
                                      </p:to>
                                    </p:set>
                                    <p:anim calcmode="lin" valueType="num">
                                      <p:cBhvr>
                                        <p:cTn id="220" dur="500" fill="hold"/>
                                        <p:tgtEl>
                                          <p:spTgt spid="57"/>
                                        </p:tgtEl>
                                        <p:attrNameLst>
                                          <p:attrName>ppt_w</p:attrName>
                                        </p:attrNameLst>
                                      </p:cBhvr>
                                      <p:tavLst>
                                        <p:tav tm="0">
                                          <p:val>
                                            <p:fltVal val="0"/>
                                          </p:val>
                                        </p:tav>
                                        <p:tav tm="100000">
                                          <p:val>
                                            <p:strVal val="#ppt_w"/>
                                          </p:val>
                                        </p:tav>
                                      </p:tavLst>
                                    </p:anim>
                                    <p:anim calcmode="lin" valueType="num">
                                      <p:cBhvr>
                                        <p:cTn id="221" dur="500" fill="hold"/>
                                        <p:tgtEl>
                                          <p:spTgt spid="57"/>
                                        </p:tgtEl>
                                        <p:attrNameLst>
                                          <p:attrName>ppt_h</p:attrName>
                                        </p:attrNameLst>
                                      </p:cBhvr>
                                      <p:tavLst>
                                        <p:tav tm="0">
                                          <p:val>
                                            <p:fltVal val="0"/>
                                          </p:val>
                                        </p:tav>
                                        <p:tav tm="100000">
                                          <p:val>
                                            <p:strVal val="#ppt_h"/>
                                          </p:val>
                                        </p:tav>
                                      </p:tavLst>
                                    </p:anim>
                                    <p:animEffect transition="in" filter="fade">
                                      <p:cBhvr>
                                        <p:cTn id="222" dur="500"/>
                                        <p:tgtEl>
                                          <p:spTgt spid="57"/>
                                        </p:tgtEl>
                                      </p:cBhvr>
                                    </p:animEffect>
                                  </p:childTnLst>
                                </p:cTn>
                              </p:par>
                              <p:par>
                                <p:cTn id="223" presetID="10" presetClass="entr" presetSubtype="0" fill="hold" nodeType="withEffect">
                                  <p:stCondLst>
                                    <p:cond delay="200"/>
                                  </p:stCondLst>
                                  <p:childTnLst>
                                    <p:set>
                                      <p:cBhvr>
                                        <p:cTn id="224" dur="1" fill="hold">
                                          <p:stCondLst>
                                            <p:cond delay="0"/>
                                          </p:stCondLst>
                                        </p:cTn>
                                        <p:tgtEl>
                                          <p:spTgt spid="3"/>
                                        </p:tgtEl>
                                        <p:attrNameLst>
                                          <p:attrName>style.visibility</p:attrName>
                                        </p:attrNameLst>
                                      </p:cBhvr>
                                      <p:to>
                                        <p:strVal val="visible"/>
                                      </p:to>
                                    </p:set>
                                    <p:animEffect transition="in" filter="fade">
                                      <p:cBhvr>
                                        <p:cTn id="2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conomicGraph_MobilePressEvent.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solidFill>
                  <a:schemeClr val="bg1"/>
                </a:solidFill>
              </a:rPr>
              <a:t>The global economic graph</a:t>
            </a:r>
            <a:endParaRPr lang="en-US" dirty="0">
              <a:solidFill>
                <a:schemeClr val="bg1"/>
              </a:solidFill>
            </a:endParaRPr>
          </a:p>
        </p:txBody>
      </p:sp>
      <p:sp>
        <p:nvSpPr>
          <p:cNvPr id="4" name="TextBox 3"/>
          <p:cNvSpPr txBox="1"/>
          <p:nvPr/>
        </p:nvSpPr>
        <p:spPr>
          <a:xfrm>
            <a:off x="650525" y="3636601"/>
            <a:ext cx="1464503" cy="323165"/>
          </a:xfrm>
          <a:prstGeom prst="rect">
            <a:avLst/>
          </a:prstGeom>
          <a:noFill/>
        </p:spPr>
        <p:txBody>
          <a:bodyPr wrap="none" lIns="45720" tIns="22860" rIns="45720" bIns="22860" rtlCol="0">
            <a:spAutoFit/>
          </a:bodyPr>
          <a:lstStyle/>
          <a:p>
            <a:r>
              <a:rPr lang="en-US" dirty="0" smtClean="0">
                <a:solidFill>
                  <a:srgbClr val="FFFFFF"/>
                </a:solidFill>
              </a:rPr>
              <a:t>Opportunities</a:t>
            </a:r>
            <a:endParaRPr lang="en-US" dirty="0">
              <a:solidFill>
                <a:srgbClr val="FFFFFF"/>
              </a:solidFill>
            </a:endParaRPr>
          </a:p>
        </p:txBody>
      </p:sp>
      <p:sp>
        <p:nvSpPr>
          <p:cNvPr id="6" name="TextBox 5"/>
          <p:cNvSpPr txBox="1"/>
          <p:nvPr/>
        </p:nvSpPr>
        <p:spPr>
          <a:xfrm>
            <a:off x="2325923" y="3636601"/>
            <a:ext cx="630942" cy="323165"/>
          </a:xfrm>
          <a:prstGeom prst="rect">
            <a:avLst/>
          </a:prstGeom>
          <a:noFill/>
        </p:spPr>
        <p:txBody>
          <a:bodyPr wrap="none" lIns="45720" tIns="22860" rIns="45720" bIns="22860" rtlCol="0">
            <a:spAutoFit/>
          </a:bodyPr>
          <a:lstStyle/>
          <a:p>
            <a:r>
              <a:rPr lang="en-US" dirty="0" smtClean="0">
                <a:solidFill>
                  <a:srgbClr val="FFFFFF"/>
                </a:solidFill>
              </a:rPr>
              <a:t>Skills</a:t>
            </a:r>
            <a:endParaRPr lang="en-US" dirty="0">
              <a:solidFill>
                <a:srgbClr val="FFFFFF"/>
              </a:solidFill>
            </a:endParaRPr>
          </a:p>
        </p:txBody>
      </p:sp>
      <p:sp>
        <p:nvSpPr>
          <p:cNvPr id="7" name="TextBox 6"/>
          <p:cNvSpPr txBox="1"/>
          <p:nvPr/>
        </p:nvSpPr>
        <p:spPr>
          <a:xfrm>
            <a:off x="3363886" y="3636601"/>
            <a:ext cx="1259319" cy="323165"/>
          </a:xfrm>
          <a:prstGeom prst="rect">
            <a:avLst/>
          </a:prstGeom>
          <a:noFill/>
        </p:spPr>
        <p:txBody>
          <a:bodyPr wrap="none" lIns="45720" tIns="22860" rIns="45720" bIns="22860" rtlCol="0">
            <a:spAutoFit/>
          </a:bodyPr>
          <a:lstStyle/>
          <a:p>
            <a:r>
              <a:rPr lang="en-US" dirty="0" smtClean="0">
                <a:solidFill>
                  <a:srgbClr val="FFFFFF"/>
                </a:solidFill>
              </a:rPr>
              <a:t>Companies</a:t>
            </a:r>
            <a:endParaRPr lang="en-US" dirty="0">
              <a:solidFill>
                <a:srgbClr val="FFFFFF"/>
              </a:solidFill>
            </a:endParaRPr>
          </a:p>
        </p:txBody>
      </p:sp>
      <p:sp>
        <p:nvSpPr>
          <p:cNvPr id="8" name="TextBox 7"/>
          <p:cNvSpPr txBox="1"/>
          <p:nvPr/>
        </p:nvSpPr>
        <p:spPr>
          <a:xfrm>
            <a:off x="4682362" y="3636597"/>
            <a:ext cx="1297791" cy="600164"/>
          </a:xfrm>
          <a:prstGeom prst="rect">
            <a:avLst/>
          </a:prstGeom>
          <a:noFill/>
        </p:spPr>
        <p:txBody>
          <a:bodyPr wrap="none" lIns="45720" tIns="22860" rIns="45720" bIns="22860" rtlCol="0">
            <a:spAutoFit/>
          </a:bodyPr>
          <a:lstStyle/>
          <a:p>
            <a:r>
              <a:rPr lang="en-US" dirty="0" smtClean="0">
                <a:solidFill>
                  <a:srgbClr val="FFFFFF"/>
                </a:solidFill>
              </a:rPr>
              <a:t>Educational</a:t>
            </a:r>
            <a:br>
              <a:rPr lang="en-US" dirty="0" smtClean="0">
                <a:solidFill>
                  <a:srgbClr val="FFFFFF"/>
                </a:solidFill>
              </a:rPr>
            </a:br>
            <a:r>
              <a:rPr lang="en-US" dirty="0" smtClean="0">
                <a:solidFill>
                  <a:srgbClr val="FFFFFF"/>
                </a:solidFill>
              </a:rPr>
              <a:t>institutions</a:t>
            </a:r>
            <a:endParaRPr lang="en-US" dirty="0">
              <a:solidFill>
                <a:srgbClr val="FFFFFF"/>
              </a:solidFill>
            </a:endParaRPr>
          </a:p>
        </p:txBody>
      </p:sp>
      <p:sp>
        <p:nvSpPr>
          <p:cNvPr id="9" name="TextBox 8"/>
          <p:cNvSpPr txBox="1"/>
          <p:nvPr/>
        </p:nvSpPr>
        <p:spPr>
          <a:xfrm>
            <a:off x="6193336" y="3636601"/>
            <a:ext cx="810478" cy="323165"/>
          </a:xfrm>
          <a:prstGeom prst="rect">
            <a:avLst/>
          </a:prstGeom>
          <a:noFill/>
        </p:spPr>
        <p:txBody>
          <a:bodyPr wrap="none" lIns="45720" tIns="22860" rIns="45720" bIns="22860" rtlCol="0">
            <a:spAutoFit/>
          </a:bodyPr>
          <a:lstStyle/>
          <a:p>
            <a:r>
              <a:rPr lang="en-US" dirty="0" smtClean="0">
                <a:solidFill>
                  <a:srgbClr val="FFFFFF"/>
                </a:solidFill>
              </a:rPr>
              <a:t>People</a:t>
            </a:r>
            <a:endParaRPr lang="en-US" dirty="0">
              <a:solidFill>
                <a:srgbClr val="FFFFFF"/>
              </a:solidFill>
            </a:endParaRPr>
          </a:p>
        </p:txBody>
      </p:sp>
      <p:sp>
        <p:nvSpPr>
          <p:cNvPr id="10" name="TextBox 9"/>
          <p:cNvSpPr txBox="1"/>
          <p:nvPr/>
        </p:nvSpPr>
        <p:spPr>
          <a:xfrm>
            <a:off x="7295594" y="3636598"/>
            <a:ext cx="1361911" cy="600164"/>
          </a:xfrm>
          <a:prstGeom prst="rect">
            <a:avLst/>
          </a:prstGeom>
          <a:noFill/>
        </p:spPr>
        <p:txBody>
          <a:bodyPr wrap="none" lIns="45720" tIns="22860" rIns="45720" bIns="22860" rtlCol="0">
            <a:spAutoFit/>
          </a:bodyPr>
          <a:lstStyle/>
          <a:p>
            <a:r>
              <a:rPr lang="en-US" dirty="0" smtClean="0">
                <a:solidFill>
                  <a:srgbClr val="FFFFFF"/>
                </a:solidFill>
              </a:rPr>
              <a:t>Professional</a:t>
            </a:r>
            <a:br>
              <a:rPr lang="en-US" dirty="0" smtClean="0">
                <a:solidFill>
                  <a:srgbClr val="FFFFFF"/>
                </a:solidFill>
              </a:rPr>
            </a:br>
            <a:r>
              <a:rPr lang="en-US" dirty="0" smtClean="0">
                <a:solidFill>
                  <a:srgbClr val="FFFFFF"/>
                </a:solidFill>
              </a:rPr>
              <a:t>knowledge</a:t>
            </a:r>
            <a:endParaRPr lang="en-US" dirty="0">
              <a:solidFill>
                <a:srgbClr val="FFFFFF"/>
              </a:solidFill>
            </a:endParaRPr>
          </a:p>
        </p:txBody>
      </p:sp>
    </p:spTree>
    <p:extLst>
      <p:ext uri="{BB962C8B-B14F-4D97-AF65-F5344CB8AC3E}">
        <p14:creationId xmlns:p14="http://schemas.microsoft.com/office/powerpoint/2010/main" val="888578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conomicGraph_MobilePressEvent.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solidFill>
                  <a:schemeClr val="bg1"/>
                </a:solidFill>
              </a:rPr>
              <a:t>The global economic graph</a:t>
            </a:r>
            <a:endParaRPr lang="en-US" dirty="0">
              <a:solidFill>
                <a:schemeClr val="bg1"/>
              </a:solidFill>
            </a:endParaRPr>
          </a:p>
        </p:txBody>
      </p:sp>
      <p:sp>
        <p:nvSpPr>
          <p:cNvPr id="4" name="TextBox 3"/>
          <p:cNvSpPr txBox="1"/>
          <p:nvPr/>
        </p:nvSpPr>
        <p:spPr>
          <a:xfrm>
            <a:off x="543426" y="3636601"/>
            <a:ext cx="1464503" cy="323165"/>
          </a:xfrm>
          <a:prstGeom prst="rect">
            <a:avLst/>
          </a:prstGeom>
          <a:noFill/>
        </p:spPr>
        <p:txBody>
          <a:bodyPr wrap="none" lIns="45720" tIns="22860" rIns="45720" bIns="22860" rtlCol="0">
            <a:spAutoFit/>
          </a:bodyPr>
          <a:lstStyle/>
          <a:p>
            <a:r>
              <a:rPr lang="en-US" dirty="0" smtClean="0">
                <a:solidFill>
                  <a:srgbClr val="FFFF00"/>
                </a:solidFill>
              </a:rPr>
              <a:t>Opportunities</a:t>
            </a:r>
            <a:endParaRPr lang="en-US" dirty="0">
              <a:solidFill>
                <a:srgbClr val="FFFF00"/>
              </a:solidFill>
            </a:endParaRPr>
          </a:p>
        </p:txBody>
      </p:sp>
      <p:sp>
        <p:nvSpPr>
          <p:cNvPr id="6" name="TextBox 5"/>
          <p:cNvSpPr txBox="1"/>
          <p:nvPr/>
        </p:nvSpPr>
        <p:spPr>
          <a:xfrm>
            <a:off x="2325923" y="3636601"/>
            <a:ext cx="630942" cy="323165"/>
          </a:xfrm>
          <a:prstGeom prst="rect">
            <a:avLst/>
          </a:prstGeom>
          <a:noFill/>
        </p:spPr>
        <p:txBody>
          <a:bodyPr wrap="none" lIns="45720" tIns="22860" rIns="45720" bIns="22860" rtlCol="0">
            <a:spAutoFit/>
          </a:bodyPr>
          <a:lstStyle/>
          <a:p>
            <a:r>
              <a:rPr lang="en-US" dirty="0" smtClean="0">
                <a:solidFill>
                  <a:srgbClr val="FFFFFF"/>
                </a:solidFill>
              </a:rPr>
              <a:t>Skills</a:t>
            </a:r>
            <a:endParaRPr lang="en-US" dirty="0">
              <a:solidFill>
                <a:srgbClr val="FFFFFF"/>
              </a:solidFill>
            </a:endParaRPr>
          </a:p>
        </p:txBody>
      </p:sp>
      <p:sp>
        <p:nvSpPr>
          <p:cNvPr id="7" name="TextBox 6"/>
          <p:cNvSpPr txBox="1"/>
          <p:nvPr/>
        </p:nvSpPr>
        <p:spPr>
          <a:xfrm>
            <a:off x="3312681" y="3636601"/>
            <a:ext cx="1259319" cy="323165"/>
          </a:xfrm>
          <a:prstGeom prst="rect">
            <a:avLst/>
          </a:prstGeom>
          <a:noFill/>
        </p:spPr>
        <p:txBody>
          <a:bodyPr wrap="none" lIns="45720" tIns="22860" rIns="45720" bIns="22860" rtlCol="0">
            <a:spAutoFit/>
          </a:bodyPr>
          <a:lstStyle/>
          <a:p>
            <a:r>
              <a:rPr lang="en-US" dirty="0" smtClean="0">
                <a:solidFill>
                  <a:srgbClr val="FFFF00"/>
                </a:solidFill>
              </a:rPr>
              <a:t>Companies</a:t>
            </a:r>
            <a:endParaRPr lang="en-US" dirty="0">
              <a:solidFill>
                <a:srgbClr val="FFFF00"/>
              </a:solidFill>
            </a:endParaRPr>
          </a:p>
        </p:txBody>
      </p:sp>
      <p:sp>
        <p:nvSpPr>
          <p:cNvPr id="8" name="TextBox 7"/>
          <p:cNvSpPr txBox="1"/>
          <p:nvPr/>
        </p:nvSpPr>
        <p:spPr>
          <a:xfrm>
            <a:off x="4682362" y="3636597"/>
            <a:ext cx="1297791" cy="600164"/>
          </a:xfrm>
          <a:prstGeom prst="rect">
            <a:avLst/>
          </a:prstGeom>
          <a:noFill/>
        </p:spPr>
        <p:txBody>
          <a:bodyPr wrap="none" lIns="45720" tIns="22860" rIns="45720" bIns="22860" rtlCol="0">
            <a:spAutoFit/>
          </a:bodyPr>
          <a:lstStyle/>
          <a:p>
            <a:r>
              <a:rPr lang="en-US" dirty="0" smtClean="0">
                <a:solidFill>
                  <a:srgbClr val="FFFFFF"/>
                </a:solidFill>
              </a:rPr>
              <a:t>Educational</a:t>
            </a:r>
            <a:br>
              <a:rPr lang="en-US" dirty="0" smtClean="0">
                <a:solidFill>
                  <a:srgbClr val="FFFFFF"/>
                </a:solidFill>
              </a:rPr>
            </a:br>
            <a:r>
              <a:rPr lang="en-US" dirty="0" smtClean="0">
                <a:solidFill>
                  <a:srgbClr val="FFFFFF"/>
                </a:solidFill>
              </a:rPr>
              <a:t>institutions</a:t>
            </a:r>
            <a:endParaRPr lang="en-US" dirty="0">
              <a:solidFill>
                <a:srgbClr val="FFFFFF"/>
              </a:solidFill>
            </a:endParaRPr>
          </a:p>
        </p:txBody>
      </p:sp>
      <p:sp>
        <p:nvSpPr>
          <p:cNvPr id="9" name="TextBox 8"/>
          <p:cNvSpPr txBox="1"/>
          <p:nvPr/>
        </p:nvSpPr>
        <p:spPr>
          <a:xfrm>
            <a:off x="6193336" y="3636601"/>
            <a:ext cx="810478" cy="323165"/>
          </a:xfrm>
          <a:prstGeom prst="rect">
            <a:avLst/>
          </a:prstGeom>
          <a:noFill/>
        </p:spPr>
        <p:txBody>
          <a:bodyPr wrap="none" lIns="45720" tIns="22860" rIns="45720" bIns="22860" rtlCol="0">
            <a:spAutoFit/>
          </a:bodyPr>
          <a:lstStyle/>
          <a:p>
            <a:r>
              <a:rPr lang="en-US" dirty="0" smtClean="0">
                <a:solidFill>
                  <a:srgbClr val="FFFFFF"/>
                </a:solidFill>
              </a:rPr>
              <a:t>People</a:t>
            </a:r>
            <a:endParaRPr lang="en-US" dirty="0">
              <a:solidFill>
                <a:srgbClr val="FFFFFF"/>
              </a:solidFill>
            </a:endParaRPr>
          </a:p>
        </p:txBody>
      </p:sp>
      <p:sp>
        <p:nvSpPr>
          <p:cNvPr id="10" name="TextBox 9"/>
          <p:cNvSpPr txBox="1"/>
          <p:nvPr/>
        </p:nvSpPr>
        <p:spPr>
          <a:xfrm>
            <a:off x="7295594" y="3636598"/>
            <a:ext cx="1361911" cy="600164"/>
          </a:xfrm>
          <a:prstGeom prst="rect">
            <a:avLst/>
          </a:prstGeom>
          <a:noFill/>
        </p:spPr>
        <p:txBody>
          <a:bodyPr wrap="none" lIns="45720" tIns="22860" rIns="45720" bIns="22860" rtlCol="0">
            <a:spAutoFit/>
          </a:bodyPr>
          <a:lstStyle/>
          <a:p>
            <a:r>
              <a:rPr lang="en-US" dirty="0" smtClean="0">
                <a:solidFill>
                  <a:srgbClr val="FFFFFF"/>
                </a:solidFill>
              </a:rPr>
              <a:t>Professional</a:t>
            </a:r>
            <a:r>
              <a:rPr lang="en-US" dirty="0" smtClean="0">
                <a:solidFill>
                  <a:srgbClr val="000000"/>
                </a:solidFill>
              </a:rPr>
              <a:t/>
            </a:r>
            <a:br>
              <a:rPr lang="en-US" dirty="0" smtClean="0">
                <a:solidFill>
                  <a:srgbClr val="000000"/>
                </a:solidFill>
              </a:rPr>
            </a:br>
            <a:r>
              <a:rPr lang="en-US" dirty="0" smtClean="0">
                <a:solidFill>
                  <a:srgbClr val="FFFFFF"/>
                </a:solidFill>
              </a:rPr>
              <a:t>knowledge</a:t>
            </a:r>
            <a:endParaRPr lang="en-US" dirty="0">
              <a:solidFill>
                <a:srgbClr val="FFFFFF"/>
              </a:solidFill>
            </a:endParaRPr>
          </a:p>
        </p:txBody>
      </p:sp>
      <p:sp>
        <p:nvSpPr>
          <p:cNvPr id="3" name="Rectangle 2"/>
          <p:cNvSpPr/>
          <p:nvPr/>
        </p:nvSpPr>
        <p:spPr bwMode="auto">
          <a:xfrm>
            <a:off x="457650" y="1712680"/>
            <a:ext cx="1550279" cy="2524082"/>
          </a:xfrm>
          <a:prstGeom prst="rect">
            <a:avLst/>
          </a:prstGeom>
          <a:noFill/>
          <a:ln>
            <a:solidFill>
              <a:srgbClr val="FFFF00"/>
            </a:solidFill>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2400">
              <a:solidFill>
                <a:srgbClr val="FFFFFF"/>
              </a:solidFill>
              <a:latin typeface="AvenirNext LT Pro Regular" charset="0"/>
              <a:ea typeface="ヒラギノ角ゴ ProN W3" charset="0"/>
              <a:cs typeface="ヒラギノ角ゴ ProN W3" charset="0"/>
              <a:sym typeface="AvenirNext LT Pro Regular" charset="0"/>
            </a:endParaRPr>
          </a:p>
        </p:txBody>
      </p:sp>
      <p:sp>
        <p:nvSpPr>
          <p:cNvPr id="11" name="Rectangle 10"/>
          <p:cNvSpPr/>
          <p:nvPr/>
        </p:nvSpPr>
        <p:spPr bwMode="auto">
          <a:xfrm>
            <a:off x="3147476" y="1712680"/>
            <a:ext cx="1502229" cy="2452915"/>
          </a:xfrm>
          <a:prstGeom prst="rect">
            <a:avLst/>
          </a:prstGeom>
          <a:noFill/>
          <a:ln>
            <a:solidFill>
              <a:srgbClr val="FFFF00"/>
            </a:solidFill>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2400">
              <a:solidFill>
                <a:srgbClr val="FFFFFF"/>
              </a:solidFill>
              <a:latin typeface="AvenirNext LT Pro Regular" charset="0"/>
              <a:ea typeface="ヒラギノ角ゴ ProN W3" charset="0"/>
              <a:cs typeface="ヒラギノ角ゴ ProN W3" charset="0"/>
              <a:sym typeface="AvenirNext LT Pro Regular" charset="0"/>
            </a:endParaRPr>
          </a:p>
        </p:txBody>
      </p:sp>
    </p:spTree>
    <p:extLst>
      <p:ext uri="{BB962C8B-B14F-4D97-AF65-F5344CB8AC3E}">
        <p14:creationId xmlns:p14="http://schemas.microsoft.com/office/powerpoint/2010/main" val="310639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 name="Group 115"/>
          <p:cNvGrpSpPr>
            <a:grpSpLocks noChangeAspect="1"/>
          </p:cNvGrpSpPr>
          <p:nvPr/>
        </p:nvGrpSpPr>
        <p:grpSpPr bwMode="auto">
          <a:xfrm>
            <a:off x="2420938" y="246063"/>
            <a:ext cx="962025" cy="960437"/>
            <a:chOff x="1439606" y="3644396"/>
            <a:chExt cx="2711669" cy="2706675"/>
          </a:xfrm>
        </p:grpSpPr>
        <p:sp>
          <p:nvSpPr>
            <p:cNvPr id="117" name="Rectangle 116"/>
            <p:cNvSpPr>
              <a:spLocks noChangeAspect="1"/>
            </p:cNvSpPr>
            <p:nvPr/>
          </p:nvSpPr>
          <p:spPr>
            <a:xfrm>
              <a:off x="1439606" y="3644396"/>
              <a:ext cx="2711669" cy="2706675"/>
            </a:xfrm>
            <a:prstGeom prst="rect">
              <a:avLst/>
            </a:prstGeom>
            <a:solidFill>
              <a:schemeClr val="bg1"/>
            </a:solidFill>
            <a:ln>
              <a:noFill/>
            </a:ln>
            <a:effectLst>
              <a:outerShdw blurRad="190500" dist="38100" dir="5400000" algn="tl"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97466" name="Picture 117"/>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25441" y="3727733"/>
              <a:ext cx="254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4" name="Group 133"/>
          <p:cNvGrpSpPr>
            <a:grpSpLocks/>
          </p:cNvGrpSpPr>
          <p:nvPr/>
        </p:nvGrpSpPr>
        <p:grpSpPr>
          <a:xfrm>
            <a:off x="208162" y="245683"/>
            <a:ext cx="969263" cy="960119"/>
            <a:chOff x="-1668077" y="2505108"/>
            <a:chExt cx="2711669" cy="2706675"/>
          </a:xfrm>
          <a:effectLst>
            <a:outerShdw blurRad="190500" dist="38100" dir="5400000" algn="tl" rotWithShape="0">
              <a:srgbClr val="000000">
                <a:alpha val="10000"/>
              </a:srgbClr>
            </a:outerShdw>
          </a:effectLst>
        </p:grpSpPr>
        <p:sp>
          <p:nvSpPr>
            <p:cNvPr id="135" name="Rectangle 134"/>
            <p:cNvSpPr/>
            <p:nvPr/>
          </p:nvSpPr>
          <p:spPr>
            <a:xfrm>
              <a:off x="-1668077" y="2505108"/>
              <a:ext cx="2711669" cy="27066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136" name="Picture 135"/>
            <p:cNvPicPr>
              <a:picLocks noChangeAspect="1"/>
            </p:cNvPicPr>
            <p:nvPr/>
          </p:nvPicPr>
          <p:blipFill>
            <a:blip r:embed="rId4"/>
            <a:stretch>
              <a:fillRect/>
            </a:stretch>
          </p:blipFill>
          <p:spPr>
            <a:xfrm>
              <a:off x="-1582243" y="2588445"/>
              <a:ext cx="2540000" cy="2540000"/>
            </a:xfrm>
            <a:prstGeom prst="rect">
              <a:avLst/>
            </a:prstGeom>
          </p:spPr>
        </p:pic>
      </p:grpSp>
      <p:grpSp>
        <p:nvGrpSpPr>
          <p:cNvPr id="143" name="Group 142"/>
          <p:cNvGrpSpPr>
            <a:grpSpLocks noChangeAspect="1"/>
          </p:cNvGrpSpPr>
          <p:nvPr/>
        </p:nvGrpSpPr>
        <p:grpSpPr bwMode="auto">
          <a:xfrm>
            <a:off x="1317625" y="246063"/>
            <a:ext cx="962025" cy="960437"/>
            <a:chOff x="-2711669" y="3426540"/>
            <a:chExt cx="2711669" cy="2706675"/>
          </a:xfrm>
        </p:grpSpPr>
        <p:sp>
          <p:nvSpPr>
            <p:cNvPr id="144" name="Rectangle 143"/>
            <p:cNvSpPr/>
            <p:nvPr/>
          </p:nvSpPr>
          <p:spPr>
            <a:xfrm>
              <a:off x="-2711669" y="3426540"/>
              <a:ext cx="2711669" cy="2706675"/>
            </a:xfrm>
            <a:prstGeom prst="rect">
              <a:avLst/>
            </a:prstGeom>
            <a:solidFill>
              <a:schemeClr val="bg1"/>
            </a:solidFill>
            <a:ln>
              <a:noFill/>
            </a:ln>
            <a:effectLst>
              <a:outerShdw blurRad="190500" dist="38100" dir="5400000" algn="tl"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97464" name="Picture 144"/>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625835" y="3509877"/>
              <a:ext cx="254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9" name="Group 178"/>
          <p:cNvGrpSpPr>
            <a:grpSpLocks noChangeAspect="1"/>
          </p:cNvGrpSpPr>
          <p:nvPr/>
        </p:nvGrpSpPr>
        <p:grpSpPr bwMode="auto">
          <a:xfrm>
            <a:off x="7932738" y="246063"/>
            <a:ext cx="962025" cy="960437"/>
            <a:chOff x="2599158" y="655595"/>
            <a:chExt cx="2711669" cy="2706675"/>
          </a:xfrm>
        </p:grpSpPr>
        <p:sp>
          <p:nvSpPr>
            <p:cNvPr id="180" name="Rectangle 179"/>
            <p:cNvSpPr/>
            <p:nvPr/>
          </p:nvSpPr>
          <p:spPr>
            <a:xfrm>
              <a:off x="2599158" y="655595"/>
              <a:ext cx="2711669" cy="2706675"/>
            </a:xfrm>
            <a:prstGeom prst="rect">
              <a:avLst/>
            </a:prstGeom>
            <a:solidFill>
              <a:schemeClr val="bg1"/>
            </a:solidFill>
            <a:ln>
              <a:noFill/>
            </a:ln>
            <a:effectLst>
              <a:outerShdw blurRad="190500" dist="38100" dir="5400000" algn="tl"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97462" name="Picture 180"/>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684992" y="738932"/>
              <a:ext cx="254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5" name="Group 184"/>
          <p:cNvGrpSpPr>
            <a:grpSpLocks noChangeAspect="1"/>
          </p:cNvGrpSpPr>
          <p:nvPr/>
        </p:nvGrpSpPr>
        <p:grpSpPr bwMode="auto">
          <a:xfrm>
            <a:off x="6829425" y="246063"/>
            <a:ext cx="962025" cy="960437"/>
            <a:chOff x="3269811" y="3096161"/>
            <a:chExt cx="2711669" cy="2706675"/>
          </a:xfrm>
        </p:grpSpPr>
        <p:sp>
          <p:nvSpPr>
            <p:cNvPr id="186" name="Rectangle 185"/>
            <p:cNvSpPr/>
            <p:nvPr/>
          </p:nvSpPr>
          <p:spPr>
            <a:xfrm>
              <a:off x="3269811" y="3096161"/>
              <a:ext cx="2711669" cy="2706675"/>
            </a:xfrm>
            <a:prstGeom prst="rect">
              <a:avLst/>
            </a:prstGeom>
            <a:solidFill>
              <a:schemeClr val="bg1"/>
            </a:solidFill>
            <a:ln>
              <a:noFill/>
            </a:ln>
            <a:effectLst>
              <a:outerShdw blurRad="190500" dist="38100" dir="5400000" algn="tl"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97460" name="Picture 186"/>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355645" y="3179498"/>
              <a:ext cx="254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5" name="Group 124"/>
          <p:cNvGrpSpPr>
            <a:grpSpLocks noChangeAspect="1"/>
          </p:cNvGrpSpPr>
          <p:nvPr/>
        </p:nvGrpSpPr>
        <p:grpSpPr bwMode="auto">
          <a:xfrm>
            <a:off x="207963" y="2428875"/>
            <a:ext cx="962025" cy="960438"/>
            <a:chOff x="4814113" y="2679467"/>
            <a:chExt cx="2711669" cy="2706675"/>
          </a:xfrm>
        </p:grpSpPr>
        <p:sp>
          <p:nvSpPr>
            <p:cNvPr id="126" name="Rectangle 125"/>
            <p:cNvSpPr/>
            <p:nvPr/>
          </p:nvSpPr>
          <p:spPr>
            <a:xfrm>
              <a:off x="4814113" y="2679467"/>
              <a:ext cx="2711669" cy="2706675"/>
            </a:xfrm>
            <a:prstGeom prst="rect">
              <a:avLst/>
            </a:prstGeom>
            <a:solidFill>
              <a:schemeClr val="bg1"/>
            </a:solidFill>
            <a:ln>
              <a:noFill/>
            </a:ln>
            <a:effectLst>
              <a:outerShdw blurRad="190500" dist="38100" dir="5400000" algn="tl"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97458" name="Picture 126"/>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899947" y="2762804"/>
              <a:ext cx="254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2" name="Group 151"/>
          <p:cNvGrpSpPr>
            <a:grpSpLocks noChangeAspect="1"/>
          </p:cNvGrpSpPr>
          <p:nvPr/>
        </p:nvGrpSpPr>
        <p:grpSpPr bwMode="auto">
          <a:xfrm>
            <a:off x="3517900" y="2428875"/>
            <a:ext cx="962025" cy="960438"/>
            <a:chOff x="4117571" y="3817599"/>
            <a:chExt cx="2711669" cy="2706675"/>
          </a:xfrm>
        </p:grpSpPr>
        <p:sp>
          <p:nvSpPr>
            <p:cNvPr id="153" name="Rectangle 152"/>
            <p:cNvSpPr/>
            <p:nvPr/>
          </p:nvSpPr>
          <p:spPr>
            <a:xfrm>
              <a:off x="4117571" y="3817599"/>
              <a:ext cx="2711669" cy="2706675"/>
            </a:xfrm>
            <a:prstGeom prst="rect">
              <a:avLst/>
            </a:prstGeom>
            <a:solidFill>
              <a:schemeClr val="bg1"/>
            </a:solidFill>
            <a:ln>
              <a:noFill/>
            </a:ln>
            <a:effectLst>
              <a:outerShdw blurRad="190500" dist="38100" dir="5400000" algn="tl"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97456" name="Picture 153"/>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203405" y="3900936"/>
              <a:ext cx="254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p:cNvGrpSpPr>
            <a:grpSpLocks/>
          </p:cNvGrpSpPr>
          <p:nvPr/>
        </p:nvGrpSpPr>
        <p:grpSpPr bwMode="auto">
          <a:xfrm>
            <a:off x="1311275" y="1336675"/>
            <a:ext cx="2076450" cy="2052638"/>
            <a:chOff x="1311597" y="1337248"/>
            <a:chExt cx="2075857" cy="2051684"/>
          </a:xfrm>
        </p:grpSpPr>
        <p:grpSp>
          <p:nvGrpSpPr>
            <p:cNvPr id="397443" name="Group 118"/>
            <p:cNvGrpSpPr>
              <a:grpSpLocks noChangeAspect="1"/>
            </p:cNvGrpSpPr>
            <p:nvPr/>
          </p:nvGrpSpPr>
          <p:grpSpPr bwMode="auto">
            <a:xfrm>
              <a:off x="1311597" y="2428813"/>
              <a:ext cx="961890" cy="960119"/>
              <a:chOff x="5721331" y="937721"/>
              <a:chExt cx="2711669" cy="2706675"/>
            </a:xfrm>
          </p:grpSpPr>
          <p:sp>
            <p:nvSpPr>
              <p:cNvPr id="120" name="Rectangle 119"/>
              <p:cNvSpPr/>
              <p:nvPr/>
            </p:nvSpPr>
            <p:spPr>
              <a:xfrm>
                <a:off x="5721331" y="938079"/>
                <a:ext cx="2711274" cy="2706317"/>
              </a:xfrm>
              <a:prstGeom prst="rect">
                <a:avLst/>
              </a:prstGeom>
              <a:solidFill>
                <a:schemeClr val="bg1"/>
              </a:solidFill>
              <a:ln>
                <a:noFill/>
              </a:ln>
              <a:effectLst>
                <a:outerShdw blurRad="190500" dist="38100" dir="5400000" algn="tl"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97454" name="Picture 120"/>
              <p:cNvPicPr>
                <a:picLocks noChangeAspect="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5807166" y="1021058"/>
                <a:ext cx="254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7444" name="Group 154"/>
            <p:cNvGrpSpPr>
              <a:grpSpLocks noChangeAspect="1"/>
            </p:cNvGrpSpPr>
            <p:nvPr/>
          </p:nvGrpSpPr>
          <p:grpSpPr bwMode="auto">
            <a:xfrm>
              <a:off x="2415032" y="2428813"/>
              <a:ext cx="961890" cy="960119"/>
              <a:chOff x="451010" y="1748805"/>
              <a:chExt cx="2711669" cy="2706675"/>
            </a:xfrm>
          </p:grpSpPr>
          <p:sp>
            <p:nvSpPr>
              <p:cNvPr id="156" name="Rectangle 155"/>
              <p:cNvSpPr/>
              <p:nvPr/>
            </p:nvSpPr>
            <p:spPr>
              <a:xfrm>
                <a:off x="449778" y="1749163"/>
                <a:ext cx="2711274" cy="2706317"/>
              </a:xfrm>
              <a:prstGeom prst="rect">
                <a:avLst/>
              </a:prstGeom>
              <a:solidFill>
                <a:schemeClr val="bg1"/>
              </a:solidFill>
              <a:ln>
                <a:noFill/>
              </a:ln>
              <a:effectLst>
                <a:outerShdw blurRad="190500" dist="38100" dir="5400000" algn="tl"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97452" name="Picture 156"/>
              <p:cNvPicPr>
                <a:picLocks noChangeAspect="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536844" y="1832142"/>
                <a:ext cx="254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7445" name="Group 121"/>
            <p:cNvGrpSpPr>
              <a:grpSpLocks/>
            </p:cNvGrpSpPr>
            <p:nvPr/>
          </p:nvGrpSpPr>
          <p:grpSpPr bwMode="auto">
            <a:xfrm>
              <a:off x="1316863" y="1337248"/>
              <a:ext cx="969263" cy="960119"/>
              <a:chOff x="-2077194" y="1173730"/>
              <a:chExt cx="2711669" cy="2706675"/>
            </a:xfrm>
          </p:grpSpPr>
          <p:sp>
            <p:nvSpPr>
              <p:cNvPr id="123" name="Rectangle 122"/>
              <p:cNvSpPr/>
              <p:nvPr/>
            </p:nvSpPr>
            <p:spPr>
              <a:xfrm>
                <a:off x="-2078606" y="1173730"/>
                <a:ext cx="2712849" cy="2706317"/>
              </a:xfrm>
              <a:prstGeom prst="rect">
                <a:avLst/>
              </a:prstGeom>
              <a:solidFill>
                <a:schemeClr val="bg1"/>
              </a:solidFill>
              <a:ln>
                <a:noFill/>
              </a:ln>
              <a:effectLst>
                <a:outerShdw blurRad="190500" dist="38100" dir="5400000" algn="tl"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97450" name="Picture 123"/>
              <p:cNvPicPr>
                <a:picLocks noChangeAspect="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1991360" y="1257067"/>
                <a:ext cx="254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7446" name="Group 130"/>
            <p:cNvGrpSpPr>
              <a:grpSpLocks noChangeAspect="1"/>
            </p:cNvGrpSpPr>
            <p:nvPr/>
          </p:nvGrpSpPr>
          <p:grpSpPr bwMode="auto">
            <a:xfrm>
              <a:off x="2425564" y="1337248"/>
              <a:ext cx="961890" cy="960119"/>
              <a:chOff x="-1128919" y="-124268"/>
              <a:chExt cx="2711669" cy="2706675"/>
            </a:xfrm>
          </p:grpSpPr>
          <p:sp>
            <p:nvSpPr>
              <p:cNvPr id="132" name="Rectangle 131"/>
              <p:cNvSpPr/>
              <p:nvPr/>
            </p:nvSpPr>
            <p:spPr>
              <a:xfrm>
                <a:off x="-1128524" y="-124268"/>
                <a:ext cx="2711274" cy="2706317"/>
              </a:xfrm>
              <a:prstGeom prst="rect">
                <a:avLst/>
              </a:prstGeom>
              <a:solidFill>
                <a:schemeClr val="bg1"/>
              </a:solidFill>
              <a:ln>
                <a:noFill/>
              </a:ln>
              <a:effectLst>
                <a:outerShdw blurRad="190500" dist="38100" dir="5400000" algn="tl"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97448" name="Picture 132"/>
              <p:cNvPicPr>
                <a:picLocks noChangeAspect="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1043085" y="-40931"/>
                <a:ext cx="254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37" name="Group 136"/>
          <p:cNvGrpSpPr>
            <a:grpSpLocks/>
          </p:cNvGrpSpPr>
          <p:nvPr/>
        </p:nvGrpSpPr>
        <p:grpSpPr bwMode="auto">
          <a:xfrm>
            <a:off x="207963" y="1336675"/>
            <a:ext cx="969962" cy="960438"/>
            <a:chOff x="3093534" y="-201567"/>
            <a:chExt cx="2711669" cy="2706675"/>
          </a:xfrm>
        </p:grpSpPr>
        <p:sp>
          <p:nvSpPr>
            <p:cNvPr id="138" name="Rectangle 137"/>
            <p:cNvSpPr>
              <a:spLocks noChangeAspect="1"/>
            </p:cNvSpPr>
            <p:nvPr/>
          </p:nvSpPr>
          <p:spPr>
            <a:xfrm>
              <a:off x="3093534" y="-201567"/>
              <a:ext cx="2711669" cy="2706675"/>
            </a:xfrm>
            <a:prstGeom prst="rect">
              <a:avLst/>
            </a:prstGeom>
            <a:solidFill>
              <a:schemeClr val="bg1"/>
            </a:solidFill>
            <a:ln>
              <a:noFill/>
            </a:ln>
            <a:effectLst>
              <a:outerShdw blurRad="190500" dist="38100" dir="5400000" algn="tl"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97442" name="Picture 138"/>
            <p:cNvPicPr>
              <a:picLocks noChangeAspect="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3179368" y="-118230"/>
              <a:ext cx="254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4" name="Group 163"/>
          <p:cNvGrpSpPr>
            <a:grpSpLocks noChangeAspect="1"/>
          </p:cNvGrpSpPr>
          <p:nvPr/>
        </p:nvGrpSpPr>
        <p:grpSpPr bwMode="auto">
          <a:xfrm>
            <a:off x="5727700" y="246063"/>
            <a:ext cx="962025" cy="960437"/>
            <a:chOff x="596782" y="4085790"/>
            <a:chExt cx="2711669" cy="2706675"/>
          </a:xfrm>
        </p:grpSpPr>
        <p:sp>
          <p:nvSpPr>
            <p:cNvPr id="165" name="Rectangle 164"/>
            <p:cNvSpPr/>
            <p:nvPr/>
          </p:nvSpPr>
          <p:spPr>
            <a:xfrm>
              <a:off x="596782" y="4085790"/>
              <a:ext cx="2711669" cy="2706675"/>
            </a:xfrm>
            <a:prstGeom prst="rect">
              <a:avLst/>
            </a:prstGeom>
            <a:solidFill>
              <a:schemeClr val="bg1"/>
            </a:solidFill>
            <a:ln>
              <a:noFill/>
            </a:ln>
            <a:effectLst>
              <a:outerShdw blurRad="190500" dist="38100" dir="5400000" algn="tl"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97440" name="Picture 165"/>
            <p:cNvPicPr>
              <a:picLocks noChangeAspect="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682616" y="4169127"/>
              <a:ext cx="254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1" name="Group 160"/>
          <p:cNvGrpSpPr>
            <a:grpSpLocks noChangeAspect="1"/>
          </p:cNvGrpSpPr>
          <p:nvPr/>
        </p:nvGrpSpPr>
        <p:grpSpPr bwMode="auto">
          <a:xfrm>
            <a:off x="5729288" y="1336675"/>
            <a:ext cx="962025" cy="960438"/>
            <a:chOff x="6282590" y="1839908"/>
            <a:chExt cx="2711669" cy="2706675"/>
          </a:xfrm>
        </p:grpSpPr>
        <p:sp>
          <p:nvSpPr>
            <p:cNvPr id="162" name="Rectangle 161"/>
            <p:cNvSpPr/>
            <p:nvPr/>
          </p:nvSpPr>
          <p:spPr>
            <a:xfrm>
              <a:off x="6282590" y="1839908"/>
              <a:ext cx="2711669" cy="2706675"/>
            </a:xfrm>
            <a:prstGeom prst="rect">
              <a:avLst/>
            </a:prstGeom>
            <a:solidFill>
              <a:schemeClr val="bg1"/>
            </a:solidFill>
            <a:ln>
              <a:noFill/>
            </a:ln>
            <a:effectLst>
              <a:outerShdw blurRad="190500" dist="38100" dir="5400000" algn="tl"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97438" name="Picture 162"/>
            <p:cNvPicPr>
              <a:picLocks noChangeAspect="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6368424" y="1923245"/>
              <a:ext cx="254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7325" name="Group 16"/>
          <p:cNvGrpSpPr>
            <a:grpSpLocks/>
          </p:cNvGrpSpPr>
          <p:nvPr/>
        </p:nvGrpSpPr>
        <p:grpSpPr bwMode="auto">
          <a:xfrm>
            <a:off x="5726113" y="1336675"/>
            <a:ext cx="3168650" cy="2052638"/>
            <a:chOff x="5725337" y="1337248"/>
            <a:chExt cx="3168759" cy="2051684"/>
          </a:xfrm>
        </p:grpSpPr>
        <p:grpSp>
          <p:nvGrpSpPr>
            <p:cNvPr id="397425" name="Group 166"/>
            <p:cNvGrpSpPr>
              <a:grpSpLocks noChangeAspect="1"/>
            </p:cNvGrpSpPr>
            <p:nvPr/>
          </p:nvGrpSpPr>
          <p:grpSpPr bwMode="auto">
            <a:xfrm>
              <a:off x="5725337" y="2428813"/>
              <a:ext cx="961890" cy="960119"/>
              <a:chOff x="5350115" y="1594510"/>
              <a:chExt cx="2711669" cy="2706675"/>
            </a:xfrm>
          </p:grpSpPr>
          <p:sp>
            <p:nvSpPr>
              <p:cNvPr id="168" name="Rectangle 167"/>
              <p:cNvSpPr/>
              <p:nvPr/>
            </p:nvSpPr>
            <p:spPr>
              <a:xfrm>
                <a:off x="5350115" y="1594868"/>
                <a:ext cx="2712143" cy="2706317"/>
              </a:xfrm>
              <a:prstGeom prst="rect">
                <a:avLst/>
              </a:prstGeom>
              <a:solidFill>
                <a:schemeClr val="bg1"/>
              </a:solidFill>
              <a:ln>
                <a:noFill/>
              </a:ln>
              <a:effectLst>
                <a:outerShdw blurRad="190500" dist="38100" dir="5400000" algn="tl"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97436" name="Picture 168"/>
              <p:cNvPicPr>
                <a:picLocks noChangeAspect="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5435949" y="1677847"/>
                <a:ext cx="254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7426" name="Group 187"/>
            <p:cNvGrpSpPr>
              <a:grpSpLocks noChangeAspect="1"/>
            </p:cNvGrpSpPr>
            <p:nvPr/>
          </p:nvGrpSpPr>
          <p:grpSpPr bwMode="auto">
            <a:xfrm>
              <a:off x="6828772" y="2428813"/>
              <a:ext cx="961890" cy="960119"/>
              <a:chOff x="1243323" y="3097855"/>
              <a:chExt cx="2711669" cy="2706675"/>
            </a:xfrm>
          </p:grpSpPr>
          <p:sp>
            <p:nvSpPr>
              <p:cNvPr id="189" name="Rectangle 188"/>
              <p:cNvSpPr/>
              <p:nvPr/>
            </p:nvSpPr>
            <p:spPr>
              <a:xfrm>
                <a:off x="1243083" y="3098213"/>
                <a:ext cx="2712143" cy="2706317"/>
              </a:xfrm>
              <a:prstGeom prst="rect">
                <a:avLst/>
              </a:prstGeom>
              <a:solidFill>
                <a:schemeClr val="bg1"/>
              </a:solidFill>
              <a:ln>
                <a:noFill/>
              </a:ln>
              <a:effectLst>
                <a:outerShdw blurRad="190500" dist="38100" dir="5400000" algn="tl"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97434" name="Picture 189"/>
              <p:cNvPicPr>
                <a:picLocks noChangeAspect="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1329157" y="3181192"/>
                <a:ext cx="254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7427" name="Group 181"/>
            <p:cNvGrpSpPr>
              <a:grpSpLocks noChangeAspect="1"/>
            </p:cNvGrpSpPr>
            <p:nvPr/>
          </p:nvGrpSpPr>
          <p:grpSpPr bwMode="auto">
            <a:xfrm>
              <a:off x="6830876" y="1337248"/>
              <a:ext cx="961890" cy="960119"/>
              <a:chOff x="1855392" y="4193733"/>
              <a:chExt cx="2711669" cy="2706675"/>
            </a:xfrm>
          </p:grpSpPr>
          <p:sp>
            <p:nvSpPr>
              <p:cNvPr id="183" name="Rectangle 182"/>
              <p:cNvSpPr/>
              <p:nvPr/>
            </p:nvSpPr>
            <p:spPr>
              <a:xfrm>
                <a:off x="1853698" y="4193733"/>
                <a:ext cx="2712143" cy="2706317"/>
              </a:xfrm>
              <a:prstGeom prst="rect">
                <a:avLst/>
              </a:prstGeom>
              <a:solidFill>
                <a:schemeClr val="bg1"/>
              </a:solidFill>
              <a:ln>
                <a:noFill/>
              </a:ln>
              <a:effectLst>
                <a:outerShdw blurRad="190500" dist="38100" dir="5400000" algn="tl"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97432" name="Picture 183"/>
              <p:cNvPicPr>
                <a:picLocks noChangeAspect="1"/>
              </p:cNvPicPr>
              <p:nvPr/>
            </p:nvPicPr>
            <p:blipFill>
              <a:blip r:embed="rId19" cstate="email">
                <a:extLst>
                  <a:ext uri="{28A0092B-C50C-407E-A947-70E740481C1C}">
                    <a14:useLocalDpi xmlns:a14="http://schemas.microsoft.com/office/drawing/2010/main" val="0"/>
                  </a:ext>
                </a:extLst>
              </a:blip>
              <a:srcRect/>
              <a:stretch>
                <a:fillRect/>
              </a:stretch>
            </p:blipFill>
            <p:spPr bwMode="auto">
              <a:xfrm>
                <a:off x="1941226" y="4277070"/>
                <a:ext cx="254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7428" name="Group 190"/>
            <p:cNvGrpSpPr>
              <a:grpSpLocks noChangeAspect="1"/>
            </p:cNvGrpSpPr>
            <p:nvPr/>
          </p:nvGrpSpPr>
          <p:grpSpPr bwMode="auto">
            <a:xfrm>
              <a:off x="7932206" y="1337248"/>
              <a:ext cx="961890" cy="960119"/>
              <a:chOff x="3869157" y="3822500"/>
              <a:chExt cx="2711669" cy="2706675"/>
            </a:xfrm>
          </p:grpSpPr>
          <p:sp>
            <p:nvSpPr>
              <p:cNvPr id="192" name="Rectangle 191"/>
              <p:cNvSpPr/>
              <p:nvPr/>
            </p:nvSpPr>
            <p:spPr>
              <a:xfrm>
                <a:off x="3868683" y="3822500"/>
                <a:ext cx="2712143" cy="2706317"/>
              </a:xfrm>
              <a:prstGeom prst="rect">
                <a:avLst/>
              </a:prstGeom>
              <a:solidFill>
                <a:schemeClr val="bg1"/>
              </a:solidFill>
              <a:ln>
                <a:noFill/>
              </a:ln>
              <a:effectLst>
                <a:outerShdw blurRad="190500" dist="38100" dir="5400000" algn="tl"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97430" name="Picture 192"/>
              <p:cNvPicPr>
                <a:picLocks noChangeAspect="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3954991" y="3905837"/>
                <a:ext cx="254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200" name="Group 199"/>
          <p:cNvGrpSpPr>
            <a:grpSpLocks noChangeAspect="1"/>
          </p:cNvGrpSpPr>
          <p:nvPr/>
        </p:nvGrpSpPr>
        <p:grpSpPr bwMode="auto">
          <a:xfrm>
            <a:off x="3517900" y="3521075"/>
            <a:ext cx="962025" cy="958850"/>
            <a:chOff x="4117571" y="3817599"/>
            <a:chExt cx="2711669" cy="2706675"/>
          </a:xfrm>
        </p:grpSpPr>
        <p:sp>
          <p:nvSpPr>
            <p:cNvPr id="201" name="Rectangle 200"/>
            <p:cNvSpPr/>
            <p:nvPr/>
          </p:nvSpPr>
          <p:spPr>
            <a:xfrm>
              <a:off x="4117571" y="3817599"/>
              <a:ext cx="2711669" cy="2706675"/>
            </a:xfrm>
            <a:prstGeom prst="rect">
              <a:avLst/>
            </a:prstGeom>
            <a:solidFill>
              <a:schemeClr val="bg1"/>
            </a:solidFill>
            <a:ln>
              <a:noFill/>
            </a:ln>
            <a:effectLst>
              <a:outerShdw blurRad="190500" dist="38100" dir="5400000" algn="tl"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97424" name="Picture 201"/>
            <p:cNvPicPr>
              <a:picLocks noChangeAspect="1"/>
            </p:cNvPicPr>
            <p:nvPr/>
          </p:nvPicPr>
          <p:blipFill>
            <a:blip r:embed="rId21" cstate="email">
              <a:extLst>
                <a:ext uri="{28A0092B-C50C-407E-A947-70E740481C1C}">
                  <a14:useLocalDpi xmlns:a14="http://schemas.microsoft.com/office/drawing/2010/main" val="0"/>
                </a:ext>
              </a:extLst>
            </a:blip>
            <a:srcRect/>
            <a:stretch>
              <a:fillRect/>
            </a:stretch>
          </p:blipFill>
          <p:spPr bwMode="auto">
            <a:xfrm>
              <a:off x="4203404" y="3900937"/>
              <a:ext cx="2540000" cy="253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p:cNvGrpSpPr>
            <a:grpSpLocks/>
          </p:cNvGrpSpPr>
          <p:nvPr/>
        </p:nvGrpSpPr>
        <p:grpSpPr bwMode="auto">
          <a:xfrm>
            <a:off x="3522663" y="246063"/>
            <a:ext cx="2063750" cy="960437"/>
            <a:chOff x="3522681" y="245683"/>
            <a:chExt cx="2064272" cy="960119"/>
          </a:xfrm>
        </p:grpSpPr>
        <p:grpSp>
          <p:nvGrpSpPr>
            <p:cNvPr id="397417" name="Group 139"/>
            <p:cNvGrpSpPr>
              <a:grpSpLocks noChangeAspect="1"/>
            </p:cNvGrpSpPr>
            <p:nvPr/>
          </p:nvGrpSpPr>
          <p:grpSpPr bwMode="auto">
            <a:xfrm>
              <a:off x="3522681" y="245683"/>
              <a:ext cx="961890" cy="960119"/>
              <a:chOff x="6240368" y="3568257"/>
              <a:chExt cx="2711669" cy="2706675"/>
            </a:xfrm>
          </p:grpSpPr>
          <p:sp>
            <p:nvSpPr>
              <p:cNvPr id="141" name="Rectangle 140"/>
              <p:cNvSpPr/>
              <p:nvPr/>
            </p:nvSpPr>
            <p:spPr>
              <a:xfrm>
                <a:off x="6240368" y="3568257"/>
                <a:ext cx="2712735" cy="2706675"/>
              </a:xfrm>
              <a:prstGeom prst="rect">
                <a:avLst/>
              </a:prstGeom>
              <a:solidFill>
                <a:schemeClr val="bg1"/>
              </a:solidFill>
              <a:ln>
                <a:noFill/>
              </a:ln>
              <a:effectLst>
                <a:outerShdw blurRad="190500" dist="38100" dir="5400000" algn="tl"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97422" name="Picture 141"/>
              <p:cNvPicPr>
                <a:picLocks noChangeAspect="1"/>
              </p:cNvPicPr>
              <p:nvPr/>
            </p:nvPicPr>
            <p:blipFill>
              <a:blip r:embed="rId22" cstate="email">
                <a:extLst>
                  <a:ext uri="{28A0092B-C50C-407E-A947-70E740481C1C}">
                    <a14:useLocalDpi xmlns:a14="http://schemas.microsoft.com/office/drawing/2010/main" val="0"/>
                  </a:ext>
                </a:extLst>
              </a:blip>
              <a:srcRect/>
              <a:stretch>
                <a:fillRect/>
              </a:stretch>
            </p:blipFill>
            <p:spPr bwMode="auto">
              <a:xfrm>
                <a:off x="6326202" y="3651594"/>
                <a:ext cx="254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7418" name="Group 148"/>
            <p:cNvGrpSpPr>
              <a:grpSpLocks noChangeAspect="1"/>
            </p:cNvGrpSpPr>
            <p:nvPr/>
          </p:nvGrpSpPr>
          <p:grpSpPr bwMode="auto">
            <a:xfrm>
              <a:off x="4625063" y="245683"/>
              <a:ext cx="961890" cy="960119"/>
              <a:chOff x="1667525" y="1108210"/>
              <a:chExt cx="2711669" cy="2706675"/>
            </a:xfrm>
          </p:grpSpPr>
          <p:sp>
            <p:nvSpPr>
              <p:cNvPr id="150" name="Rectangle 149"/>
              <p:cNvSpPr/>
              <p:nvPr/>
            </p:nvSpPr>
            <p:spPr>
              <a:xfrm>
                <a:off x="1666459" y="1108210"/>
                <a:ext cx="2712735" cy="2706675"/>
              </a:xfrm>
              <a:prstGeom prst="rect">
                <a:avLst/>
              </a:prstGeom>
              <a:solidFill>
                <a:schemeClr val="bg1"/>
              </a:solidFill>
              <a:ln>
                <a:noFill/>
              </a:ln>
              <a:effectLst>
                <a:outerShdw blurRad="190500" dist="38100" dir="5400000" algn="tl"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97420" name="Picture 150"/>
              <p:cNvPicPr>
                <a:picLocks noChangeAspect="1"/>
              </p:cNvPicPr>
              <p:nvPr/>
            </p:nvPicPr>
            <p:blipFill>
              <a:blip r:embed="rId23" cstate="email">
                <a:extLst>
                  <a:ext uri="{28A0092B-C50C-407E-A947-70E740481C1C}">
                    <a14:useLocalDpi xmlns:a14="http://schemas.microsoft.com/office/drawing/2010/main" val="0"/>
                  </a:ext>
                </a:extLst>
              </a:blip>
              <a:srcRect/>
              <a:stretch>
                <a:fillRect/>
              </a:stretch>
            </p:blipFill>
            <p:spPr bwMode="auto">
              <a:xfrm>
                <a:off x="1753359" y="1191547"/>
                <a:ext cx="254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3" name="Group 2"/>
          <p:cNvGrpSpPr>
            <a:grpSpLocks/>
          </p:cNvGrpSpPr>
          <p:nvPr/>
        </p:nvGrpSpPr>
        <p:grpSpPr bwMode="auto">
          <a:xfrm>
            <a:off x="3527425" y="1336675"/>
            <a:ext cx="2062163" cy="2052638"/>
            <a:chOff x="3526892" y="1337248"/>
            <a:chExt cx="2063218" cy="2051684"/>
          </a:xfrm>
        </p:grpSpPr>
        <p:grpSp>
          <p:nvGrpSpPr>
            <p:cNvPr id="397408" name="Group 112"/>
            <p:cNvGrpSpPr>
              <a:grpSpLocks noChangeAspect="1"/>
            </p:cNvGrpSpPr>
            <p:nvPr/>
          </p:nvGrpSpPr>
          <p:grpSpPr bwMode="auto">
            <a:xfrm>
              <a:off x="3526892" y="1337248"/>
              <a:ext cx="961890" cy="960119"/>
              <a:chOff x="3635265" y="887425"/>
              <a:chExt cx="2711669" cy="2706675"/>
            </a:xfrm>
          </p:grpSpPr>
          <p:sp>
            <p:nvSpPr>
              <p:cNvPr id="114" name="Rectangle 113"/>
              <p:cNvSpPr/>
              <p:nvPr/>
            </p:nvSpPr>
            <p:spPr>
              <a:xfrm>
                <a:off x="3635265" y="887425"/>
                <a:ext cx="2713437" cy="2706317"/>
              </a:xfrm>
              <a:prstGeom prst="rect">
                <a:avLst/>
              </a:prstGeom>
              <a:solidFill>
                <a:schemeClr val="bg1"/>
              </a:solidFill>
              <a:ln>
                <a:noFill/>
              </a:ln>
              <a:effectLst>
                <a:outerShdw blurRad="190500" dist="38100" dir="5400000" algn="tl"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97416" name="Picture 114"/>
              <p:cNvPicPr>
                <a:picLocks noChangeAspect="1"/>
              </p:cNvPicPr>
              <p:nvPr/>
            </p:nvPicPr>
            <p:blipFill>
              <a:blip r:embed="rId24" cstate="email">
                <a:extLst>
                  <a:ext uri="{28A0092B-C50C-407E-A947-70E740481C1C}">
                    <a14:useLocalDpi xmlns:a14="http://schemas.microsoft.com/office/drawing/2010/main" val="0"/>
                  </a:ext>
                </a:extLst>
              </a:blip>
              <a:srcRect/>
              <a:stretch>
                <a:fillRect/>
              </a:stretch>
            </p:blipFill>
            <p:spPr bwMode="auto">
              <a:xfrm>
                <a:off x="3721100" y="970762"/>
                <a:ext cx="254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7409" name="Group 157"/>
            <p:cNvGrpSpPr>
              <a:grpSpLocks noChangeAspect="1"/>
            </p:cNvGrpSpPr>
            <p:nvPr/>
          </p:nvGrpSpPr>
          <p:grpSpPr bwMode="auto">
            <a:xfrm>
              <a:off x="4621902" y="2428813"/>
              <a:ext cx="961890" cy="960119"/>
              <a:chOff x="5903247" y="3974698"/>
              <a:chExt cx="2711669" cy="2706675"/>
            </a:xfrm>
          </p:grpSpPr>
          <p:sp>
            <p:nvSpPr>
              <p:cNvPr id="159" name="Rectangle 158"/>
              <p:cNvSpPr/>
              <p:nvPr/>
            </p:nvSpPr>
            <p:spPr>
              <a:xfrm>
                <a:off x="5901380" y="3975056"/>
                <a:ext cx="2713437" cy="2706317"/>
              </a:xfrm>
              <a:prstGeom prst="rect">
                <a:avLst/>
              </a:prstGeom>
              <a:solidFill>
                <a:schemeClr val="bg1"/>
              </a:solidFill>
              <a:ln>
                <a:noFill/>
              </a:ln>
              <a:effectLst>
                <a:outerShdw blurRad="190500" dist="38100" dir="5400000" algn="tl"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97414" name="Picture 159"/>
              <p:cNvPicPr>
                <a:picLocks noChangeAspect="1"/>
              </p:cNvPicPr>
              <p:nvPr/>
            </p:nvPicPr>
            <p:blipFill>
              <a:blip r:embed="rId25" cstate="email">
                <a:extLst>
                  <a:ext uri="{28A0092B-C50C-407E-A947-70E740481C1C}">
                    <a14:useLocalDpi xmlns:a14="http://schemas.microsoft.com/office/drawing/2010/main" val="0"/>
                  </a:ext>
                </a:extLst>
              </a:blip>
              <a:srcRect/>
              <a:stretch>
                <a:fillRect/>
              </a:stretch>
            </p:blipFill>
            <p:spPr bwMode="auto">
              <a:xfrm>
                <a:off x="5989081" y="4058035"/>
                <a:ext cx="254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7410" name="Group 127"/>
            <p:cNvGrpSpPr>
              <a:grpSpLocks noChangeAspect="1"/>
            </p:cNvGrpSpPr>
            <p:nvPr/>
          </p:nvGrpSpPr>
          <p:grpSpPr bwMode="auto">
            <a:xfrm>
              <a:off x="4628220" y="1337248"/>
              <a:ext cx="961890" cy="960119"/>
              <a:chOff x="6777110" y="2420176"/>
              <a:chExt cx="2711669" cy="2706675"/>
            </a:xfrm>
          </p:grpSpPr>
          <p:sp>
            <p:nvSpPr>
              <p:cNvPr id="129" name="Rectangle 128"/>
              <p:cNvSpPr/>
              <p:nvPr/>
            </p:nvSpPr>
            <p:spPr>
              <a:xfrm>
                <a:off x="6775342" y="2420176"/>
                <a:ext cx="2713437" cy="2706317"/>
              </a:xfrm>
              <a:prstGeom prst="rect">
                <a:avLst/>
              </a:prstGeom>
              <a:solidFill>
                <a:schemeClr val="bg1"/>
              </a:solidFill>
              <a:ln>
                <a:noFill/>
              </a:ln>
              <a:effectLst>
                <a:outerShdw blurRad="190500" dist="38100" dir="5400000" algn="tl"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97412" name="Picture 129"/>
              <p:cNvPicPr>
                <a:picLocks noChangeAspect="1"/>
              </p:cNvPicPr>
              <p:nvPr/>
            </p:nvPicPr>
            <p:blipFill>
              <a:blip r:embed="rId26" cstate="email">
                <a:extLst>
                  <a:ext uri="{28A0092B-C50C-407E-A947-70E740481C1C}">
                    <a14:useLocalDpi xmlns:a14="http://schemas.microsoft.com/office/drawing/2010/main" val="0"/>
                  </a:ext>
                </a:extLst>
              </a:blip>
              <a:srcRect/>
              <a:stretch>
                <a:fillRect/>
              </a:stretch>
            </p:blipFill>
            <p:spPr bwMode="auto">
              <a:xfrm>
                <a:off x="6862944" y="2503513"/>
                <a:ext cx="254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206" name="Group 205"/>
          <p:cNvGrpSpPr>
            <a:grpSpLocks noChangeAspect="1"/>
          </p:cNvGrpSpPr>
          <p:nvPr/>
        </p:nvGrpSpPr>
        <p:grpSpPr bwMode="auto">
          <a:xfrm>
            <a:off x="4621213" y="3521075"/>
            <a:ext cx="962025" cy="958850"/>
            <a:chOff x="5903247" y="3974698"/>
            <a:chExt cx="2711669" cy="2706675"/>
          </a:xfrm>
        </p:grpSpPr>
        <p:sp>
          <p:nvSpPr>
            <p:cNvPr id="207" name="Rectangle 206"/>
            <p:cNvSpPr/>
            <p:nvPr/>
          </p:nvSpPr>
          <p:spPr>
            <a:xfrm>
              <a:off x="5903247" y="3974698"/>
              <a:ext cx="2711669" cy="2706675"/>
            </a:xfrm>
            <a:prstGeom prst="rect">
              <a:avLst/>
            </a:prstGeom>
            <a:solidFill>
              <a:schemeClr val="bg1"/>
            </a:solidFill>
            <a:ln>
              <a:noFill/>
            </a:ln>
            <a:effectLst>
              <a:outerShdw blurRad="190500" dist="38100" dir="5400000" algn="tl"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97407" name="Picture 207"/>
            <p:cNvPicPr>
              <a:picLocks noChangeAspect="1"/>
            </p:cNvPicPr>
            <p:nvPr/>
          </p:nvPicPr>
          <p:blipFill>
            <a:blip r:embed="rId27" cstate="email">
              <a:extLst>
                <a:ext uri="{28A0092B-C50C-407E-A947-70E740481C1C}">
                  <a14:useLocalDpi xmlns:a14="http://schemas.microsoft.com/office/drawing/2010/main" val="0"/>
                </a:ext>
              </a:extLst>
            </a:blip>
            <a:srcRect/>
            <a:stretch>
              <a:fillRect/>
            </a:stretch>
          </p:blipFill>
          <p:spPr bwMode="auto">
            <a:xfrm>
              <a:off x="5989080" y="4058036"/>
              <a:ext cx="2540000" cy="253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0" name="Group 169"/>
          <p:cNvGrpSpPr>
            <a:grpSpLocks noChangeAspect="1"/>
          </p:cNvGrpSpPr>
          <p:nvPr/>
        </p:nvGrpSpPr>
        <p:grpSpPr bwMode="auto">
          <a:xfrm>
            <a:off x="7932738" y="2428875"/>
            <a:ext cx="962025" cy="960438"/>
            <a:chOff x="5903247" y="3974698"/>
            <a:chExt cx="2711669" cy="2706675"/>
          </a:xfrm>
        </p:grpSpPr>
        <p:sp>
          <p:nvSpPr>
            <p:cNvPr id="171" name="Rectangle 170"/>
            <p:cNvSpPr/>
            <p:nvPr/>
          </p:nvSpPr>
          <p:spPr>
            <a:xfrm>
              <a:off x="5903247" y="3974698"/>
              <a:ext cx="2711669" cy="2706675"/>
            </a:xfrm>
            <a:prstGeom prst="rect">
              <a:avLst/>
            </a:prstGeom>
            <a:solidFill>
              <a:schemeClr val="bg1"/>
            </a:solidFill>
            <a:ln>
              <a:noFill/>
            </a:ln>
            <a:effectLst>
              <a:outerShdw blurRad="190500" dist="38100" dir="5400000" algn="tl"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97405" name="Picture 171"/>
            <p:cNvPicPr>
              <a:picLocks noChangeAspect="1"/>
            </p:cNvPicPr>
            <p:nvPr/>
          </p:nvPicPr>
          <p:blipFill>
            <a:blip r:embed="rId25" cstate="email">
              <a:extLst>
                <a:ext uri="{28A0092B-C50C-407E-A947-70E740481C1C}">
                  <a14:useLocalDpi xmlns:a14="http://schemas.microsoft.com/office/drawing/2010/main" val="0"/>
                </a:ext>
              </a:extLst>
            </a:blip>
            <a:srcRect/>
            <a:stretch>
              <a:fillRect/>
            </a:stretch>
          </p:blipFill>
          <p:spPr bwMode="auto">
            <a:xfrm>
              <a:off x="5989081" y="4058035"/>
              <a:ext cx="254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2" name="Group 211"/>
          <p:cNvGrpSpPr>
            <a:grpSpLocks noChangeAspect="1"/>
          </p:cNvGrpSpPr>
          <p:nvPr/>
        </p:nvGrpSpPr>
        <p:grpSpPr bwMode="auto">
          <a:xfrm>
            <a:off x="7932738" y="3521075"/>
            <a:ext cx="962025" cy="958850"/>
            <a:chOff x="5903247" y="3974698"/>
            <a:chExt cx="2711669" cy="2706675"/>
          </a:xfrm>
        </p:grpSpPr>
        <p:sp>
          <p:nvSpPr>
            <p:cNvPr id="213" name="Rectangle 212"/>
            <p:cNvSpPr/>
            <p:nvPr/>
          </p:nvSpPr>
          <p:spPr>
            <a:xfrm>
              <a:off x="5903247" y="3974698"/>
              <a:ext cx="2711669" cy="2706675"/>
            </a:xfrm>
            <a:prstGeom prst="rect">
              <a:avLst/>
            </a:prstGeom>
            <a:solidFill>
              <a:schemeClr val="bg1"/>
            </a:solidFill>
            <a:ln>
              <a:noFill/>
            </a:ln>
            <a:effectLst>
              <a:outerShdw blurRad="190500" dist="38100" dir="5400000" algn="tl"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97403" name="Picture 213"/>
            <p:cNvPicPr>
              <a:picLocks noChangeAspect="1"/>
            </p:cNvPicPr>
            <p:nvPr/>
          </p:nvPicPr>
          <p:blipFill>
            <a:blip r:embed="rId28" cstate="email">
              <a:extLst>
                <a:ext uri="{28A0092B-C50C-407E-A947-70E740481C1C}">
                  <a14:useLocalDpi xmlns:a14="http://schemas.microsoft.com/office/drawing/2010/main" val="0"/>
                </a:ext>
              </a:extLst>
            </a:blip>
            <a:srcRect/>
            <a:stretch>
              <a:fillRect/>
            </a:stretch>
          </p:blipFill>
          <p:spPr bwMode="auto">
            <a:xfrm>
              <a:off x="5989080" y="4058036"/>
              <a:ext cx="2540000" cy="253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Group 15"/>
          <p:cNvGrpSpPr>
            <a:grpSpLocks/>
          </p:cNvGrpSpPr>
          <p:nvPr/>
        </p:nvGrpSpPr>
        <p:grpSpPr bwMode="auto">
          <a:xfrm>
            <a:off x="5726113" y="3521075"/>
            <a:ext cx="2065337" cy="958850"/>
            <a:chOff x="5725337" y="3520378"/>
            <a:chExt cx="2065325" cy="960119"/>
          </a:xfrm>
        </p:grpSpPr>
        <p:grpSp>
          <p:nvGrpSpPr>
            <p:cNvPr id="397396" name="Group 208"/>
            <p:cNvGrpSpPr>
              <a:grpSpLocks noChangeAspect="1"/>
            </p:cNvGrpSpPr>
            <p:nvPr/>
          </p:nvGrpSpPr>
          <p:grpSpPr bwMode="auto">
            <a:xfrm>
              <a:off x="5725337" y="3520378"/>
              <a:ext cx="961890" cy="960119"/>
              <a:chOff x="5350115" y="1594510"/>
              <a:chExt cx="2711669" cy="2706675"/>
            </a:xfrm>
          </p:grpSpPr>
          <p:sp>
            <p:nvSpPr>
              <p:cNvPr id="210" name="Rectangle 209"/>
              <p:cNvSpPr/>
              <p:nvPr/>
            </p:nvSpPr>
            <p:spPr>
              <a:xfrm>
                <a:off x="5350115" y="1594510"/>
                <a:ext cx="2712033" cy="2706675"/>
              </a:xfrm>
              <a:prstGeom prst="rect">
                <a:avLst/>
              </a:prstGeom>
              <a:solidFill>
                <a:schemeClr val="bg1"/>
              </a:solidFill>
              <a:ln>
                <a:noFill/>
              </a:ln>
              <a:effectLst>
                <a:outerShdw blurRad="190500" dist="38100" dir="5400000" algn="tl"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97401" name="Picture 210"/>
              <p:cNvPicPr>
                <a:picLocks noChangeAspect="1"/>
              </p:cNvPicPr>
              <p:nvPr/>
            </p:nvPicPr>
            <p:blipFill>
              <a:blip r:embed="rId29" cstate="email">
                <a:extLst>
                  <a:ext uri="{28A0092B-C50C-407E-A947-70E740481C1C}">
                    <a14:useLocalDpi xmlns:a14="http://schemas.microsoft.com/office/drawing/2010/main" val="0"/>
                  </a:ext>
                </a:extLst>
              </a:blip>
              <a:srcRect/>
              <a:stretch>
                <a:fillRect/>
              </a:stretch>
            </p:blipFill>
            <p:spPr bwMode="auto">
              <a:xfrm>
                <a:off x="5435948" y="1677848"/>
                <a:ext cx="2540000" cy="253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7397" name="Group 214"/>
            <p:cNvGrpSpPr>
              <a:grpSpLocks noChangeAspect="1"/>
            </p:cNvGrpSpPr>
            <p:nvPr/>
          </p:nvGrpSpPr>
          <p:grpSpPr bwMode="auto">
            <a:xfrm>
              <a:off x="6828772" y="3520378"/>
              <a:ext cx="961890" cy="960119"/>
              <a:chOff x="1243323" y="3097855"/>
              <a:chExt cx="2711669" cy="2706675"/>
            </a:xfrm>
          </p:grpSpPr>
          <p:sp>
            <p:nvSpPr>
              <p:cNvPr id="216" name="Rectangle 215"/>
              <p:cNvSpPr/>
              <p:nvPr/>
            </p:nvSpPr>
            <p:spPr>
              <a:xfrm>
                <a:off x="1242959" y="3097855"/>
                <a:ext cx="2712033" cy="2706675"/>
              </a:xfrm>
              <a:prstGeom prst="rect">
                <a:avLst/>
              </a:prstGeom>
              <a:solidFill>
                <a:schemeClr val="bg1"/>
              </a:solidFill>
              <a:ln>
                <a:noFill/>
              </a:ln>
              <a:effectLst>
                <a:outerShdw blurRad="190500" dist="38100" dir="5400000" algn="tl"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97399" name="Picture 216"/>
              <p:cNvPicPr>
                <a:picLocks noChangeAspect="1"/>
              </p:cNvPicPr>
              <p:nvPr/>
            </p:nvPicPr>
            <p:blipFill>
              <a:blip r:embed="rId30" cstate="email">
                <a:extLst>
                  <a:ext uri="{28A0092B-C50C-407E-A947-70E740481C1C}">
                    <a14:useLocalDpi xmlns:a14="http://schemas.microsoft.com/office/drawing/2010/main" val="0"/>
                  </a:ext>
                </a:extLst>
              </a:blip>
              <a:srcRect/>
              <a:stretch>
                <a:fillRect/>
              </a:stretch>
            </p:blipFill>
            <p:spPr bwMode="auto">
              <a:xfrm>
                <a:off x="1329156" y="3181193"/>
                <a:ext cx="2540000" cy="253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9" name="Group 18"/>
          <p:cNvGrpSpPr>
            <a:grpSpLocks/>
          </p:cNvGrpSpPr>
          <p:nvPr/>
        </p:nvGrpSpPr>
        <p:grpSpPr bwMode="auto">
          <a:xfrm>
            <a:off x="3517900" y="4611688"/>
            <a:ext cx="3168650" cy="960437"/>
            <a:chOff x="3518467" y="4611943"/>
            <a:chExt cx="3168760" cy="960119"/>
          </a:xfrm>
        </p:grpSpPr>
        <p:grpSp>
          <p:nvGrpSpPr>
            <p:cNvPr id="397387" name="Group 223"/>
            <p:cNvGrpSpPr>
              <a:grpSpLocks noChangeAspect="1"/>
            </p:cNvGrpSpPr>
            <p:nvPr/>
          </p:nvGrpSpPr>
          <p:grpSpPr bwMode="auto">
            <a:xfrm>
              <a:off x="3518467" y="4611943"/>
              <a:ext cx="961890" cy="960119"/>
              <a:chOff x="4117571" y="3817599"/>
              <a:chExt cx="2711669" cy="2706675"/>
            </a:xfrm>
          </p:grpSpPr>
          <p:sp>
            <p:nvSpPr>
              <p:cNvPr id="225" name="Rectangle 224"/>
              <p:cNvSpPr/>
              <p:nvPr/>
            </p:nvSpPr>
            <p:spPr>
              <a:xfrm>
                <a:off x="4117571" y="3817599"/>
                <a:ext cx="2712143" cy="2706675"/>
              </a:xfrm>
              <a:prstGeom prst="rect">
                <a:avLst/>
              </a:prstGeom>
              <a:solidFill>
                <a:schemeClr val="bg1"/>
              </a:solidFill>
              <a:ln>
                <a:noFill/>
              </a:ln>
              <a:effectLst>
                <a:outerShdw blurRad="190500" dist="38100" dir="5400000" algn="tl"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97395" name="Picture 225"/>
              <p:cNvPicPr>
                <a:picLocks noChangeAspect="1"/>
              </p:cNvPicPr>
              <p:nvPr/>
            </p:nvPicPr>
            <p:blipFill>
              <a:blip r:embed="rId31" cstate="email">
                <a:extLst>
                  <a:ext uri="{28A0092B-C50C-407E-A947-70E740481C1C}">
                    <a14:useLocalDpi xmlns:a14="http://schemas.microsoft.com/office/drawing/2010/main" val="0"/>
                  </a:ext>
                </a:extLst>
              </a:blip>
              <a:srcRect/>
              <a:stretch>
                <a:fillRect/>
              </a:stretch>
            </p:blipFill>
            <p:spPr bwMode="auto">
              <a:xfrm>
                <a:off x="4203404" y="3900937"/>
                <a:ext cx="2540000" cy="253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7388" name="Group 229"/>
            <p:cNvGrpSpPr>
              <a:grpSpLocks noChangeAspect="1"/>
            </p:cNvGrpSpPr>
            <p:nvPr/>
          </p:nvGrpSpPr>
          <p:grpSpPr bwMode="auto">
            <a:xfrm>
              <a:off x="4621902" y="4611943"/>
              <a:ext cx="961890" cy="960119"/>
              <a:chOff x="5903247" y="3974698"/>
              <a:chExt cx="2711669" cy="2706675"/>
            </a:xfrm>
          </p:grpSpPr>
          <p:sp>
            <p:nvSpPr>
              <p:cNvPr id="231" name="Rectangle 230"/>
              <p:cNvSpPr/>
              <p:nvPr/>
            </p:nvSpPr>
            <p:spPr>
              <a:xfrm>
                <a:off x="5903010" y="3974698"/>
                <a:ext cx="2712143" cy="2706675"/>
              </a:xfrm>
              <a:prstGeom prst="rect">
                <a:avLst/>
              </a:prstGeom>
              <a:solidFill>
                <a:schemeClr val="bg1"/>
              </a:solidFill>
              <a:ln>
                <a:noFill/>
              </a:ln>
              <a:effectLst>
                <a:outerShdw blurRad="190500" dist="38100" dir="5400000" algn="tl"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97393" name="Picture 231"/>
              <p:cNvPicPr>
                <a:picLocks noChangeAspect="1"/>
              </p:cNvPicPr>
              <p:nvPr/>
            </p:nvPicPr>
            <p:blipFill>
              <a:blip r:embed="rId32" cstate="email">
                <a:extLst>
                  <a:ext uri="{28A0092B-C50C-407E-A947-70E740481C1C}">
                    <a14:useLocalDpi xmlns:a14="http://schemas.microsoft.com/office/drawing/2010/main" val="0"/>
                  </a:ext>
                </a:extLst>
              </a:blip>
              <a:srcRect/>
              <a:stretch>
                <a:fillRect/>
              </a:stretch>
            </p:blipFill>
            <p:spPr bwMode="auto">
              <a:xfrm>
                <a:off x="5989080" y="4058036"/>
                <a:ext cx="2540000" cy="253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7389" name="Group 232"/>
            <p:cNvGrpSpPr>
              <a:grpSpLocks noChangeAspect="1"/>
            </p:cNvGrpSpPr>
            <p:nvPr/>
          </p:nvGrpSpPr>
          <p:grpSpPr bwMode="auto">
            <a:xfrm>
              <a:off x="5725337" y="4611943"/>
              <a:ext cx="961890" cy="960119"/>
              <a:chOff x="5350115" y="1594510"/>
              <a:chExt cx="2711669" cy="2706675"/>
            </a:xfrm>
          </p:grpSpPr>
          <p:sp>
            <p:nvSpPr>
              <p:cNvPr id="234" name="Rectangle 233"/>
              <p:cNvSpPr/>
              <p:nvPr/>
            </p:nvSpPr>
            <p:spPr>
              <a:xfrm>
                <a:off x="5349641" y="1594510"/>
                <a:ext cx="2712143" cy="2706675"/>
              </a:xfrm>
              <a:prstGeom prst="rect">
                <a:avLst/>
              </a:prstGeom>
              <a:solidFill>
                <a:schemeClr val="bg1"/>
              </a:solidFill>
              <a:ln>
                <a:noFill/>
              </a:ln>
              <a:effectLst>
                <a:outerShdw blurRad="190500" dist="38100" dir="5400000" algn="tl"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97391" name="Picture 234"/>
              <p:cNvPicPr>
                <a:picLocks noChangeAspect="1"/>
              </p:cNvPicPr>
              <p:nvPr/>
            </p:nvPicPr>
            <p:blipFill>
              <a:blip r:embed="rId33" cstate="email">
                <a:extLst>
                  <a:ext uri="{28A0092B-C50C-407E-A947-70E740481C1C}">
                    <a14:useLocalDpi xmlns:a14="http://schemas.microsoft.com/office/drawing/2010/main" val="0"/>
                  </a:ext>
                </a:extLst>
              </a:blip>
              <a:srcRect/>
              <a:stretch>
                <a:fillRect/>
              </a:stretch>
            </p:blipFill>
            <p:spPr bwMode="auto">
              <a:xfrm>
                <a:off x="5435948" y="1677848"/>
                <a:ext cx="2540000" cy="253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4" name="Group 13"/>
          <p:cNvGrpSpPr>
            <a:grpSpLocks/>
          </p:cNvGrpSpPr>
          <p:nvPr/>
        </p:nvGrpSpPr>
        <p:grpSpPr bwMode="auto">
          <a:xfrm>
            <a:off x="207963" y="3521075"/>
            <a:ext cx="2065337" cy="3143250"/>
            <a:chOff x="208162" y="3520378"/>
            <a:chExt cx="2065325" cy="3143250"/>
          </a:xfrm>
        </p:grpSpPr>
        <p:grpSp>
          <p:nvGrpSpPr>
            <p:cNvPr id="397375" name="Group 193"/>
            <p:cNvGrpSpPr>
              <a:grpSpLocks noChangeAspect="1"/>
            </p:cNvGrpSpPr>
            <p:nvPr/>
          </p:nvGrpSpPr>
          <p:grpSpPr bwMode="auto">
            <a:xfrm>
              <a:off x="208162" y="3520378"/>
              <a:ext cx="961890" cy="960119"/>
              <a:chOff x="6133880" y="3278932"/>
              <a:chExt cx="2711669" cy="2706675"/>
            </a:xfrm>
          </p:grpSpPr>
          <p:sp>
            <p:nvSpPr>
              <p:cNvPr id="195" name="Rectangle 194"/>
              <p:cNvSpPr/>
              <p:nvPr/>
            </p:nvSpPr>
            <p:spPr>
              <a:xfrm>
                <a:off x="6133880" y="3278932"/>
                <a:ext cx="2712033" cy="2707574"/>
              </a:xfrm>
              <a:prstGeom prst="rect">
                <a:avLst/>
              </a:prstGeom>
              <a:solidFill>
                <a:schemeClr val="bg1"/>
              </a:solidFill>
              <a:ln>
                <a:noFill/>
              </a:ln>
              <a:effectLst>
                <a:outerShdw blurRad="190500" dist="38100" dir="5400000" algn="tl"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97386" name="Picture 195"/>
              <p:cNvPicPr>
                <a:picLocks noChangeAspect="1"/>
              </p:cNvPicPr>
              <p:nvPr/>
            </p:nvPicPr>
            <p:blipFill>
              <a:blip r:embed="rId34" cstate="email">
                <a:extLst>
                  <a:ext uri="{28A0092B-C50C-407E-A947-70E740481C1C}">
                    <a14:useLocalDpi xmlns:a14="http://schemas.microsoft.com/office/drawing/2010/main" val="0"/>
                  </a:ext>
                </a:extLst>
              </a:blip>
              <a:srcRect/>
              <a:stretch>
                <a:fillRect/>
              </a:stretch>
            </p:blipFill>
            <p:spPr bwMode="auto">
              <a:xfrm>
                <a:off x="6219714" y="3362269"/>
                <a:ext cx="254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7376" name="Group 196"/>
            <p:cNvGrpSpPr>
              <a:grpSpLocks noChangeAspect="1"/>
            </p:cNvGrpSpPr>
            <p:nvPr/>
          </p:nvGrpSpPr>
          <p:grpSpPr bwMode="auto">
            <a:xfrm>
              <a:off x="1311597" y="3520378"/>
              <a:ext cx="961890" cy="960119"/>
              <a:chOff x="5721331" y="937721"/>
              <a:chExt cx="2711669" cy="2706675"/>
            </a:xfrm>
          </p:grpSpPr>
          <p:sp>
            <p:nvSpPr>
              <p:cNvPr id="198" name="Rectangle 197"/>
              <p:cNvSpPr/>
              <p:nvPr/>
            </p:nvSpPr>
            <p:spPr>
              <a:xfrm>
                <a:off x="5720967" y="937721"/>
                <a:ext cx="2712033" cy="2707574"/>
              </a:xfrm>
              <a:prstGeom prst="rect">
                <a:avLst/>
              </a:prstGeom>
              <a:solidFill>
                <a:schemeClr val="bg1"/>
              </a:solidFill>
              <a:ln>
                <a:noFill/>
              </a:ln>
              <a:effectLst>
                <a:outerShdw blurRad="190500" dist="38100" dir="5400000" algn="tl"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97384" name="Picture 198"/>
              <p:cNvPicPr>
                <a:picLocks noChangeAspect="1"/>
              </p:cNvPicPr>
              <p:nvPr/>
            </p:nvPicPr>
            <p:blipFill>
              <a:blip r:embed="rId35" cstate="email">
                <a:extLst>
                  <a:ext uri="{28A0092B-C50C-407E-A947-70E740481C1C}">
                    <a14:useLocalDpi xmlns:a14="http://schemas.microsoft.com/office/drawing/2010/main" val="0"/>
                  </a:ext>
                </a:extLst>
              </a:blip>
              <a:srcRect/>
              <a:stretch>
                <a:fillRect/>
              </a:stretch>
            </p:blipFill>
            <p:spPr bwMode="auto">
              <a:xfrm>
                <a:off x="5807167" y="1021059"/>
                <a:ext cx="2540000" cy="253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7377" name="Group 217"/>
            <p:cNvGrpSpPr>
              <a:grpSpLocks noChangeAspect="1"/>
            </p:cNvGrpSpPr>
            <p:nvPr/>
          </p:nvGrpSpPr>
          <p:grpSpPr bwMode="auto">
            <a:xfrm>
              <a:off x="208162" y="4611943"/>
              <a:ext cx="961890" cy="960119"/>
              <a:chOff x="6133880" y="3278932"/>
              <a:chExt cx="2711669" cy="2706675"/>
            </a:xfrm>
          </p:grpSpPr>
          <p:sp>
            <p:nvSpPr>
              <p:cNvPr id="219" name="Rectangle 218"/>
              <p:cNvSpPr/>
              <p:nvPr/>
            </p:nvSpPr>
            <p:spPr>
              <a:xfrm>
                <a:off x="6133880" y="3280722"/>
                <a:ext cx="2712033" cy="2703098"/>
              </a:xfrm>
              <a:prstGeom prst="rect">
                <a:avLst/>
              </a:prstGeom>
              <a:solidFill>
                <a:schemeClr val="bg1"/>
              </a:solidFill>
              <a:ln>
                <a:noFill/>
              </a:ln>
              <a:effectLst>
                <a:outerShdw blurRad="190500" dist="38100" dir="5400000" algn="tl"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97382" name="Picture 219"/>
              <p:cNvPicPr>
                <a:picLocks noChangeAspect="1"/>
              </p:cNvPicPr>
              <p:nvPr/>
            </p:nvPicPr>
            <p:blipFill>
              <a:blip r:embed="rId36" cstate="email">
                <a:extLst>
                  <a:ext uri="{28A0092B-C50C-407E-A947-70E740481C1C}">
                    <a14:useLocalDpi xmlns:a14="http://schemas.microsoft.com/office/drawing/2010/main" val="0"/>
                  </a:ext>
                </a:extLst>
              </a:blip>
              <a:srcRect/>
              <a:stretch>
                <a:fillRect/>
              </a:stretch>
            </p:blipFill>
            <p:spPr bwMode="auto">
              <a:xfrm>
                <a:off x="6219713" y="3362270"/>
                <a:ext cx="2540000" cy="253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7378" name="Group 241"/>
            <p:cNvGrpSpPr>
              <a:grpSpLocks noChangeAspect="1"/>
            </p:cNvGrpSpPr>
            <p:nvPr/>
          </p:nvGrpSpPr>
          <p:grpSpPr bwMode="auto">
            <a:xfrm>
              <a:off x="208162" y="5703509"/>
              <a:ext cx="961890" cy="960119"/>
              <a:chOff x="6133880" y="3278932"/>
              <a:chExt cx="2711669" cy="2706675"/>
            </a:xfrm>
          </p:grpSpPr>
          <p:sp>
            <p:nvSpPr>
              <p:cNvPr id="243" name="Rectangle 242"/>
              <p:cNvSpPr/>
              <p:nvPr/>
            </p:nvSpPr>
            <p:spPr>
              <a:xfrm>
                <a:off x="6133880" y="3278036"/>
                <a:ext cx="2712033" cy="2707571"/>
              </a:xfrm>
              <a:prstGeom prst="rect">
                <a:avLst/>
              </a:prstGeom>
              <a:solidFill>
                <a:schemeClr val="bg1"/>
              </a:solidFill>
              <a:ln>
                <a:noFill/>
              </a:ln>
              <a:effectLst>
                <a:outerShdw blurRad="190500" dist="38100" dir="5400000" algn="tl"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97380" name="Picture 243"/>
              <p:cNvPicPr>
                <a:picLocks noChangeAspect="1"/>
              </p:cNvPicPr>
              <p:nvPr/>
            </p:nvPicPr>
            <p:blipFill>
              <a:blip r:embed="rId37" cstate="email">
                <a:extLst>
                  <a:ext uri="{28A0092B-C50C-407E-A947-70E740481C1C}">
                    <a14:useLocalDpi xmlns:a14="http://schemas.microsoft.com/office/drawing/2010/main" val="0"/>
                  </a:ext>
                </a:extLst>
              </a:blip>
              <a:srcRect/>
              <a:stretch>
                <a:fillRect/>
              </a:stretch>
            </p:blipFill>
            <p:spPr bwMode="auto">
              <a:xfrm>
                <a:off x="6219713" y="3362270"/>
                <a:ext cx="2540000" cy="253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5" name="Group 14"/>
          <p:cNvGrpSpPr>
            <a:grpSpLocks/>
          </p:cNvGrpSpPr>
          <p:nvPr/>
        </p:nvGrpSpPr>
        <p:grpSpPr bwMode="auto">
          <a:xfrm>
            <a:off x="1311275" y="3521075"/>
            <a:ext cx="3168650" cy="3143250"/>
            <a:chOff x="1311597" y="3520378"/>
            <a:chExt cx="3168760" cy="3143250"/>
          </a:xfrm>
        </p:grpSpPr>
        <p:grpSp>
          <p:nvGrpSpPr>
            <p:cNvPr id="397357" name="Group 202"/>
            <p:cNvGrpSpPr>
              <a:grpSpLocks noChangeAspect="1"/>
            </p:cNvGrpSpPr>
            <p:nvPr/>
          </p:nvGrpSpPr>
          <p:grpSpPr bwMode="auto">
            <a:xfrm>
              <a:off x="2415032" y="3520378"/>
              <a:ext cx="961890" cy="960119"/>
              <a:chOff x="451010" y="1748805"/>
              <a:chExt cx="2711669" cy="2706675"/>
            </a:xfrm>
          </p:grpSpPr>
          <p:sp>
            <p:nvSpPr>
              <p:cNvPr id="204" name="Rectangle 203"/>
              <p:cNvSpPr/>
              <p:nvPr/>
            </p:nvSpPr>
            <p:spPr>
              <a:xfrm>
                <a:off x="450773" y="1748805"/>
                <a:ext cx="2712143" cy="2707574"/>
              </a:xfrm>
              <a:prstGeom prst="rect">
                <a:avLst/>
              </a:prstGeom>
              <a:solidFill>
                <a:schemeClr val="bg1"/>
              </a:solidFill>
              <a:ln>
                <a:noFill/>
              </a:ln>
              <a:effectLst>
                <a:outerShdw blurRad="190500" dist="38100" dir="5400000" algn="tl"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97374" name="Picture 204"/>
              <p:cNvPicPr>
                <a:picLocks noChangeAspect="1"/>
              </p:cNvPicPr>
              <p:nvPr/>
            </p:nvPicPr>
            <p:blipFill>
              <a:blip r:embed="rId38" cstate="email">
                <a:extLst>
                  <a:ext uri="{28A0092B-C50C-407E-A947-70E740481C1C}">
                    <a14:useLocalDpi xmlns:a14="http://schemas.microsoft.com/office/drawing/2010/main" val="0"/>
                  </a:ext>
                </a:extLst>
              </a:blip>
              <a:srcRect/>
              <a:stretch>
                <a:fillRect/>
              </a:stretch>
            </p:blipFill>
            <p:spPr bwMode="auto">
              <a:xfrm>
                <a:off x="536843" y="1832143"/>
                <a:ext cx="2540000" cy="253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7358" name="Group 226"/>
            <p:cNvGrpSpPr>
              <a:grpSpLocks noChangeAspect="1"/>
            </p:cNvGrpSpPr>
            <p:nvPr/>
          </p:nvGrpSpPr>
          <p:grpSpPr bwMode="auto">
            <a:xfrm>
              <a:off x="2415032" y="4611943"/>
              <a:ext cx="961890" cy="960119"/>
              <a:chOff x="451010" y="1748805"/>
              <a:chExt cx="2711669" cy="2706675"/>
            </a:xfrm>
          </p:grpSpPr>
          <p:sp>
            <p:nvSpPr>
              <p:cNvPr id="228" name="Rectangle 227"/>
              <p:cNvSpPr/>
              <p:nvPr/>
            </p:nvSpPr>
            <p:spPr>
              <a:xfrm>
                <a:off x="450773" y="1750595"/>
                <a:ext cx="2712143" cy="2703098"/>
              </a:xfrm>
              <a:prstGeom prst="rect">
                <a:avLst/>
              </a:prstGeom>
              <a:solidFill>
                <a:schemeClr val="bg1"/>
              </a:solidFill>
              <a:ln>
                <a:noFill/>
              </a:ln>
              <a:effectLst>
                <a:outerShdw blurRad="190500" dist="38100" dir="5400000" algn="tl"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97372" name="Picture 228"/>
              <p:cNvPicPr>
                <a:picLocks noChangeAspect="1"/>
              </p:cNvPicPr>
              <p:nvPr/>
            </p:nvPicPr>
            <p:blipFill>
              <a:blip r:embed="rId39" cstate="email">
                <a:extLst>
                  <a:ext uri="{28A0092B-C50C-407E-A947-70E740481C1C}">
                    <a14:useLocalDpi xmlns:a14="http://schemas.microsoft.com/office/drawing/2010/main" val="0"/>
                  </a:ext>
                </a:extLst>
              </a:blip>
              <a:srcRect/>
              <a:stretch>
                <a:fillRect/>
              </a:stretch>
            </p:blipFill>
            <p:spPr bwMode="auto">
              <a:xfrm>
                <a:off x="536843" y="1832143"/>
                <a:ext cx="2540000" cy="253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7359" name="Group 220"/>
            <p:cNvGrpSpPr>
              <a:grpSpLocks noChangeAspect="1"/>
            </p:cNvGrpSpPr>
            <p:nvPr/>
          </p:nvGrpSpPr>
          <p:grpSpPr bwMode="auto">
            <a:xfrm>
              <a:off x="1311597" y="4611943"/>
              <a:ext cx="961890" cy="960119"/>
              <a:chOff x="5721331" y="937721"/>
              <a:chExt cx="2711669" cy="2706675"/>
            </a:xfrm>
          </p:grpSpPr>
          <p:sp>
            <p:nvSpPr>
              <p:cNvPr id="222" name="Rectangle 221"/>
              <p:cNvSpPr/>
              <p:nvPr/>
            </p:nvSpPr>
            <p:spPr>
              <a:xfrm>
                <a:off x="5721331" y="939511"/>
                <a:ext cx="2712143" cy="2703098"/>
              </a:xfrm>
              <a:prstGeom prst="rect">
                <a:avLst/>
              </a:prstGeom>
              <a:solidFill>
                <a:schemeClr val="bg1"/>
              </a:solidFill>
              <a:ln>
                <a:noFill/>
              </a:ln>
              <a:effectLst>
                <a:outerShdw blurRad="190500" dist="38100" dir="5400000" algn="tl"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97370" name="Picture 222"/>
              <p:cNvPicPr>
                <a:picLocks noChangeAspect="1"/>
              </p:cNvPicPr>
              <p:nvPr/>
            </p:nvPicPr>
            <p:blipFill>
              <a:blip r:embed="rId40" cstate="email">
                <a:extLst>
                  <a:ext uri="{28A0092B-C50C-407E-A947-70E740481C1C}">
                    <a14:useLocalDpi xmlns:a14="http://schemas.microsoft.com/office/drawing/2010/main" val="0"/>
                  </a:ext>
                </a:extLst>
              </a:blip>
              <a:srcRect/>
              <a:stretch>
                <a:fillRect/>
              </a:stretch>
            </p:blipFill>
            <p:spPr bwMode="auto">
              <a:xfrm>
                <a:off x="5807167" y="1021059"/>
                <a:ext cx="2540000" cy="253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7360" name="Group 244"/>
            <p:cNvGrpSpPr>
              <a:grpSpLocks noChangeAspect="1"/>
            </p:cNvGrpSpPr>
            <p:nvPr/>
          </p:nvGrpSpPr>
          <p:grpSpPr bwMode="auto">
            <a:xfrm>
              <a:off x="1311597" y="5703509"/>
              <a:ext cx="961890" cy="960119"/>
              <a:chOff x="5721331" y="937721"/>
              <a:chExt cx="2711669" cy="2706675"/>
            </a:xfrm>
          </p:grpSpPr>
          <p:sp>
            <p:nvSpPr>
              <p:cNvPr id="246" name="Rectangle 245"/>
              <p:cNvSpPr/>
              <p:nvPr/>
            </p:nvSpPr>
            <p:spPr>
              <a:xfrm>
                <a:off x="5721331" y="936825"/>
                <a:ext cx="2712143" cy="2707571"/>
              </a:xfrm>
              <a:prstGeom prst="rect">
                <a:avLst/>
              </a:prstGeom>
              <a:solidFill>
                <a:schemeClr val="bg1"/>
              </a:solidFill>
              <a:ln>
                <a:noFill/>
              </a:ln>
              <a:effectLst>
                <a:outerShdw blurRad="190500" dist="38100" dir="5400000" algn="tl"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97368" name="Picture 246"/>
              <p:cNvPicPr>
                <a:picLocks noChangeAspect="1"/>
              </p:cNvPicPr>
              <p:nvPr/>
            </p:nvPicPr>
            <p:blipFill>
              <a:blip r:embed="rId41" cstate="email">
                <a:extLst>
                  <a:ext uri="{28A0092B-C50C-407E-A947-70E740481C1C}">
                    <a14:useLocalDpi xmlns:a14="http://schemas.microsoft.com/office/drawing/2010/main" val="0"/>
                  </a:ext>
                </a:extLst>
              </a:blip>
              <a:srcRect/>
              <a:stretch>
                <a:fillRect/>
              </a:stretch>
            </p:blipFill>
            <p:spPr bwMode="auto">
              <a:xfrm>
                <a:off x="5807167" y="1021059"/>
                <a:ext cx="2540000" cy="253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7361" name="Group 247"/>
            <p:cNvGrpSpPr>
              <a:grpSpLocks noChangeAspect="1"/>
            </p:cNvGrpSpPr>
            <p:nvPr/>
          </p:nvGrpSpPr>
          <p:grpSpPr bwMode="auto">
            <a:xfrm>
              <a:off x="3518467" y="5703509"/>
              <a:ext cx="961890" cy="960119"/>
              <a:chOff x="4117571" y="3817599"/>
              <a:chExt cx="2711669" cy="2706675"/>
            </a:xfrm>
          </p:grpSpPr>
          <p:sp>
            <p:nvSpPr>
              <p:cNvPr id="249" name="Rectangle 248"/>
              <p:cNvSpPr/>
              <p:nvPr/>
            </p:nvSpPr>
            <p:spPr>
              <a:xfrm>
                <a:off x="4117097" y="3816703"/>
                <a:ext cx="2712143" cy="2707571"/>
              </a:xfrm>
              <a:prstGeom prst="rect">
                <a:avLst/>
              </a:prstGeom>
              <a:solidFill>
                <a:schemeClr val="bg1"/>
              </a:solidFill>
              <a:ln>
                <a:noFill/>
              </a:ln>
              <a:effectLst>
                <a:outerShdw blurRad="190500" dist="38100" dir="5400000" algn="tl"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97366" name="Picture 249"/>
              <p:cNvPicPr>
                <a:picLocks noChangeAspect="1"/>
              </p:cNvPicPr>
              <p:nvPr/>
            </p:nvPicPr>
            <p:blipFill>
              <a:blip r:embed="rId42" cstate="email">
                <a:extLst>
                  <a:ext uri="{28A0092B-C50C-407E-A947-70E740481C1C}">
                    <a14:useLocalDpi xmlns:a14="http://schemas.microsoft.com/office/drawing/2010/main" val="0"/>
                  </a:ext>
                </a:extLst>
              </a:blip>
              <a:srcRect/>
              <a:stretch>
                <a:fillRect/>
              </a:stretch>
            </p:blipFill>
            <p:spPr bwMode="auto">
              <a:xfrm>
                <a:off x="4203404" y="3900937"/>
                <a:ext cx="2540000" cy="253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7362" name="Group 250"/>
            <p:cNvGrpSpPr>
              <a:grpSpLocks noChangeAspect="1"/>
            </p:cNvGrpSpPr>
            <p:nvPr/>
          </p:nvGrpSpPr>
          <p:grpSpPr bwMode="auto">
            <a:xfrm>
              <a:off x="2415032" y="5703509"/>
              <a:ext cx="961890" cy="960119"/>
              <a:chOff x="451010" y="1748805"/>
              <a:chExt cx="2711669" cy="2706675"/>
            </a:xfrm>
          </p:grpSpPr>
          <p:sp>
            <p:nvSpPr>
              <p:cNvPr id="252" name="Rectangle 251"/>
              <p:cNvSpPr/>
              <p:nvPr/>
            </p:nvSpPr>
            <p:spPr>
              <a:xfrm>
                <a:off x="450773" y="1747909"/>
                <a:ext cx="2712143" cy="2707571"/>
              </a:xfrm>
              <a:prstGeom prst="rect">
                <a:avLst/>
              </a:prstGeom>
              <a:solidFill>
                <a:schemeClr val="bg1"/>
              </a:solidFill>
              <a:ln>
                <a:noFill/>
              </a:ln>
              <a:effectLst>
                <a:outerShdw blurRad="190500" dist="38100" dir="5400000" algn="tl"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97364" name="Picture 252"/>
              <p:cNvPicPr>
                <a:picLocks noChangeAspect="1"/>
              </p:cNvPicPr>
              <p:nvPr/>
            </p:nvPicPr>
            <p:blipFill>
              <a:blip r:embed="rId43" cstate="email">
                <a:extLst>
                  <a:ext uri="{28A0092B-C50C-407E-A947-70E740481C1C}">
                    <a14:useLocalDpi xmlns:a14="http://schemas.microsoft.com/office/drawing/2010/main" val="0"/>
                  </a:ext>
                </a:extLst>
              </a:blip>
              <a:srcRect/>
              <a:stretch>
                <a:fillRect/>
              </a:stretch>
            </p:blipFill>
            <p:spPr bwMode="auto">
              <a:xfrm>
                <a:off x="536843" y="1832143"/>
                <a:ext cx="2540000" cy="253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21" name="Group 20"/>
          <p:cNvGrpSpPr>
            <a:grpSpLocks/>
          </p:cNvGrpSpPr>
          <p:nvPr/>
        </p:nvGrpSpPr>
        <p:grpSpPr bwMode="auto">
          <a:xfrm>
            <a:off x="4621213" y="5703888"/>
            <a:ext cx="2065337" cy="960437"/>
            <a:chOff x="4621902" y="5703509"/>
            <a:chExt cx="2065325" cy="960119"/>
          </a:xfrm>
        </p:grpSpPr>
        <p:grpSp>
          <p:nvGrpSpPr>
            <p:cNvPr id="397351" name="Group 253"/>
            <p:cNvGrpSpPr>
              <a:grpSpLocks noChangeAspect="1"/>
            </p:cNvGrpSpPr>
            <p:nvPr/>
          </p:nvGrpSpPr>
          <p:grpSpPr bwMode="auto">
            <a:xfrm>
              <a:off x="4621902" y="5703509"/>
              <a:ext cx="961890" cy="960119"/>
              <a:chOff x="5903247" y="3974698"/>
              <a:chExt cx="2711669" cy="2706675"/>
            </a:xfrm>
          </p:grpSpPr>
          <p:sp>
            <p:nvSpPr>
              <p:cNvPr id="255" name="Rectangle 254"/>
              <p:cNvSpPr/>
              <p:nvPr/>
            </p:nvSpPr>
            <p:spPr>
              <a:xfrm>
                <a:off x="5903247" y="3974698"/>
                <a:ext cx="2712033" cy="2706675"/>
              </a:xfrm>
              <a:prstGeom prst="rect">
                <a:avLst/>
              </a:prstGeom>
              <a:solidFill>
                <a:schemeClr val="bg1"/>
              </a:solidFill>
              <a:ln>
                <a:noFill/>
              </a:ln>
              <a:effectLst>
                <a:outerShdw blurRad="190500" dist="38100" dir="5400000" algn="tl"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97356" name="Picture 255"/>
              <p:cNvPicPr>
                <a:picLocks noChangeAspect="1"/>
              </p:cNvPicPr>
              <p:nvPr/>
            </p:nvPicPr>
            <p:blipFill>
              <a:blip r:embed="rId44" cstate="email">
                <a:extLst>
                  <a:ext uri="{28A0092B-C50C-407E-A947-70E740481C1C}">
                    <a14:useLocalDpi xmlns:a14="http://schemas.microsoft.com/office/drawing/2010/main" val="0"/>
                  </a:ext>
                </a:extLst>
              </a:blip>
              <a:srcRect/>
              <a:stretch>
                <a:fillRect/>
              </a:stretch>
            </p:blipFill>
            <p:spPr bwMode="auto">
              <a:xfrm>
                <a:off x="5989080" y="4058036"/>
                <a:ext cx="2540000" cy="253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7352" name="Group 256"/>
            <p:cNvGrpSpPr>
              <a:grpSpLocks noChangeAspect="1"/>
            </p:cNvGrpSpPr>
            <p:nvPr/>
          </p:nvGrpSpPr>
          <p:grpSpPr bwMode="auto">
            <a:xfrm>
              <a:off x="5725337" y="5703509"/>
              <a:ext cx="961890" cy="960119"/>
              <a:chOff x="5350115" y="1594510"/>
              <a:chExt cx="2711669" cy="2706675"/>
            </a:xfrm>
          </p:grpSpPr>
          <p:sp>
            <p:nvSpPr>
              <p:cNvPr id="258" name="Rectangle 257"/>
              <p:cNvSpPr/>
              <p:nvPr/>
            </p:nvSpPr>
            <p:spPr>
              <a:xfrm>
                <a:off x="5349751" y="1594510"/>
                <a:ext cx="2712033" cy="2706675"/>
              </a:xfrm>
              <a:prstGeom prst="rect">
                <a:avLst/>
              </a:prstGeom>
              <a:solidFill>
                <a:schemeClr val="bg1"/>
              </a:solidFill>
              <a:ln>
                <a:noFill/>
              </a:ln>
              <a:effectLst>
                <a:outerShdw blurRad="190500" dist="38100" dir="5400000" algn="tl"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97354" name="Picture 258"/>
              <p:cNvPicPr>
                <a:picLocks noChangeAspect="1"/>
              </p:cNvPicPr>
              <p:nvPr/>
            </p:nvPicPr>
            <p:blipFill>
              <a:blip r:embed="rId45" cstate="email">
                <a:extLst>
                  <a:ext uri="{28A0092B-C50C-407E-A947-70E740481C1C}">
                    <a14:useLocalDpi xmlns:a14="http://schemas.microsoft.com/office/drawing/2010/main" val="0"/>
                  </a:ext>
                </a:extLst>
              </a:blip>
              <a:srcRect/>
              <a:stretch>
                <a:fillRect/>
              </a:stretch>
            </p:blipFill>
            <p:spPr bwMode="auto">
              <a:xfrm>
                <a:off x="5521784" y="1677848"/>
                <a:ext cx="2540000" cy="253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20" name="Group 19"/>
          <p:cNvGrpSpPr>
            <a:grpSpLocks/>
          </p:cNvGrpSpPr>
          <p:nvPr/>
        </p:nvGrpSpPr>
        <p:grpSpPr bwMode="auto">
          <a:xfrm>
            <a:off x="6829425" y="4611688"/>
            <a:ext cx="2065338" cy="2052637"/>
            <a:chOff x="6828772" y="4611943"/>
            <a:chExt cx="2065324" cy="2051685"/>
          </a:xfrm>
        </p:grpSpPr>
        <p:grpSp>
          <p:nvGrpSpPr>
            <p:cNvPr id="397339" name="Group 235"/>
            <p:cNvGrpSpPr>
              <a:grpSpLocks noChangeAspect="1"/>
            </p:cNvGrpSpPr>
            <p:nvPr/>
          </p:nvGrpSpPr>
          <p:grpSpPr bwMode="auto">
            <a:xfrm>
              <a:off x="7932206" y="4611943"/>
              <a:ext cx="961890" cy="960119"/>
              <a:chOff x="5903247" y="3974698"/>
              <a:chExt cx="2711669" cy="2706675"/>
            </a:xfrm>
          </p:grpSpPr>
          <p:sp>
            <p:nvSpPr>
              <p:cNvPr id="237" name="Rectangle 236"/>
              <p:cNvSpPr/>
              <p:nvPr/>
            </p:nvSpPr>
            <p:spPr>
              <a:xfrm>
                <a:off x="5902886" y="3974698"/>
                <a:ext cx="2712030" cy="2706314"/>
              </a:xfrm>
              <a:prstGeom prst="rect">
                <a:avLst/>
              </a:prstGeom>
              <a:solidFill>
                <a:schemeClr val="bg1"/>
              </a:solidFill>
              <a:ln>
                <a:noFill/>
              </a:ln>
              <a:effectLst>
                <a:outerShdw blurRad="190500" dist="38100" dir="5400000" algn="tl"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97350" name="Picture 237"/>
              <p:cNvPicPr>
                <a:picLocks noChangeAspect="1"/>
              </p:cNvPicPr>
              <p:nvPr/>
            </p:nvPicPr>
            <p:blipFill>
              <a:blip r:embed="rId46" cstate="email">
                <a:extLst>
                  <a:ext uri="{28A0092B-C50C-407E-A947-70E740481C1C}">
                    <a14:useLocalDpi xmlns:a14="http://schemas.microsoft.com/office/drawing/2010/main" val="0"/>
                  </a:ext>
                </a:extLst>
              </a:blip>
              <a:srcRect/>
              <a:stretch>
                <a:fillRect/>
              </a:stretch>
            </p:blipFill>
            <p:spPr bwMode="auto">
              <a:xfrm>
                <a:off x="5989080" y="4058036"/>
                <a:ext cx="2540000" cy="253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7340" name="Group 238"/>
            <p:cNvGrpSpPr>
              <a:grpSpLocks noChangeAspect="1"/>
            </p:cNvGrpSpPr>
            <p:nvPr/>
          </p:nvGrpSpPr>
          <p:grpSpPr bwMode="auto">
            <a:xfrm>
              <a:off x="6828772" y="4611943"/>
              <a:ext cx="961890" cy="960119"/>
              <a:chOff x="1243323" y="3097855"/>
              <a:chExt cx="2711669" cy="2706675"/>
            </a:xfrm>
          </p:grpSpPr>
          <p:sp>
            <p:nvSpPr>
              <p:cNvPr id="240" name="Rectangle 239"/>
              <p:cNvSpPr/>
              <p:nvPr/>
            </p:nvSpPr>
            <p:spPr>
              <a:xfrm>
                <a:off x="1243323" y="3097855"/>
                <a:ext cx="2712030" cy="2706314"/>
              </a:xfrm>
              <a:prstGeom prst="rect">
                <a:avLst/>
              </a:prstGeom>
              <a:solidFill>
                <a:schemeClr val="bg1"/>
              </a:solidFill>
              <a:ln>
                <a:noFill/>
              </a:ln>
              <a:effectLst>
                <a:outerShdw blurRad="190500" dist="38100" dir="5400000" algn="tl"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97348" name="Picture 240"/>
              <p:cNvPicPr>
                <a:picLocks noChangeAspect="1"/>
              </p:cNvPicPr>
              <p:nvPr/>
            </p:nvPicPr>
            <p:blipFill>
              <a:blip r:embed="rId47" cstate="email">
                <a:extLst>
                  <a:ext uri="{28A0092B-C50C-407E-A947-70E740481C1C}">
                    <a14:useLocalDpi xmlns:a14="http://schemas.microsoft.com/office/drawing/2010/main" val="0"/>
                  </a:ext>
                </a:extLst>
              </a:blip>
              <a:srcRect/>
              <a:stretch>
                <a:fillRect/>
              </a:stretch>
            </p:blipFill>
            <p:spPr bwMode="auto">
              <a:xfrm>
                <a:off x="1329156" y="3181193"/>
                <a:ext cx="2540000" cy="253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7341" name="Group 259"/>
            <p:cNvGrpSpPr>
              <a:grpSpLocks noChangeAspect="1"/>
            </p:cNvGrpSpPr>
            <p:nvPr/>
          </p:nvGrpSpPr>
          <p:grpSpPr bwMode="auto">
            <a:xfrm>
              <a:off x="7932206" y="5703509"/>
              <a:ext cx="961890" cy="960119"/>
              <a:chOff x="5903247" y="3974698"/>
              <a:chExt cx="2711669" cy="2706675"/>
            </a:xfrm>
          </p:grpSpPr>
          <p:sp>
            <p:nvSpPr>
              <p:cNvPr id="261" name="Rectangle 260"/>
              <p:cNvSpPr/>
              <p:nvPr/>
            </p:nvSpPr>
            <p:spPr>
              <a:xfrm>
                <a:off x="5902886" y="3975059"/>
                <a:ext cx="2712030" cy="2706314"/>
              </a:xfrm>
              <a:prstGeom prst="rect">
                <a:avLst/>
              </a:prstGeom>
              <a:solidFill>
                <a:schemeClr val="bg1"/>
              </a:solidFill>
              <a:ln>
                <a:noFill/>
              </a:ln>
              <a:effectLst>
                <a:outerShdw blurRad="190500" dist="38100" dir="5400000" algn="tl"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97346" name="Picture 261"/>
              <p:cNvPicPr>
                <a:picLocks noChangeAspect="1"/>
              </p:cNvPicPr>
              <p:nvPr/>
            </p:nvPicPr>
            <p:blipFill>
              <a:blip r:embed="rId48" cstate="email">
                <a:extLst>
                  <a:ext uri="{28A0092B-C50C-407E-A947-70E740481C1C}">
                    <a14:useLocalDpi xmlns:a14="http://schemas.microsoft.com/office/drawing/2010/main" val="0"/>
                  </a:ext>
                </a:extLst>
              </a:blip>
              <a:srcRect/>
              <a:stretch>
                <a:fillRect/>
              </a:stretch>
            </p:blipFill>
            <p:spPr bwMode="auto">
              <a:xfrm>
                <a:off x="5989080" y="4058036"/>
                <a:ext cx="2540000" cy="253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7342" name="Group 262"/>
            <p:cNvGrpSpPr>
              <a:grpSpLocks noChangeAspect="1"/>
            </p:cNvGrpSpPr>
            <p:nvPr/>
          </p:nvGrpSpPr>
          <p:grpSpPr bwMode="auto">
            <a:xfrm>
              <a:off x="6828772" y="5703509"/>
              <a:ext cx="961890" cy="960119"/>
              <a:chOff x="1243323" y="3097855"/>
              <a:chExt cx="2711669" cy="2706675"/>
            </a:xfrm>
          </p:grpSpPr>
          <p:sp>
            <p:nvSpPr>
              <p:cNvPr id="264" name="Rectangle 263"/>
              <p:cNvSpPr/>
              <p:nvPr/>
            </p:nvSpPr>
            <p:spPr>
              <a:xfrm>
                <a:off x="1243323" y="3098216"/>
                <a:ext cx="2712030" cy="2706314"/>
              </a:xfrm>
              <a:prstGeom prst="rect">
                <a:avLst/>
              </a:prstGeom>
              <a:solidFill>
                <a:schemeClr val="bg1"/>
              </a:solidFill>
              <a:ln>
                <a:noFill/>
              </a:ln>
              <a:effectLst>
                <a:outerShdw blurRad="190500" dist="38100" dir="5400000" algn="tl" rotWithShape="0">
                  <a:srgbClr val="000000">
                    <a:alpha val="1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97344" name="Picture 264"/>
              <p:cNvPicPr>
                <a:picLocks noChangeAspect="1"/>
              </p:cNvPicPr>
              <p:nvPr/>
            </p:nvPicPr>
            <p:blipFill>
              <a:blip r:embed="rId49" cstate="email">
                <a:extLst>
                  <a:ext uri="{28A0092B-C50C-407E-A947-70E740481C1C}">
                    <a14:useLocalDpi xmlns:a14="http://schemas.microsoft.com/office/drawing/2010/main" val="0"/>
                  </a:ext>
                </a:extLst>
              </a:blip>
              <a:srcRect/>
              <a:stretch>
                <a:fillRect/>
              </a:stretch>
            </p:blipFill>
            <p:spPr bwMode="auto">
              <a:xfrm>
                <a:off x="1329156" y="3181193"/>
                <a:ext cx="2540000" cy="253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5" name="Rectangle 4"/>
          <p:cNvSpPr/>
          <p:nvPr/>
        </p:nvSpPr>
        <p:spPr>
          <a:xfrm>
            <a:off x="208162" y="2428813"/>
            <a:ext cx="8685934" cy="2051684"/>
          </a:xfrm>
          <a:prstGeom prst="rect">
            <a:avLst/>
          </a:prstGeom>
          <a:solidFill>
            <a:schemeClr val="accent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6000" spc="60" dirty="0">
                <a:ln w="6350" cmpd="sng">
                  <a:noFill/>
                </a:ln>
                <a:gradFill>
                  <a:gsLst>
                    <a:gs pos="57000">
                      <a:srgbClr val="FFFFFF"/>
                    </a:gs>
                    <a:gs pos="100000">
                      <a:srgbClr val="FFFFFF">
                        <a:alpha val="70000"/>
                      </a:srgbClr>
                    </a:gs>
                  </a:gsLst>
                  <a:lin ang="5400000" scaled="0"/>
                </a:gradFill>
                <a:cs typeface="Arial" pitchFamily="34" charset="0"/>
              </a:rPr>
              <a:t>Members First</a:t>
            </a:r>
          </a:p>
        </p:txBody>
      </p:sp>
    </p:spTree>
    <p:extLst>
      <p:ext uri="{BB962C8B-B14F-4D97-AF65-F5344CB8AC3E}">
        <p14:creationId xmlns:p14="http://schemas.microsoft.com/office/powerpoint/2010/main" val="41258703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40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childTnLst>
                                </p:cTn>
                              </p:par>
                              <p:par>
                                <p:cTn id="8" presetID="10" presetClass="entr" presetSubtype="0" fill="hold" nodeType="withEffect">
                                  <p:stCondLst>
                                    <p:cond delay="800"/>
                                  </p:stCondLst>
                                  <p:childTnLst>
                                    <p:set>
                                      <p:cBhvr>
                                        <p:cTn id="9" dur="1" fill="hold">
                                          <p:stCondLst>
                                            <p:cond delay="0"/>
                                          </p:stCondLst>
                                        </p:cTn>
                                        <p:tgtEl>
                                          <p:spTgt spid="137"/>
                                        </p:tgtEl>
                                        <p:attrNameLst>
                                          <p:attrName>style.visibility</p:attrName>
                                        </p:attrNameLst>
                                      </p:cBhvr>
                                      <p:to>
                                        <p:strVal val="visible"/>
                                      </p:to>
                                    </p:set>
                                    <p:animEffect transition="in" filter="fade">
                                      <p:cBhvr>
                                        <p:cTn id="10" dur="1000"/>
                                        <p:tgtEl>
                                          <p:spTgt spid="137"/>
                                        </p:tgtEl>
                                      </p:cBhvr>
                                    </p:animEffect>
                                  </p:childTnLst>
                                </p:cTn>
                              </p:par>
                              <p:par>
                                <p:cTn id="11" presetID="10" presetClass="entr" presetSubtype="0" fill="hold" nodeType="withEffect">
                                  <p:stCondLst>
                                    <p:cond delay="500"/>
                                  </p:stCondLst>
                                  <p:childTnLst>
                                    <p:set>
                                      <p:cBhvr>
                                        <p:cTn id="12" dur="1" fill="hold">
                                          <p:stCondLst>
                                            <p:cond delay="0"/>
                                          </p:stCondLst>
                                        </p:cTn>
                                        <p:tgtEl>
                                          <p:spTgt spid="143"/>
                                        </p:tgtEl>
                                        <p:attrNameLst>
                                          <p:attrName>style.visibility</p:attrName>
                                        </p:attrNameLst>
                                      </p:cBhvr>
                                      <p:to>
                                        <p:strVal val="visible"/>
                                      </p:to>
                                    </p:set>
                                    <p:animEffect transition="in" filter="fade">
                                      <p:cBhvr>
                                        <p:cTn id="13" dur="1000"/>
                                        <p:tgtEl>
                                          <p:spTgt spid="143"/>
                                        </p:tgtEl>
                                      </p:cBhvr>
                                    </p:animEffect>
                                  </p:childTnLst>
                                </p:cTn>
                              </p:par>
                              <p:par>
                                <p:cTn id="14" presetID="10" presetClass="entr" presetSubtype="0" fill="hold" nodeType="withEffect">
                                  <p:stCondLst>
                                    <p:cond delay="890"/>
                                  </p:stCondLst>
                                  <p:childTnLst>
                                    <p:set>
                                      <p:cBhvr>
                                        <p:cTn id="15" dur="1" fill="hold">
                                          <p:stCondLst>
                                            <p:cond delay="0"/>
                                          </p:stCondLst>
                                        </p:cTn>
                                        <p:tgtEl>
                                          <p:spTgt spid="116"/>
                                        </p:tgtEl>
                                        <p:attrNameLst>
                                          <p:attrName>style.visibility</p:attrName>
                                        </p:attrNameLst>
                                      </p:cBhvr>
                                      <p:to>
                                        <p:strVal val="visible"/>
                                      </p:to>
                                    </p:set>
                                    <p:animEffect transition="in" filter="fade">
                                      <p:cBhvr>
                                        <p:cTn id="16" dur="1000"/>
                                        <p:tgtEl>
                                          <p:spTgt spid="116"/>
                                        </p:tgtEl>
                                      </p:cBhvr>
                                    </p:animEffect>
                                  </p:childTnLst>
                                </p:cTn>
                              </p:par>
                              <p:par>
                                <p:cTn id="17" presetID="10" presetClass="entr" presetSubtype="0" fill="hold" nodeType="withEffect">
                                  <p:stCondLst>
                                    <p:cond delay="500"/>
                                  </p:stCondLst>
                                  <p:childTnLst>
                                    <p:set>
                                      <p:cBhvr>
                                        <p:cTn id="18" dur="1" fill="hold">
                                          <p:stCondLst>
                                            <p:cond delay="0"/>
                                          </p:stCondLst>
                                        </p:cTn>
                                        <p:tgtEl>
                                          <p:spTgt spid="179"/>
                                        </p:tgtEl>
                                        <p:attrNameLst>
                                          <p:attrName>style.visibility</p:attrName>
                                        </p:attrNameLst>
                                      </p:cBhvr>
                                      <p:to>
                                        <p:strVal val="visible"/>
                                      </p:to>
                                    </p:set>
                                    <p:animEffect transition="in" filter="fade">
                                      <p:cBhvr>
                                        <p:cTn id="19" dur="1000"/>
                                        <p:tgtEl>
                                          <p:spTgt spid="179"/>
                                        </p:tgtEl>
                                      </p:cBhvr>
                                    </p:animEffect>
                                  </p:childTnLst>
                                </p:cTn>
                              </p:par>
                              <p:par>
                                <p:cTn id="20" presetID="10" presetClass="entr" presetSubtype="0" fill="hold" nodeType="withEffect">
                                  <p:stCondLst>
                                    <p:cond delay="8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childTnLst>
                                </p:cTn>
                              </p:par>
                              <p:par>
                                <p:cTn id="23" presetID="10" presetClass="entr" presetSubtype="0" fill="hold" nodeType="withEffect">
                                  <p:stCondLst>
                                    <p:cond delay="30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childTnLst>
                                </p:cTn>
                              </p:par>
                              <p:par>
                                <p:cTn id="26" presetID="10" presetClass="entr" presetSubtype="0" fill="hold" nodeType="withEffect">
                                  <p:stCondLst>
                                    <p:cond delay="10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childTnLst>
                                </p:cTn>
                              </p:par>
                              <p:par>
                                <p:cTn id="29" presetID="10" presetClass="entr" presetSubtype="0" fill="hold" nodeType="withEffect">
                                  <p:stCondLst>
                                    <p:cond delay="6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childTnLst>
                                </p:cTn>
                              </p:par>
                              <p:par>
                                <p:cTn id="32" presetID="10" presetClass="entr" presetSubtype="0" fill="hold" nodeType="withEffect">
                                  <p:stCondLst>
                                    <p:cond delay="89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childTnLst>
                                </p:cTn>
                              </p:par>
                              <p:par>
                                <p:cTn id="35" presetID="10" presetClass="entr" presetSubtype="0" fill="hold" nodeType="withEffect">
                                  <p:stCondLst>
                                    <p:cond delay="800"/>
                                  </p:stCondLst>
                                  <p:childTnLst>
                                    <p:set>
                                      <p:cBhvr>
                                        <p:cTn id="36" dur="1" fill="hold">
                                          <p:stCondLst>
                                            <p:cond delay="0"/>
                                          </p:stCondLst>
                                        </p:cTn>
                                        <p:tgtEl>
                                          <p:spTgt spid="170"/>
                                        </p:tgtEl>
                                        <p:attrNameLst>
                                          <p:attrName>style.visibility</p:attrName>
                                        </p:attrNameLst>
                                      </p:cBhvr>
                                      <p:to>
                                        <p:strVal val="visible"/>
                                      </p:to>
                                    </p:set>
                                    <p:animEffect transition="in" filter="fade">
                                      <p:cBhvr>
                                        <p:cTn id="37" dur="1000"/>
                                        <p:tgtEl>
                                          <p:spTgt spid="170"/>
                                        </p:tgtEl>
                                      </p:cBhvr>
                                    </p:animEffect>
                                  </p:childTnLst>
                                </p:cTn>
                              </p:par>
                              <p:par>
                                <p:cTn id="38" presetID="10" presetClass="entr" presetSubtype="0" fill="hold" nodeType="withEffect">
                                  <p:stCondLst>
                                    <p:cond delay="89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nodeType="withEffect">
                                  <p:stCondLst>
                                    <p:cond delay="600"/>
                                  </p:stCondLst>
                                  <p:childTnLst>
                                    <p:set>
                                      <p:cBhvr>
                                        <p:cTn id="42" dur="1" fill="hold">
                                          <p:stCondLst>
                                            <p:cond delay="0"/>
                                          </p:stCondLst>
                                        </p:cTn>
                                        <p:tgtEl>
                                          <p:spTgt spid="212"/>
                                        </p:tgtEl>
                                        <p:attrNameLst>
                                          <p:attrName>style.visibility</p:attrName>
                                        </p:attrNameLst>
                                      </p:cBhvr>
                                      <p:to>
                                        <p:strVal val="visible"/>
                                      </p:to>
                                    </p:set>
                                    <p:animEffect transition="in" filter="fade">
                                      <p:cBhvr>
                                        <p:cTn id="43" dur="1000"/>
                                        <p:tgtEl>
                                          <p:spTgt spid="212"/>
                                        </p:tgtEl>
                                      </p:cBhvr>
                                    </p:animEffect>
                                  </p:childTnLst>
                                </p:cTn>
                              </p:par>
                              <p:par>
                                <p:cTn id="44" presetID="10" presetClass="entr" presetSubtype="0" fill="hold" nodeType="withEffect">
                                  <p:stCondLst>
                                    <p:cond delay="800"/>
                                  </p:stCondLst>
                                  <p:childTnLst>
                                    <p:set>
                                      <p:cBhvr>
                                        <p:cTn id="45" dur="1" fill="hold">
                                          <p:stCondLst>
                                            <p:cond delay="0"/>
                                          </p:stCondLst>
                                        </p:cTn>
                                        <p:tgtEl>
                                          <p:spTgt spid="125"/>
                                        </p:tgtEl>
                                        <p:attrNameLst>
                                          <p:attrName>style.visibility</p:attrName>
                                        </p:attrNameLst>
                                      </p:cBhvr>
                                      <p:to>
                                        <p:strVal val="visible"/>
                                      </p:to>
                                    </p:set>
                                    <p:animEffect transition="in" filter="fade">
                                      <p:cBhvr>
                                        <p:cTn id="46" dur="1000"/>
                                        <p:tgtEl>
                                          <p:spTgt spid="125"/>
                                        </p:tgtEl>
                                      </p:cBhvr>
                                    </p:animEffect>
                                  </p:childTnLst>
                                </p:cTn>
                              </p:par>
                              <p:par>
                                <p:cTn id="47" presetID="10" presetClass="entr" presetSubtype="0" fill="hold" nodeType="withEffect">
                                  <p:stCondLst>
                                    <p:cond delay="0"/>
                                  </p:stCondLst>
                                  <p:childTnLst>
                                    <p:set>
                                      <p:cBhvr>
                                        <p:cTn id="48" dur="1" fill="hold">
                                          <p:stCondLst>
                                            <p:cond delay="0"/>
                                          </p:stCondLst>
                                        </p:cTn>
                                        <p:tgtEl>
                                          <p:spTgt spid="185"/>
                                        </p:tgtEl>
                                        <p:attrNameLst>
                                          <p:attrName>style.visibility</p:attrName>
                                        </p:attrNameLst>
                                      </p:cBhvr>
                                      <p:to>
                                        <p:strVal val="visible"/>
                                      </p:to>
                                    </p:set>
                                    <p:animEffect transition="in" filter="fade">
                                      <p:cBhvr>
                                        <p:cTn id="49" dur="1000"/>
                                        <p:tgtEl>
                                          <p:spTgt spid="185"/>
                                        </p:tgtEl>
                                      </p:cBhvr>
                                    </p:animEffect>
                                  </p:childTnLst>
                                </p:cTn>
                              </p:par>
                              <p:par>
                                <p:cTn id="50" presetID="10" presetClass="entr" presetSubtype="0" fill="hold" nodeType="with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childTnLst>
                                </p:cTn>
                              </p:par>
                              <p:par>
                                <p:cTn id="53" presetID="10" presetClass="entr" presetSubtype="0" fill="hold" nodeType="withEffect">
                                  <p:stCondLst>
                                    <p:cond delay="890"/>
                                  </p:stCondLst>
                                  <p:childTnLst>
                                    <p:set>
                                      <p:cBhvr>
                                        <p:cTn id="54" dur="1" fill="hold">
                                          <p:stCondLst>
                                            <p:cond delay="0"/>
                                          </p:stCondLst>
                                        </p:cTn>
                                        <p:tgtEl>
                                          <p:spTgt spid="152"/>
                                        </p:tgtEl>
                                        <p:attrNameLst>
                                          <p:attrName>style.visibility</p:attrName>
                                        </p:attrNameLst>
                                      </p:cBhvr>
                                      <p:to>
                                        <p:strVal val="visible"/>
                                      </p:to>
                                    </p:set>
                                    <p:animEffect transition="in" filter="fade">
                                      <p:cBhvr>
                                        <p:cTn id="55" dur="1000"/>
                                        <p:tgtEl>
                                          <p:spTgt spid="152"/>
                                        </p:tgtEl>
                                      </p:cBhvr>
                                    </p:animEffect>
                                  </p:childTnLst>
                                </p:cTn>
                              </p:par>
                              <p:par>
                                <p:cTn id="56" presetID="10" presetClass="entr" presetSubtype="0" fill="hold" nodeType="withEffect">
                                  <p:stCondLst>
                                    <p:cond delay="40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1000"/>
                                        <p:tgtEl>
                                          <p:spTgt spid="4"/>
                                        </p:tgtEl>
                                      </p:cBhvr>
                                    </p:animEffect>
                                  </p:childTnLst>
                                </p:cTn>
                              </p:par>
                              <p:par>
                                <p:cTn id="59" presetID="10" presetClass="entr" presetSubtype="0" fill="hold" nodeType="withEffect">
                                  <p:stCondLst>
                                    <p:cond delay="0"/>
                                  </p:stCondLst>
                                  <p:childTnLst>
                                    <p:set>
                                      <p:cBhvr>
                                        <p:cTn id="60" dur="1" fill="hold">
                                          <p:stCondLst>
                                            <p:cond delay="0"/>
                                          </p:stCondLst>
                                        </p:cTn>
                                        <p:tgtEl>
                                          <p:spTgt spid="206"/>
                                        </p:tgtEl>
                                        <p:attrNameLst>
                                          <p:attrName>style.visibility</p:attrName>
                                        </p:attrNameLst>
                                      </p:cBhvr>
                                      <p:to>
                                        <p:strVal val="visible"/>
                                      </p:to>
                                    </p:set>
                                    <p:animEffect transition="in" filter="fade">
                                      <p:cBhvr>
                                        <p:cTn id="61" dur="500"/>
                                        <p:tgtEl>
                                          <p:spTgt spid="206"/>
                                        </p:tgtEl>
                                      </p:cBhvr>
                                    </p:animEffect>
                                  </p:childTnLst>
                                </p:cTn>
                              </p:par>
                              <p:par>
                                <p:cTn id="62" presetID="10" presetClass="entr" presetSubtype="0" fill="hold" nodeType="withEffect">
                                  <p:stCondLst>
                                    <p:cond delay="600"/>
                                  </p:stCondLst>
                                  <p:childTnLst>
                                    <p:set>
                                      <p:cBhvr>
                                        <p:cTn id="63" dur="1" fill="hold">
                                          <p:stCondLst>
                                            <p:cond delay="0"/>
                                          </p:stCondLst>
                                        </p:cTn>
                                        <p:tgtEl>
                                          <p:spTgt spid="161"/>
                                        </p:tgtEl>
                                        <p:attrNameLst>
                                          <p:attrName>style.visibility</p:attrName>
                                        </p:attrNameLst>
                                      </p:cBhvr>
                                      <p:to>
                                        <p:strVal val="visible"/>
                                      </p:to>
                                    </p:set>
                                    <p:animEffect transition="in" filter="fade">
                                      <p:cBhvr>
                                        <p:cTn id="64" dur="1000"/>
                                        <p:tgtEl>
                                          <p:spTgt spid="161"/>
                                        </p:tgtEl>
                                      </p:cBhvr>
                                    </p:animEffect>
                                  </p:childTnLst>
                                </p:cTn>
                              </p:par>
                              <p:par>
                                <p:cTn id="65" presetID="10" presetClass="entr" presetSubtype="0" fill="hold" nodeType="withEffect">
                                  <p:stCondLst>
                                    <p:cond delay="100"/>
                                  </p:stCondLst>
                                  <p:childTnLst>
                                    <p:set>
                                      <p:cBhvr>
                                        <p:cTn id="66" dur="1" fill="hold">
                                          <p:stCondLst>
                                            <p:cond delay="0"/>
                                          </p:stCondLst>
                                        </p:cTn>
                                        <p:tgtEl>
                                          <p:spTgt spid="164"/>
                                        </p:tgtEl>
                                        <p:attrNameLst>
                                          <p:attrName>style.visibility</p:attrName>
                                        </p:attrNameLst>
                                      </p:cBhvr>
                                      <p:to>
                                        <p:strVal val="visible"/>
                                      </p:to>
                                    </p:set>
                                    <p:animEffect transition="in" filter="fade">
                                      <p:cBhvr>
                                        <p:cTn id="67" dur="1000"/>
                                        <p:tgtEl>
                                          <p:spTgt spid="164"/>
                                        </p:tgtEl>
                                      </p:cBhvr>
                                    </p:animEffect>
                                  </p:childTnLst>
                                </p:cTn>
                              </p:par>
                              <p:par>
                                <p:cTn id="68" presetID="10" presetClass="entr" presetSubtype="0" fill="hold" nodeType="withEffect">
                                  <p:stCondLst>
                                    <p:cond delay="69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1000"/>
                                        <p:tgtEl>
                                          <p:spTgt spid="16"/>
                                        </p:tgtEl>
                                      </p:cBhvr>
                                    </p:animEffect>
                                  </p:childTnLst>
                                </p:cTn>
                              </p:par>
                              <p:par>
                                <p:cTn id="71" presetID="10" presetClass="entr" presetSubtype="0" fill="hold" nodeType="withEffect">
                                  <p:stCondLst>
                                    <p:cond delay="1200"/>
                                  </p:stCondLst>
                                  <p:childTnLst>
                                    <p:set>
                                      <p:cBhvr>
                                        <p:cTn id="72" dur="1" fill="hold">
                                          <p:stCondLst>
                                            <p:cond delay="0"/>
                                          </p:stCondLst>
                                        </p:cTn>
                                        <p:tgtEl>
                                          <p:spTgt spid="200"/>
                                        </p:tgtEl>
                                        <p:attrNameLst>
                                          <p:attrName>style.visibility</p:attrName>
                                        </p:attrNameLst>
                                      </p:cBhvr>
                                      <p:to>
                                        <p:strVal val="visible"/>
                                      </p:to>
                                    </p:set>
                                    <p:animEffect transition="in" filter="fade">
                                      <p:cBhvr>
                                        <p:cTn id="73" dur="1000"/>
                                        <p:tgtEl>
                                          <p:spTgt spid="200"/>
                                        </p:tgtEl>
                                      </p:cBhvr>
                                    </p:animEffect>
                                  </p:childTnLst>
                                </p:cTn>
                              </p:par>
                            </p:childTnLst>
                          </p:cTn>
                        </p:par>
                        <p:par>
                          <p:cTn id="74" fill="hold" nodeType="afterGroup">
                            <p:stCondLst>
                              <p:cond delay="2200"/>
                            </p:stCondLst>
                            <p:childTnLst>
                              <p:par>
                                <p:cTn id="75" presetID="10" presetClass="entr" presetSubtype="0" fill="hold" nodeType="after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fade">
                                      <p:cBhvr>
                                        <p:cTn id="7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Title 1"/>
          <p:cNvSpPr>
            <a:spLocks noGrp="1"/>
          </p:cNvSpPr>
          <p:nvPr>
            <p:ph type="title"/>
          </p:nvPr>
        </p:nvSpPr>
        <p:spPr/>
        <p:txBody>
          <a:bodyPr/>
          <a:lstStyle/>
          <a:p>
            <a:pPr eaLnBrk="1" hangingPunct="1"/>
            <a:r>
              <a:rPr lang="en-US" dirty="0" smtClean="0">
                <a:latin typeface="Arial" charset="0"/>
                <a:cs typeface="Arial" charset="0"/>
              </a:rPr>
              <a:t>The Social Web</a:t>
            </a:r>
          </a:p>
        </p:txBody>
      </p:sp>
      <p:sp>
        <p:nvSpPr>
          <p:cNvPr id="408581" name="Slide Number Placeholder 4"/>
          <p:cNvSpPr>
            <a:spLocks noGrp="1"/>
          </p:cNvSpPr>
          <p:nvPr>
            <p:ph type="sldNum"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fontAlgn="base">
              <a:spcBef>
                <a:spcPct val="0"/>
              </a:spcBef>
              <a:spcAft>
                <a:spcPct val="0"/>
              </a:spcAft>
              <a:defRPr/>
            </a:pPr>
            <a:fld id="{865DDE6B-CBFA-4426-89B5-F362B3771C95}" type="slidenum">
              <a:rPr lang="en-US" smtClean="0">
                <a:solidFill>
                  <a:srgbClr val="000000"/>
                </a:solidFill>
              </a:rPr>
              <a:pPr fontAlgn="base">
                <a:spcBef>
                  <a:spcPct val="0"/>
                </a:spcBef>
                <a:spcAft>
                  <a:spcPct val="0"/>
                </a:spcAft>
                <a:defRPr/>
              </a:pPr>
              <a:t>99</a:t>
            </a:fld>
            <a:endParaRPr lang="en-US" smtClean="0">
              <a:solidFill>
                <a:srgbClr val="000000"/>
              </a:solidFill>
            </a:endParaRPr>
          </a:p>
        </p:txBody>
      </p:sp>
      <p:pic>
        <p:nvPicPr>
          <p:cNvPr id="407558" name="Picture 2" descr="C:\dev\projects\API Workshop\social-web-research.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79413" y="1208925"/>
            <a:ext cx="4165600"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7559" name="TextBox 5"/>
          <p:cNvSpPr txBox="1">
            <a:spLocks noChangeArrowheads="1"/>
          </p:cNvSpPr>
          <p:nvPr/>
        </p:nvSpPr>
        <p:spPr bwMode="auto">
          <a:xfrm>
            <a:off x="4773613" y="1460500"/>
            <a:ext cx="3292475"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spcBef>
                <a:spcPct val="20000"/>
              </a:spcBef>
              <a:buClr>
                <a:srgbClr val="0072B2"/>
              </a:buClr>
              <a:buFont typeface="Wingdings" pitchFamily="2" charset="2"/>
              <a:buNone/>
            </a:pPr>
            <a:r>
              <a:rPr lang="en-US" sz="2000" dirty="0">
                <a:solidFill>
                  <a:srgbClr val="000000"/>
                </a:solidFill>
              </a:rPr>
              <a:t>Social networking has</a:t>
            </a:r>
          </a:p>
          <a:p>
            <a:pPr eaLnBrk="1" hangingPunct="1">
              <a:spcBef>
                <a:spcPct val="20000"/>
              </a:spcBef>
              <a:buClr>
                <a:srgbClr val="0072B2"/>
              </a:buClr>
              <a:buFont typeface="Wingdings" pitchFamily="2" charset="2"/>
              <a:buNone/>
            </a:pPr>
            <a:r>
              <a:rPr lang="en-US" sz="2000" dirty="0">
                <a:solidFill>
                  <a:srgbClr val="000000"/>
                </a:solidFill>
              </a:rPr>
              <a:t>changed the behavior of </a:t>
            </a:r>
          </a:p>
          <a:p>
            <a:pPr eaLnBrk="1" hangingPunct="1">
              <a:spcBef>
                <a:spcPct val="20000"/>
              </a:spcBef>
              <a:buClr>
                <a:srgbClr val="0072B2"/>
              </a:buClr>
              <a:buFont typeface="Wingdings" pitchFamily="2" charset="2"/>
              <a:buNone/>
            </a:pPr>
            <a:r>
              <a:rPr lang="en-US" sz="2000" dirty="0">
                <a:solidFill>
                  <a:srgbClr val="000000"/>
                </a:solidFill>
              </a:rPr>
              <a:t>online users.</a:t>
            </a:r>
          </a:p>
          <a:p>
            <a:pPr eaLnBrk="1" hangingPunct="1">
              <a:spcBef>
                <a:spcPct val="20000"/>
              </a:spcBef>
              <a:buClr>
                <a:srgbClr val="0072B2"/>
              </a:buClr>
              <a:buFont typeface="Wingdings" pitchFamily="2" charset="2"/>
              <a:buNone/>
            </a:pPr>
            <a:endParaRPr lang="en-US" sz="2000" dirty="0">
              <a:solidFill>
                <a:srgbClr val="000000"/>
              </a:solidFill>
            </a:endParaRPr>
          </a:p>
          <a:p>
            <a:pPr eaLnBrk="1" hangingPunct="1">
              <a:spcBef>
                <a:spcPct val="20000"/>
              </a:spcBef>
              <a:buClr>
                <a:srgbClr val="0072B2"/>
              </a:buClr>
              <a:buFont typeface="Wingdings" pitchFamily="2" charset="2"/>
              <a:buNone/>
            </a:pPr>
            <a:r>
              <a:rPr lang="en-US" sz="2000" dirty="0" smtClean="0">
                <a:solidFill>
                  <a:srgbClr val="000000"/>
                </a:solidFill>
              </a:rPr>
              <a:t>Changes </a:t>
            </a:r>
            <a:r>
              <a:rPr lang="en-US" sz="2000" dirty="0">
                <a:solidFill>
                  <a:srgbClr val="000000"/>
                </a:solidFill>
              </a:rPr>
              <a:t>the way users</a:t>
            </a:r>
          </a:p>
          <a:p>
            <a:pPr eaLnBrk="1" hangingPunct="1">
              <a:spcBef>
                <a:spcPct val="20000"/>
              </a:spcBef>
              <a:buClr>
                <a:srgbClr val="0072B2"/>
              </a:buClr>
              <a:buFont typeface="Wingdings" pitchFamily="2" charset="2"/>
              <a:buNone/>
            </a:pPr>
            <a:r>
              <a:rPr lang="en-US" sz="2000" dirty="0">
                <a:solidFill>
                  <a:srgbClr val="000000"/>
                </a:solidFill>
              </a:rPr>
              <a:t>      - Process information</a:t>
            </a:r>
          </a:p>
          <a:p>
            <a:pPr eaLnBrk="1" hangingPunct="1">
              <a:spcBef>
                <a:spcPct val="20000"/>
              </a:spcBef>
              <a:buClr>
                <a:srgbClr val="0072B2"/>
              </a:buClr>
              <a:buFont typeface="Wingdings" pitchFamily="2" charset="2"/>
              <a:buNone/>
            </a:pPr>
            <a:r>
              <a:rPr lang="en-US" sz="2000" dirty="0">
                <a:solidFill>
                  <a:srgbClr val="000000"/>
                </a:solidFill>
              </a:rPr>
              <a:t>      - Make buying decisions</a:t>
            </a:r>
          </a:p>
          <a:p>
            <a:pPr eaLnBrk="1" hangingPunct="1">
              <a:spcBef>
                <a:spcPct val="20000"/>
              </a:spcBef>
              <a:buClr>
                <a:srgbClr val="0072B2"/>
              </a:buClr>
              <a:buFont typeface="Wingdings" pitchFamily="2" charset="2"/>
              <a:buNone/>
            </a:pPr>
            <a:r>
              <a:rPr lang="en-US" sz="2000" dirty="0">
                <a:solidFill>
                  <a:srgbClr val="000000"/>
                </a:solidFill>
              </a:rPr>
              <a:t>      - Look for employment</a:t>
            </a:r>
          </a:p>
          <a:p>
            <a:pPr eaLnBrk="1" hangingPunct="1">
              <a:spcBef>
                <a:spcPct val="20000"/>
              </a:spcBef>
              <a:buClr>
                <a:srgbClr val="0072B2"/>
              </a:buClr>
              <a:buFont typeface="Wingdings" pitchFamily="2" charset="2"/>
              <a:buNone/>
            </a:pPr>
            <a:endParaRPr lang="en-US" sz="2000" dirty="0">
              <a:solidFill>
                <a:srgbClr val="000000"/>
              </a:solidFill>
            </a:endParaRPr>
          </a:p>
          <a:p>
            <a:pPr eaLnBrk="1" hangingPunct="1">
              <a:spcBef>
                <a:spcPct val="20000"/>
              </a:spcBef>
              <a:buClr>
                <a:srgbClr val="0072B2"/>
              </a:buClr>
              <a:buFont typeface="Wingdings" pitchFamily="2" charset="2"/>
              <a:buNone/>
            </a:pPr>
            <a:r>
              <a:rPr lang="en-US" sz="2000" dirty="0">
                <a:solidFill>
                  <a:srgbClr val="000000"/>
                </a:solidFill>
              </a:rPr>
              <a:t>     People </a:t>
            </a:r>
            <a:r>
              <a:rPr lang="en-US" sz="2000" dirty="0" smtClean="0">
                <a:solidFill>
                  <a:srgbClr val="000000"/>
                </a:solidFill>
              </a:rPr>
              <a:t>expect information </a:t>
            </a:r>
            <a:r>
              <a:rPr lang="en-US" sz="2000" dirty="0">
                <a:solidFill>
                  <a:srgbClr val="000000"/>
                </a:solidFill>
              </a:rPr>
              <a:t>to be relevant and </a:t>
            </a:r>
            <a:r>
              <a:rPr lang="en-US" sz="2000" dirty="0" err="1">
                <a:solidFill>
                  <a:srgbClr val="000000"/>
                </a:solidFill>
              </a:rPr>
              <a:t>personalised</a:t>
            </a:r>
            <a:r>
              <a:rPr lang="en-US" sz="2000" dirty="0">
                <a:solidFill>
                  <a:srgbClr val="000000"/>
                </a:solidFill>
              </a:rPr>
              <a:t>.</a:t>
            </a:r>
            <a:endParaRPr lang="en-US" sz="2000" b="1" dirty="0">
              <a:solidFill>
                <a:srgbClr val="000000"/>
              </a:solidFill>
            </a:endParaRPr>
          </a:p>
        </p:txBody>
      </p:sp>
    </p:spTree>
    <p:extLst>
      <p:ext uri="{BB962C8B-B14F-4D97-AF65-F5344CB8AC3E}">
        <p14:creationId xmlns:p14="http://schemas.microsoft.com/office/powerpoint/2010/main" val="4238040455"/>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rand guidelines PowerPoint Template 2011 FINAL - with copyright">
  <a:themeElements>
    <a:clrScheme name="Brand guidelines PowerPoint Template 2011 FINAL - with copyright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Brand guidelines PowerPoint Template 2011 FINAL - with copyrigh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rand guidelines PowerPoint Template 2011 FINAL - with copyright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3_Office Theme">
      <a:majorFont>
        <a:latin typeface=""/>
        <a:ea typeface="MS PGothic"/>
        <a:cs typeface="MS PGothic"/>
      </a:majorFont>
      <a:minorFont>
        <a:latin typeface=""/>
        <a:ea typeface="MS PGothic"/>
        <a:cs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I-Template-Gray-May2013">
  <a:themeElements>
    <a:clrScheme name="LinkedIn-2013">
      <a:dk1>
        <a:srgbClr val="000000"/>
      </a:dk1>
      <a:lt1>
        <a:srgbClr val="FFFFFF"/>
      </a:lt1>
      <a:dk2>
        <a:srgbClr val="3C3D41"/>
      </a:dk2>
      <a:lt2>
        <a:srgbClr val="CDCCCA"/>
      </a:lt2>
      <a:accent1>
        <a:srgbClr val="0072B2"/>
      </a:accent1>
      <a:accent2>
        <a:srgbClr val="8CC73F"/>
      </a:accent2>
      <a:accent3>
        <a:srgbClr val="FF7328"/>
      </a:accent3>
      <a:accent4>
        <a:srgbClr val="C10059"/>
      </a:accent4>
      <a:accent5>
        <a:srgbClr val="E5B624"/>
      </a:accent5>
      <a:accent6>
        <a:srgbClr val="7F7F7F"/>
      </a:accent6>
      <a:hlink>
        <a:srgbClr val="0073B2"/>
      </a:hlink>
      <a:folHlink>
        <a:srgbClr val="0073B2"/>
      </a:folHlink>
    </a:clrScheme>
    <a:fontScheme name="LinkedI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flip="none" rotWithShape="1">
          <a:gsLst>
            <a:gs pos="0">
              <a:schemeClr val="accent1">
                <a:lumMod val="75000"/>
              </a:schemeClr>
            </a:gs>
            <a:gs pos="100000">
              <a:schemeClr val="accent1"/>
            </a:gs>
          </a:gsLst>
          <a:lin ang="16200000" scaled="1"/>
          <a:tileRect/>
        </a:gradFill>
        <a:ln w="9525">
          <a:noFill/>
          <a:miter lim="800000"/>
          <a:headEnd/>
          <a:tailEnd/>
        </a:ln>
        <a:effectLst/>
      </a:spPr>
      <a:bodyPr anchor="ctr"/>
      <a:lstStyle>
        <a:defPPr algn="ctr" defTabSz="914400">
          <a:defRPr sz="1600" b="1" dirty="0">
            <a:solidFill>
              <a:schemeClr val="bg1"/>
            </a:solidFill>
            <a:effectLst>
              <a:outerShdw blurRad="12700" dist="12700" dir="5400000" algn="tl" rotWithShape="0">
                <a:srgbClr val="000000">
                  <a:alpha val="27000"/>
                </a:srgbClr>
              </a:outerShdw>
            </a:effectLst>
          </a:defRPr>
        </a:defPPr>
      </a:lstStyle>
    </a:spDef>
    <a:lnDef>
      <a:spPr>
        <a:ln w="6350" cmpd="sng">
          <a:solidFill>
            <a:schemeClr val="accent6">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0" tIns="45720" rIns="91440" bIns="45720" rtlCol="0">
        <a:noAutofit/>
      </a:bodyPr>
      <a:lstStyle>
        <a:defPPr marR="0" algn="l" defTabSz="457200" rtl="0" eaLnBrk="1" fontAlgn="auto" latinLnBrk="0" hangingPunct="1">
          <a:lnSpc>
            <a:spcPct val="100000"/>
          </a:lnSpc>
          <a:spcBef>
            <a:spcPct val="20000"/>
          </a:spcBef>
          <a:spcAft>
            <a:spcPts val="0"/>
          </a:spcAft>
          <a:buClr>
            <a:schemeClr val="accent1"/>
          </a:buClr>
          <a:buSzTx/>
          <a:buFont typeface="Wingdings" pitchFamily="2" charset="2"/>
          <a:buNone/>
          <a:tabLst/>
          <a:defRPr kumimoji="0" sz="2000" b="0" i="0" u="none" strike="noStrike" kern="1200" cap="none" spc="0" normalizeH="0" baseline="0" noProof="0" dirty="0" smtClean="0">
            <a:ln>
              <a:noFill/>
            </a:ln>
            <a:effectLst/>
            <a:uLnTx/>
            <a:uFillTx/>
            <a:latin typeface="Arial" pitchFamily="34" charset="0"/>
            <a:ea typeface="+mn-ea"/>
            <a:cs typeface="Arial" pitchFamily="34" charset="0"/>
          </a:defRPr>
        </a:defPPr>
      </a:lstStyle>
    </a:txDef>
  </a:objectDefaults>
  <a:extraClrSchemeLst/>
</a:theme>
</file>

<file path=ppt/theme/theme6.xml><?xml version="1.0" encoding="utf-8"?>
<a:theme xmlns:a="http://schemas.openxmlformats.org/drawingml/2006/main" name="Default Theme">
  <a:themeElements>
    <a:clrScheme name="Custom 1">
      <a:dk1>
        <a:srgbClr val="000000"/>
      </a:dk1>
      <a:lt1>
        <a:srgbClr val="FFFFFF"/>
      </a:lt1>
      <a:dk2>
        <a:srgbClr val="3C3D41"/>
      </a:dk2>
      <a:lt2>
        <a:srgbClr val="CDCCCA"/>
      </a:lt2>
      <a:accent1>
        <a:srgbClr val="0072B2"/>
      </a:accent1>
      <a:accent2>
        <a:srgbClr val="8CC73F"/>
      </a:accent2>
      <a:accent3>
        <a:srgbClr val="FF7328"/>
      </a:accent3>
      <a:accent4>
        <a:srgbClr val="C10059"/>
      </a:accent4>
      <a:accent5>
        <a:srgbClr val="E5B624"/>
      </a:accent5>
      <a:accent6>
        <a:srgbClr val="7F7F7F"/>
      </a:accent6>
      <a:hlink>
        <a:srgbClr val="0073B2"/>
      </a:hlink>
      <a:folHlink>
        <a:srgbClr val="0073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Office Theme">
  <a:themeElements>
    <a:clrScheme name="Custom 1">
      <a:dk1>
        <a:srgbClr val="008DA8"/>
      </a:dk1>
      <a:lt1>
        <a:srgbClr val="FFFFFF"/>
      </a:lt1>
      <a:dk2>
        <a:srgbClr val="6CB33F"/>
      </a:dk2>
      <a:lt2>
        <a:srgbClr val="BFBFBF"/>
      </a:lt2>
      <a:accent1>
        <a:srgbClr val="F8971D"/>
      </a:accent1>
      <a:accent2>
        <a:srgbClr val="851743"/>
      </a:accent2>
      <a:accent3>
        <a:srgbClr val="379E8B"/>
      </a:accent3>
      <a:accent4>
        <a:srgbClr val="266670"/>
      </a:accent4>
      <a:accent5>
        <a:srgbClr val="FBE379"/>
      </a:accent5>
      <a:accent6>
        <a:srgbClr val="EB9B2A"/>
      </a:accent6>
      <a:hlink>
        <a:srgbClr val="6C5B50"/>
      </a:hlink>
      <a:folHlink>
        <a:srgbClr val="254D2A"/>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solidFill>
          <a:srgbClr val="BCBE1C"/>
        </a:solidFill>
      </a:spPr>
      <a:bodyPr vert="horz" wrap="square" lIns="91440" tIns="45720" rIns="91440" bIns="45720" rtlCol="0" anchor="ctr">
        <a:noAutofit/>
      </a:bodyPr>
      <a:lstStyle>
        <a:defPPr marL="0" marR="0" indent="0" algn="r" defTabSz="457200" rtl="0" eaLnBrk="1" fontAlgn="auto" latinLnBrk="0" hangingPunct="1">
          <a:lnSpc>
            <a:spcPct val="100000"/>
          </a:lnSpc>
          <a:spcBef>
            <a:spcPct val="0"/>
          </a:spcBef>
          <a:spcAft>
            <a:spcPts val="0"/>
          </a:spcAft>
          <a:buClrTx/>
          <a:buSzTx/>
          <a:buFontTx/>
          <a:buNone/>
          <a:tabLst/>
          <a:defRPr kumimoji="0" sz="3200" b="1" i="0" u="none" strike="noStrike" kern="1200" cap="none" spc="0" normalizeH="0" baseline="0" noProof="0" dirty="0" smtClean="0">
            <a:ln>
              <a:noFill/>
            </a:ln>
            <a:solidFill>
              <a:schemeClr val="bg1"/>
            </a:solidFill>
            <a:effectLst/>
            <a:uLnTx/>
            <a:uFillTx/>
            <a:latin typeface="Georgia"/>
            <a:ea typeface="+mj-ea"/>
            <a:cs typeface="Georgia"/>
          </a:defRPr>
        </a:defPPr>
      </a:lstStyle>
    </a:txDef>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5B6F57ACDDBB6439082064471F716E2" ma:contentTypeVersion="1" ma:contentTypeDescription="Create a new document." ma:contentTypeScope="" ma:versionID="3a765690dd4b689b6c8eff9fc87fd4f0">
  <xsd:schema xmlns:xsd="http://www.w3.org/2001/XMLSchema" xmlns:xs="http://www.w3.org/2001/XMLSchema" xmlns:p="http://schemas.microsoft.com/office/2006/metadata/properties" xmlns:ns2="296322a4-d4bc-4cf4-ae33-db558c2e9b32" targetNamespace="http://schemas.microsoft.com/office/2006/metadata/properties" ma:root="true" ma:fieldsID="edd24be095791f3ec24fde1c04e48b81" ns2:_="">
    <xsd:import namespace="296322a4-d4bc-4cf4-ae33-db558c2e9b32"/>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6322a4-d4bc-4cf4-ae33-db558c2e9b3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2797718-5008-485F-BB21-51CA342A15A6}">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A7FA5EC-3194-4378-A3A3-E6B9500EB1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6322a4-d4bc-4cf4-ae33-db558c2e9b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99673DC-8957-46EB-84CF-301A7FEFE87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352</TotalTime>
  <Words>4434</Words>
  <Application>Microsoft Office PowerPoint</Application>
  <PresentationFormat>On-screen Show (4:3)</PresentationFormat>
  <Paragraphs>1260</Paragraphs>
  <Slides>135</Slides>
  <Notes>53</Notes>
  <HiddenSlides>0</HiddenSlides>
  <MMClips>0</MMClips>
  <ScaleCrop>false</ScaleCrop>
  <HeadingPairs>
    <vt:vector size="8" baseType="variant">
      <vt:variant>
        <vt:lpstr>Fonts Used</vt:lpstr>
      </vt:variant>
      <vt:variant>
        <vt:i4>21</vt:i4>
      </vt:variant>
      <vt:variant>
        <vt:lpstr>Theme</vt:lpstr>
      </vt:variant>
      <vt:variant>
        <vt:i4>8</vt:i4>
      </vt:variant>
      <vt:variant>
        <vt:lpstr>Embedded OLE Servers</vt:lpstr>
      </vt:variant>
      <vt:variant>
        <vt:i4>2</vt:i4>
      </vt:variant>
      <vt:variant>
        <vt:lpstr>Slide Titles</vt:lpstr>
      </vt:variant>
      <vt:variant>
        <vt:i4>135</vt:i4>
      </vt:variant>
    </vt:vector>
  </HeadingPairs>
  <TitlesOfParts>
    <vt:vector size="166" baseType="lpstr">
      <vt:lpstr>ＭＳ Ｐゴシック</vt:lpstr>
      <vt:lpstr>ＭＳ Ｐゴシック</vt:lpstr>
      <vt:lpstr>Arial</vt:lpstr>
      <vt:lpstr>Arial Narrow</vt:lpstr>
      <vt:lpstr>AvenirNext LT Pro Regular</vt:lpstr>
      <vt:lpstr>Bliss 2 Regular</vt:lpstr>
      <vt:lpstr>Bliss Medium</vt:lpstr>
      <vt:lpstr>Calibri</vt:lpstr>
      <vt:lpstr>Cambria</vt:lpstr>
      <vt:lpstr>Century Gothic</vt:lpstr>
      <vt:lpstr>Helvetica</vt:lpstr>
      <vt:lpstr>ITC Lubalin Graph Std Book</vt:lpstr>
      <vt:lpstr>ITC Lubalin Graph Std Demi</vt:lpstr>
      <vt:lpstr>Lucida Grande</vt:lpstr>
      <vt:lpstr>Monotype Sorts</vt:lpstr>
      <vt:lpstr>Optima</vt:lpstr>
      <vt:lpstr>Rockwell</vt:lpstr>
      <vt:lpstr>Times New Roman</vt:lpstr>
      <vt:lpstr>Verdana</vt:lpstr>
      <vt:lpstr>Wingdings</vt:lpstr>
      <vt:lpstr>ヒラギノ角ゴ ProN W3</vt:lpstr>
      <vt:lpstr>Office Theme</vt:lpstr>
      <vt:lpstr>Brand guidelines PowerPoint Template 2011 FINAL - with copyright</vt:lpstr>
      <vt:lpstr>3_Office Theme</vt:lpstr>
      <vt:lpstr>1_Office Theme</vt:lpstr>
      <vt:lpstr>LI-Template-Gray-May2013</vt:lpstr>
      <vt:lpstr>Default Theme</vt:lpstr>
      <vt:lpstr>2_Office Theme</vt:lpstr>
      <vt:lpstr>4_Office Theme</vt:lpstr>
      <vt:lpstr>Worksheet</vt:lpstr>
      <vt:lpstr>Document</vt:lpstr>
      <vt:lpstr>PowerPoint Presentation</vt:lpstr>
      <vt:lpstr>PowerPoint Presentation</vt:lpstr>
      <vt:lpstr>PowerPoint Presentation</vt:lpstr>
      <vt:lpstr>UK Labour Market  </vt:lpstr>
      <vt:lpstr>REC Jobs Data </vt:lpstr>
      <vt:lpstr>PowerPoint Presentation</vt:lpstr>
      <vt:lpstr>PowerPoint Presentation</vt:lpstr>
      <vt:lpstr>PowerPoint Presentation</vt:lpstr>
      <vt:lpstr>Per consultant: Permanent</vt:lpstr>
      <vt:lpstr>REC Industry Forecast</vt:lpstr>
      <vt:lpstr>Emerging talent crisis </vt:lpstr>
      <vt:lpstr>Two Speed Labour Market </vt:lpstr>
      <vt:lpstr>Ageing Population </vt:lpstr>
      <vt:lpstr>Social attitudes to work </vt:lpstr>
      <vt:lpstr>Social media – opportunity and threat! </vt:lpstr>
      <vt:lpstr>Government’s understanding of work </vt:lpstr>
      <vt:lpstr>Increased flexibility </vt:lpstr>
      <vt:lpstr>PowerPoint Presentation</vt:lpstr>
      <vt:lpstr>Model 1 – The specialist Inch wide and mile deep</vt:lpstr>
      <vt:lpstr>Model 2 – The low cost operator</vt:lpstr>
      <vt:lpstr>Model 3 – Traditional plus</vt:lpstr>
      <vt:lpstr>The REC Good Recruitment Campaign </vt:lpstr>
      <vt:lpstr>The REC Good Recruitment Campaign </vt:lpstr>
      <vt:lpstr>Any Questions? </vt:lpstr>
      <vt:lpstr>PowerPoint Presentation</vt:lpstr>
      <vt:lpstr>PowerPoint Presentation</vt:lpstr>
      <vt:lpstr>PowerPoint Presentation</vt:lpstr>
      <vt:lpstr>Agenda</vt:lpstr>
      <vt:lpstr>Recruitment market drivers</vt:lpstr>
      <vt:lpstr>Historical value proposition of Recruitment</vt:lpstr>
      <vt:lpstr>Current value proposition of Recruitment</vt:lpstr>
      <vt:lpstr>Essential qualities for today’s recruiter</vt:lpstr>
      <vt:lpstr>Essential qualities for today’s recruiter</vt:lpstr>
      <vt:lpstr> First identified by Jeff Howe  – Wired Magazine in 2005 </vt:lpstr>
      <vt:lpstr>PowerPoint Presentation</vt:lpstr>
      <vt:lpstr>PowerPoint Presentation</vt:lpstr>
      <vt:lpstr>TheJobPost  - our philosophy</vt:lpstr>
      <vt:lpstr>We deliver excellent results for these companies</vt:lpstr>
      <vt:lpstr>Threats and opportunities in 2014</vt:lpstr>
      <vt:lpstr>PowerPoint Presentation</vt:lpstr>
      <vt:lpstr>Private Equity and the recruitment sector; what is the attraction?</vt:lpstr>
      <vt:lpstr>About The Presenter</vt:lpstr>
      <vt:lpstr>Baird in the Human Capital and  Recruitment Sector</vt:lpstr>
      <vt:lpstr>PowerPoint Presentation</vt:lpstr>
      <vt:lpstr>A Long History and Commitment to the Human Capital Sector</vt:lpstr>
      <vt:lpstr>Experienced and Dedicated Research Coverage</vt:lpstr>
      <vt:lpstr>Annual Business Solutions Conference</vt:lpstr>
      <vt:lpstr>Private Equity: A Quick Guide</vt:lpstr>
      <vt:lpstr> Key Drivers of Returns</vt:lpstr>
      <vt:lpstr>PowerPoint Presentation</vt:lpstr>
      <vt:lpstr>The evidence: some of the investments </vt:lpstr>
      <vt:lpstr>Key Investment Criteria </vt:lpstr>
      <vt:lpstr>Investment Considerations </vt:lpstr>
      <vt:lpstr>Valuation</vt:lpstr>
      <vt:lpstr>Select Sector Transactions</vt:lpstr>
      <vt:lpstr>Private Equity Valuations </vt:lpstr>
      <vt:lpstr>Recent Exits </vt:lpstr>
      <vt:lpstr>Baird Human Capital  Case Studies</vt:lpstr>
      <vt:lpstr>A Specialist Global Recruitment Company</vt:lpstr>
      <vt:lpstr>PowerPoint Presentation</vt:lpstr>
      <vt:lpstr>PowerPoint Presentation</vt:lpstr>
      <vt:lpstr>Aston Carter:  A Case Study</vt:lpstr>
      <vt:lpstr>Baird Human Capital  What about 2014</vt:lpstr>
      <vt:lpstr>Prospects for 2014</vt:lpstr>
      <vt:lpstr>Summary</vt:lpstr>
      <vt:lpstr>Thank You</vt:lpstr>
      <vt:lpstr>PowerPoint Presentation</vt:lpstr>
      <vt:lpstr>Bill Boorman: http://prezi.com/hpaoszlsifov/recruiting-technology-2914/?utm_campaign=share&amp;utm_medium=copy</vt:lpstr>
      <vt:lpstr>PowerPoint Presentation</vt:lpstr>
      <vt:lpstr>The Mobile Opportunity</vt:lpstr>
      <vt:lpstr>@mattalder</vt:lpstr>
      <vt:lpstr>What I’m going to talk about</vt:lpstr>
      <vt:lpstr> Landscape</vt:lpstr>
      <vt:lpstr>A New Age</vt:lpstr>
      <vt:lpstr>Mobile isn’t actually mobile</vt:lpstr>
      <vt:lpstr>Mobile and Social</vt:lpstr>
      <vt:lpstr>Mobile &amp; Search</vt:lpstr>
      <vt:lpstr>Big News….</vt:lpstr>
      <vt:lpstr>Mobile First Disruption</vt:lpstr>
      <vt:lpstr>Action Orientated Medium</vt:lpstr>
      <vt:lpstr>What about Recruitment?</vt:lpstr>
      <vt:lpstr>Recruitment = Exponential Growth</vt:lpstr>
      <vt:lpstr>Conversion</vt:lpstr>
      <vt:lpstr>Online Candidate Attraction</vt:lpstr>
      <vt:lpstr>PowerPoint Presentation</vt:lpstr>
      <vt:lpstr>Optimisation &amp; Conversion Rates</vt:lpstr>
      <vt:lpstr>Practicalities</vt:lpstr>
      <vt:lpstr>Adaptive (Device Specific) Design</vt:lpstr>
      <vt:lpstr>Candidate Journey and Cloud Apply</vt:lpstr>
      <vt:lpstr>Key Points</vt:lpstr>
      <vt:lpstr>PowerPoint Presentation</vt:lpstr>
      <vt:lpstr>PowerPoint Presentation</vt:lpstr>
      <vt:lpstr>LinkedIn and the future of Recruitment</vt:lpstr>
      <vt:lpstr>LinkedIn: A global pool of talent </vt:lpstr>
      <vt:lpstr>PowerPoint Presentation</vt:lpstr>
      <vt:lpstr>The global economic graph</vt:lpstr>
      <vt:lpstr>The global economic graph</vt:lpstr>
      <vt:lpstr>PowerPoint Presentation</vt:lpstr>
      <vt:lpstr>The Social Web</vt:lpstr>
      <vt:lpstr>What is Social Recruiting?</vt:lpstr>
      <vt:lpstr>Clients  Candidates  Consultants </vt:lpstr>
      <vt:lpstr>PowerPoint Presentation</vt:lpstr>
      <vt:lpstr>What you should be doing for FREE </vt:lpstr>
      <vt:lpstr>Identity: build personal, professional brand</vt:lpstr>
      <vt:lpstr>Insights: share and learn knowledge</vt:lpstr>
      <vt:lpstr>PowerPoint Presentation</vt:lpstr>
      <vt:lpstr>Add insights to improve your workflow and efficiency</vt:lpstr>
      <vt:lpstr>Why are followers important..</vt:lpstr>
      <vt:lpstr>Social Recruitment Best Practice </vt:lpstr>
      <vt:lpstr>LinkedIn Data Insights</vt:lpstr>
      <vt:lpstr>Employee Profile Views</vt:lpstr>
      <vt:lpstr>PowerPoint Presentation</vt:lpstr>
      <vt:lpstr>PowerPoint Presentation</vt:lpstr>
      <vt:lpstr>PowerPoint Presentation</vt:lpstr>
      <vt:lpstr>Recruitment Trends 2013</vt:lpstr>
      <vt:lpstr>Download UK Recruitment Trends 2013</vt:lpstr>
      <vt:lpstr>UK Recruitment Trends 2013</vt:lpstr>
      <vt:lpstr>Like A Phoenix From the Flames!</vt:lpstr>
      <vt:lpstr>But what does the data show?</vt:lpstr>
      <vt:lpstr>But what does the data show?</vt:lpstr>
      <vt:lpstr>Digging beneath the headlines</vt:lpstr>
      <vt:lpstr>Digging beneath the headlines</vt:lpstr>
      <vt:lpstr>Digging beneath the headlines</vt:lpstr>
      <vt:lpstr>Some regional surprises</vt:lpstr>
      <vt:lpstr>Improvements yet to hit the pay packet</vt:lpstr>
      <vt:lpstr>Improvements yet to hit the pay packet</vt:lpstr>
      <vt:lpstr>Improvements yet to hit the pay packet</vt:lpstr>
      <vt:lpstr>Some sectors out of balance</vt:lpstr>
      <vt:lpstr>Spotlight on Recruitment</vt:lpstr>
      <vt:lpstr>Recruitment under review…</vt:lpstr>
      <vt:lpstr>Recruitment under review…</vt:lpstr>
      <vt:lpstr>Recruitment under review</vt:lpstr>
      <vt:lpstr>Download UK Recruitment Trends 2013</vt:lpstr>
      <vt:lpstr>Thank You!</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JP</dc:creator>
  <cp:lastModifiedBy>Kevin Ward | TheJobPost</cp:lastModifiedBy>
  <cp:revision>33</cp:revision>
  <dcterms:created xsi:type="dcterms:W3CDTF">2013-05-15T14:33:08Z</dcterms:created>
  <dcterms:modified xsi:type="dcterms:W3CDTF">2014-02-14T11:02:25Z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0x01010025B6F57ACDDBB6439082064471F716E2</vt:lpwstr>
  </property>
</Properties>
</file>